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gif" ContentType="image/gif"/>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58" r:id="rId5"/>
    <p:sldId id="321" r:id="rId6"/>
    <p:sldId id="322" r:id="rId7"/>
    <p:sldId id="323" r:id="rId8"/>
    <p:sldId id="324" r:id="rId9"/>
    <p:sldId id="325" r:id="rId10"/>
    <p:sldId id="326" r:id="rId11"/>
    <p:sldId id="328" r:id="rId12"/>
    <p:sldId id="327" r:id="rId13"/>
    <p:sldId id="329" r:id="rId14"/>
    <p:sldId id="330" r:id="rId15"/>
    <p:sldId id="331" r:id="rId16"/>
    <p:sldId id="332" r:id="rId17"/>
    <p:sldId id="333" r:id="rId18"/>
    <p:sldId id="334" r:id="rId19"/>
    <p:sldId id="335" r:id="rId20"/>
    <p:sldId id="33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E89F368-E969-404A-A569-EC382FCBA188}">
          <p14:sldIdLst>
            <p14:sldId id="258"/>
            <p14:sldId id="321"/>
            <p14:sldId id="322"/>
            <p14:sldId id="323"/>
            <p14:sldId id="324"/>
            <p14:sldId id="325"/>
            <p14:sldId id="326"/>
            <p14:sldId id="328"/>
            <p14:sldId id="327"/>
            <p14:sldId id="329"/>
            <p14:sldId id="330"/>
            <p14:sldId id="331"/>
            <p14:sldId id="332"/>
            <p14:sldId id="333"/>
            <p14:sldId id="334"/>
            <p14:sldId id="335"/>
            <p14:sldId id="33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91" autoAdjust="0"/>
    <p:restoredTop sz="93548" autoAdjust="0"/>
  </p:normalViewPr>
  <p:slideViewPr>
    <p:cSldViewPr snapToGrid="0">
      <p:cViewPr>
        <p:scale>
          <a:sx n="66" d="100"/>
          <a:sy n="66" d="100"/>
        </p:scale>
        <p:origin x="1176" y="184"/>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notesMaster" Target="notesMasters/notesMaster1.xml"/><Relationship Id="rId23" Type="http://schemas.openxmlformats.org/officeDocument/2006/relationships/handoutMaster" Target="handoutMasters/handoutMaster1.xml"/><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11/18/17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59A415-3864-034B-A06D-7E4DC860C130}" type="datetimeFigureOut">
              <a:rPr lang="en-US" smtClean="0"/>
              <a:t>11/18/17</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CF1ACD-8B6A-9147-8920-869C1AE0F8D9}" type="slidenum">
              <a:rPr lang="en-US" smtClean="0"/>
              <a:t>‹#›</a:t>
            </a:fld>
            <a:endParaRPr lang="en-US"/>
          </a:p>
        </p:txBody>
      </p:sp>
    </p:spTree>
    <p:extLst>
      <p:ext uri="{BB962C8B-B14F-4D97-AF65-F5344CB8AC3E}">
        <p14:creationId xmlns:p14="http://schemas.microsoft.com/office/powerpoint/2010/main" val="173718557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6</a:t>
            </a:fld>
            <a:endParaRPr lang="en-GB"/>
          </a:p>
        </p:txBody>
      </p:sp>
    </p:spTree>
    <p:extLst>
      <p:ext uri="{BB962C8B-B14F-4D97-AF65-F5344CB8AC3E}">
        <p14:creationId xmlns:p14="http://schemas.microsoft.com/office/powerpoint/2010/main" val="547562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CF1ACD-8B6A-9147-8920-869C1AE0F8D9}" type="slidenum">
              <a:rPr lang="en-US" smtClean="0"/>
              <a:t>11</a:t>
            </a:fld>
            <a:endParaRPr lang="en-US"/>
          </a:p>
        </p:txBody>
      </p:sp>
    </p:spTree>
    <p:extLst>
      <p:ext uri="{BB962C8B-B14F-4D97-AF65-F5344CB8AC3E}">
        <p14:creationId xmlns:p14="http://schemas.microsoft.com/office/powerpoint/2010/main" val="1669452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CF1ACD-8B6A-9147-8920-869C1AE0F8D9}" type="slidenum">
              <a:rPr lang="en-US" smtClean="0"/>
              <a:t>14</a:t>
            </a:fld>
            <a:endParaRPr lang="en-US"/>
          </a:p>
        </p:txBody>
      </p:sp>
    </p:spTree>
    <p:extLst>
      <p:ext uri="{BB962C8B-B14F-4D97-AF65-F5344CB8AC3E}">
        <p14:creationId xmlns:p14="http://schemas.microsoft.com/office/powerpoint/2010/main" val="1706313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DCF1ACD-8B6A-9147-8920-869C1AE0F8D9}" type="slidenum">
              <a:rPr lang="en-US" smtClean="0"/>
              <a:t>17</a:t>
            </a:fld>
            <a:endParaRPr lang="en-US"/>
          </a:p>
        </p:txBody>
      </p:sp>
    </p:spTree>
    <p:extLst>
      <p:ext uri="{BB962C8B-B14F-4D97-AF65-F5344CB8AC3E}">
        <p14:creationId xmlns:p14="http://schemas.microsoft.com/office/powerpoint/2010/main" val="915565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11/18/17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559718" y="1168582"/>
            <a:ext cx="11121682" cy="1623954"/>
          </a:xfrm>
        </p:spPr>
        <p:txBody>
          <a:bodyPr/>
          <a:lstStyle/>
          <a:p>
            <a:r>
              <a:rPr lang="de-DE" sz="4000" dirty="0">
                <a:solidFill>
                  <a:srgbClr val="FF0000"/>
                </a:solidFill>
              </a:rPr>
              <a:t>Job </a:t>
            </a:r>
            <a:r>
              <a:rPr lang="de-DE" sz="4000" dirty="0" smtClean="0">
                <a:solidFill>
                  <a:srgbClr val="FF0000"/>
                </a:solidFill>
              </a:rPr>
              <a:t>Evaluation</a:t>
            </a:r>
            <a:endParaRPr lang="de-DE" sz="4000" dirty="0">
              <a:solidFill>
                <a:srgbClr val="FF0000"/>
              </a:solidFill>
            </a:endParaRPr>
          </a:p>
        </p:txBody>
      </p:sp>
      <p:pic>
        <p:nvPicPr>
          <p:cNvPr id="6" name="Picture 2" descr="http://blogs.rsc.org/ay/files/2012/05/statistics_shutterstock_877515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430" y="3234904"/>
            <a:ext cx="4345137" cy="3258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507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Agenda for the Lecture:</a:t>
            </a:r>
            <a:endParaRPr lang="en-US" dirty="0">
              <a:solidFill>
                <a:srgbClr val="FF0000"/>
              </a:solidFill>
            </a:endParaRPr>
          </a:p>
        </p:txBody>
      </p:sp>
      <p:sp>
        <p:nvSpPr>
          <p:cNvPr id="3" name="Content Placeholder 2"/>
          <p:cNvSpPr>
            <a:spLocks noGrp="1"/>
          </p:cNvSpPr>
          <p:nvPr>
            <p:ph sz="quarter" idx="11"/>
          </p:nvPr>
        </p:nvSpPr>
        <p:spPr/>
        <p:txBody>
          <a:bodyPr/>
          <a:lstStyle/>
          <a:p>
            <a:pPr marL="514350" indent="-514350">
              <a:lnSpc>
                <a:spcPct val="150000"/>
              </a:lnSpc>
              <a:buFontTx/>
              <a:buAutoNum type="arabicPeriod"/>
            </a:pPr>
            <a:endParaRPr lang="de-DE" sz="3200" b="1" dirty="0" smtClean="0"/>
          </a:p>
          <a:p>
            <a:pPr marL="514350" indent="-514350">
              <a:lnSpc>
                <a:spcPct val="150000"/>
              </a:lnSpc>
              <a:buFontTx/>
              <a:buAutoNum type="arabicPeriod"/>
            </a:pPr>
            <a:r>
              <a:rPr lang="de-DE" sz="3200" b="1" dirty="0" err="1" smtClean="0"/>
              <a:t>What</a:t>
            </a:r>
            <a:r>
              <a:rPr lang="de-DE" sz="3200" b="1" dirty="0" smtClean="0"/>
              <a:t> </a:t>
            </a:r>
            <a:r>
              <a:rPr lang="de-DE" sz="3200" b="1" dirty="0" err="1" smtClean="0"/>
              <a:t>is</a:t>
            </a:r>
            <a:r>
              <a:rPr lang="de-DE" sz="3200" b="1" dirty="0" smtClean="0"/>
              <a:t> Job </a:t>
            </a:r>
            <a:r>
              <a:rPr lang="de-DE" sz="3200" b="1" dirty="0"/>
              <a:t>Evaluation?</a:t>
            </a:r>
          </a:p>
          <a:p>
            <a:pPr marL="514350" indent="-514350">
              <a:lnSpc>
                <a:spcPct val="150000"/>
              </a:lnSpc>
              <a:buFontTx/>
              <a:buAutoNum type="arabicPeriod"/>
            </a:pPr>
            <a:r>
              <a:rPr lang="de-DE" sz="3200" b="1" dirty="0" err="1"/>
              <a:t>Aims</a:t>
            </a:r>
            <a:r>
              <a:rPr lang="de-DE" sz="3200" b="1" dirty="0"/>
              <a:t> </a:t>
            </a:r>
            <a:r>
              <a:rPr lang="de-DE" sz="3200" b="1" dirty="0" err="1"/>
              <a:t>and</a:t>
            </a:r>
            <a:r>
              <a:rPr lang="de-DE" sz="3200" b="1" dirty="0"/>
              <a:t> </a:t>
            </a:r>
            <a:r>
              <a:rPr lang="de-DE" sz="3200" b="1" dirty="0" err="1"/>
              <a:t>Approaches</a:t>
            </a:r>
            <a:r>
              <a:rPr lang="de-DE" sz="3200" b="1" dirty="0"/>
              <a:t> </a:t>
            </a:r>
            <a:r>
              <a:rPr lang="de-DE" sz="3200" b="1" dirty="0" err="1"/>
              <a:t>of</a:t>
            </a:r>
            <a:r>
              <a:rPr lang="de-DE" sz="3200" b="1" dirty="0"/>
              <a:t> Job Evaluation</a:t>
            </a:r>
          </a:p>
          <a:p>
            <a:pPr marL="514350" indent="-514350">
              <a:lnSpc>
                <a:spcPct val="150000"/>
              </a:lnSpc>
              <a:buFontTx/>
              <a:buAutoNum type="arabicPeriod"/>
            </a:pPr>
            <a:r>
              <a:rPr lang="en-US" sz="3200" b="1" dirty="0" smtClean="0"/>
              <a:t>Job Evaluation</a:t>
            </a:r>
            <a:r>
              <a:rPr lang="de-DE" sz="3200" b="1" dirty="0" smtClean="0"/>
              <a:t> </a:t>
            </a:r>
            <a:r>
              <a:rPr lang="de-DE" sz="3200" b="1" dirty="0" err="1" smtClean="0"/>
              <a:t>Methods</a:t>
            </a:r>
            <a:endParaRPr lang="de-DE" sz="3200" b="1" dirty="0"/>
          </a:p>
        </p:txBody>
      </p:sp>
      <p:pic>
        <p:nvPicPr>
          <p:cNvPr id="4" name="Picture 2" descr="http://www.steelwedge.com/media/uploads/2012/08/question-things1-30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1788" y="3645694"/>
            <a:ext cx="2880212" cy="2880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748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4400" dirty="0" smtClean="0">
                <a:solidFill>
                  <a:srgbClr val="FF0000"/>
                </a:solidFill>
              </a:rPr>
              <a:t>Job Evaluation</a:t>
            </a:r>
            <a:endParaRPr lang="en-US" sz="4400" dirty="0">
              <a:solidFill>
                <a:srgbClr val="FF0000"/>
              </a:solidFill>
            </a:endParaRPr>
          </a:p>
        </p:txBody>
      </p:sp>
      <p:sp>
        <p:nvSpPr>
          <p:cNvPr id="3" name="Content Placeholder 2"/>
          <p:cNvSpPr>
            <a:spLocks noGrp="1"/>
          </p:cNvSpPr>
          <p:nvPr>
            <p:ph sz="quarter" idx="11"/>
          </p:nvPr>
        </p:nvSpPr>
        <p:spPr>
          <a:xfrm>
            <a:off x="538163" y="2101174"/>
            <a:ext cx="11193462" cy="4047214"/>
          </a:xfrm>
        </p:spPr>
        <p:txBody>
          <a:bodyPr/>
          <a:lstStyle/>
          <a:p>
            <a:pPr marL="0" indent="0" algn="just">
              <a:buNone/>
            </a:pPr>
            <a:r>
              <a:rPr lang="en-US" b="1" dirty="0"/>
              <a:t>Job evaluation</a:t>
            </a:r>
            <a:r>
              <a:rPr lang="en-US" dirty="0"/>
              <a:t> is the process of analyzing and assessing various jobs systematically to ascertain their relative worth in an organization. </a:t>
            </a:r>
            <a:r>
              <a:rPr lang="en-US" dirty="0"/>
              <a:t/>
            </a:r>
            <a:br>
              <a:rPr lang="en-US" dirty="0"/>
            </a:br>
            <a:r>
              <a:rPr lang="en-US" dirty="0"/>
              <a:t/>
            </a:r>
            <a:br>
              <a:rPr lang="en-US" dirty="0"/>
            </a:br>
            <a:r>
              <a:rPr lang="en-US" b="1" dirty="0"/>
              <a:t>Job evaluation</a:t>
            </a:r>
            <a:r>
              <a:rPr lang="en-US" dirty="0"/>
              <a:t> is an assessment of the relative worth of various jobs on the basis of a consistent set of job and personal factors, such as qualifications and skills required.</a:t>
            </a:r>
            <a:endParaRPr lang="en-US" dirty="0"/>
          </a:p>
        </p:txBody>
      </p:sp>
    </p:spTree>
    <p:extLst>
      <p:ext uri="{BB962C8B-B14F-4D97-AF65-F5344CB8AC3E}">
        <p14:creationId xmlns:p14="http://schemas.microsoft.com/office/powerpoint/2010/main" val="1176982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38163" y="1278039"/>
            <a:ext cx="11193462" cy="522288"/>
          </a:xfrm>
        </p:spPr>
        <p:txBody>
          <a:bodyPr/>
          <a:lstStyle/>
          <a:p>
            <a:pPr algn="ctr" fontAlgn="base"/>
            <a:r>
              <a:rPr lang="en-US" dirty="0">
                <a:solidFill>
                  <a:srgbClr val="FF0000"/>
                </a:solidFill>
              </a:rPr>
              <a:t>Job evaluations may be carried out in order to help businesses:</a:t>
            </a:r>
            <a:endParaRPr lang="en-US" dirty="0">
              <a:solidFill>
                <a:srgbClr val="FF0000"/>
              </a:solidFill>
            </a:endParaRPr>
          </a:p>
        </p:txBody>
      </p:sp>
      <p:sp>
        <p:nvSpPr>
          <p:cNvPr id="3" name="Content Placeholder 2"/>
          <p:cNvSpPr>
            <a:spLocks noGrp="1"/>
          </p:cNvSpPr>
          <p:nvPr>
            <p:ph sz="quarter" idx="11"/>
          </p:nvPr>
        </p:nvSpPr>
        <p:spPr>
          <a:xfrm>
            <a:off x="538163" y="2373548"/>
            <a:ext cx="11193462" cy="4124527"/>
          </a:xfrm>
        </p:spPr>
        <p:txBody>
          <a:bodyPr/>
          <a:lstStyle/>
          <a:p>
            <a:pPr fontAlgn="base">
              <a:lnSpc>
                <a:spcPct val="150000"/>
              </a:lnSpc>
            </a:pPr>
            <a:r>
              <a:rPr lang="en-US" dirty="0" smtClean="0"/>
              <a:t>Produce </a:t>
            </a:r>
            <a:r>
              <a:rPr lang="en-US" dirty="0"/>
              <a:t>a fair pay framework</a:t>
            </a:r>
          </a:p>
          <a:p>
            <a:pPr fontAlgn="base">
              <a:lnSpc>
                <a:spcPct val="150000"/>
              </a:lnSpc>
            </a:pPr>
            <a:r>
              <a:rPr lang="en-US" dirty="0"/>
              <a:t>Reduce inefficiencies in remuneration e.g. two people on the same ‘level’ with different salaries</a:t>
            </a:r>
          </a:p>
          <a:p>
            <a:pPr fontAlgn="base">
              <a:lnSpc>
                <a:spcPct val="150000"/>
              </a:lnSpc>
            </a:pPr>
            <a:r>
              <a:rPr lang="en-US" dirty="0"/>
              <a:t>Compare remuneration with other companies</a:t>
            </a:r>
          </a:p>
          <a:p>
            <a:pPr fontAlgn="base">
              <a:lnSpc>
                <a:spcPct val="150000"/>
              </a:lnSpc>
            </a:pPr>
            <a:r>
              <a:rPr lang="en-US" dirty="0"/>
              <a:t>Design new jobs, departments and functions</a:t>
            </a:r>
          </a:p>
          <a:p>
            <a:pPr fontAlgn="base">
              <a:lnSpc>
                <a:spcPct val="150000"/>
              </a:lnSpc>
            </a:pPr>
            <a:r>
              <a:rPr lang="en-US" dirty="0"/>
              <a:t>Rework their pay framework after a company </a:t>
            </a:r>
            <a:r>
              <a:rPr lang="en-US" dirty="0" smtClean="0"/>
              <a:t>re-</a:t>
            </a:r>
            <a:r>
              <a:rPr lang="en-US" dirty="0" err="1" smtClean="0"/>
              <a:t>organisation</a:t>
            </a:r>
            <a:endParaRPr lang="en-US" dirty="0"/>
          </a:p>
          <a:p>
            <a:endParaRPr lang="en-US" dirty="0"/>
          </a:p>
        </p:txBody>
      </p:sp>
    </p:spTree>
    <p:extLst>
      <p:ext uri="{BB962C8B-B14F-4D97-AF65-F5344CB8AC3E}">
        <p14:creationId xmlns:p14="http://schemas.microsoft.com/office/powerpoint/2010/main" val="2048311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0"/>
            <a:ext cx="7782127" cy="707886"/>
          </a:xfrm>
          <a:prstGeom prst="rect">
            <a:avLst/>
          </a:prstGeom>
          <a:noFill/>
        </p:spPr>
        <p:txBody>
          <a:bodyPr wrap="square" rtlCol="0" anchor="ctr">
            <a:spAutoFit/>
          </a:bodyPr>
          <a:lstStyle/>
          <a:p>
            <a:r>
              <a:rPr lang="en-US" sz="4000" b="1" dirty="0" smtClean="0">
                <a:solidFill>
                  <a:srgbClr val="FF0000"/>
                </a:solidFill>
              </a:rPr>
              <a:t>Job Evaluation methods</a:t>
            </a:r>
            <a:endParaRPr lang="en-GB" sz="4000" b="1" dirty="0">
              <a:solidFill>
                <a:srgbClr val="FF0000"/>
              </a:solidFill>
            </a:endParaRPr>
          </a:p>
        </p:txBody>
      </p:sp>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829" y="861862"/>
            <a:ext cx="10171699" cy="5029131"/>
          </a:xfrm>
          <a:prstGeom prst="rect">
            <a:avLst/>
          </a:prstGeom>
        </p:spPr>
      </p:pic>
      <p:pic>
        <p:nvPicPr>
          <p:cNvPr id="3" name="Рисунок 2"/>
          <p:cNvPicPr>
            <a:picLocks noChangeAspect="1"/>
          </p:cNvPicPr>
          <p:nvPr/>
        </p:nvPicPr>
        <p:blipFill>
          <a:blip r:embed="rId4"/>
          <a:stretch>
            <a:fillRect/>
          </a:stretch>
        </p:blipFill>
        <p:spPr>
          <a:xfrm>
            <a:off x="7379358" y="3072943"/>
            <a:ext cx="3800475" cy="571500"/>
          </a:xfrm>
          <a:prstGeom prst="rect">
            <a:avLst/>
          </a:prstGeom>
        </p:spPr>
      </p:pic>
      <p:pic>
        <p:nvPicPr>
          <p:cNvPr id="4" name="Рисунок 3"/>
          <p:cNvPicPr>
            <a:picLocks noChangeAspect="1"/>
          </p:cNvPicPr>
          <p:nvPr/>
        </p:nvPicPr>
        <p:blipFill>
          <a:blip r:embed="rId5"/>
          <a:stretch>
            <a:fillRect/>
          </a:stretch>
        </p:blipFill>
        <p:spPr>
          <a:xfrm>
            <a:off x="1079829" y="3095441"/>
            <a:ext cx="3838575" cy="561975"/>
          </a:xfrm>
          <a:prstGeom prst="rect">
            <a:avLst/>
          </a:prstGeom>
        </p:spPr>
      </p:pic>
    </p:spTree>
    <p:extLst>
      <p:ext uri="{BB962C8B-B14F-4D97-AF65-F5344CB8AC3E}">
        <p14:creationId xmlns:p14="http://schemas.microsoft.com/office/powerpoint/2010/main" val="4449387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Ranking Method </a:t>
            </a:r>
            <a:endParaRPr lang="en-US" dirty="0">
              <a:solidFill>
                <a:srgbClr val="FF0000"/>
              </a:solidFill>
            </a:endParaRPr>
          </a:p>
        </p:txBody>
      </p:sp>
      <p:sp>
        <p:nvSpPr>
          <p:cNvPr id="3" name="Content Placeholder 2"/>
          <p:cNvSpPr>
            <a:spLocks noGrp="1"/>
          </p:cNvSpPr>
          <p:nvPr>
            <p:ph sz="quarter" idx="11"/>
          </p:nvPr>
        </p:nvSpPr>
        <p:spPr>
          <a:xfrm>
            <a:off x="163513" y="2062263"/>
            <a:ext cx="4213934" cy="3891571"/>
          </a:xfrm>
        </p:spPr>
        <p:txBody>
          <a:bodyPr/>
          <a:lstStyle/>
          <a:p>
            <a:pPr marL="0" indent="0">
              <a:buNone/>
            </a:pPr>
            <a:r>
              <a:rPr lang="en-US" sz="3200" dirty="0"/>
              <a:t>The ranking method ranks each position within your organization, from highest to lowest.</a:t>
            </a:r>
            <a:endParaRPr lang="en-US" sz="32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9298" y="1794466"/>
            <a:ext cx="7622702" cy="3702455"/>
          </a:xfrm>
          <a:prstGeom prst="rect">
            <a:avLst/>
          </a:prstGeom>
        </p:spPr>
      </p:pic>
    </p:spTree>
    <p:extLst>
      <p:ext uri="{BB962C8B-B14F-4D97-AF65-F5344CB8AC3E}">
        <p14:creationId xmlns:p14="http://schemas.microsoft.com/office/powerpoint/2010/main" val="1161436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11285" y="836579"/>
            <a:ext cx="11420340" cy="1089497"/>
          </a:xfrm>
        </p:spPr>
        <p:txBody>
          <a:bodyPr/>
          <a:lstStyle/>
          <a:p>
            <a:pPr algn="ctr"/>
            <a:r>
              <a:rPr lang="en-US" sz="3600" dirty="0">
                <a:solidFill>
                  <a:srgbClr val="FF0000"/>
                </a:solidFill>
              </a:rPr>
              <a:t>The application of the Ranking Method involves the following procedure:</a:t>
            </a:r>
            <a:endParaRPr lang="en-US" sz="3600" dirty="0">
              <a:solidFill>
                <a:srgbClr val="FF0000"/>
              </a:solidFill>
            </a:endParaRPr>
          </a:p>
        </p:txBody>
      </p:sp>
      <p:sp>
        <p:nvSpPr>
          <p:cNvPr id="3" name="Content Placeholder 2"/>
          <p:cNvSpPr>
            <a:spLocks noGrp="1"/>
          </p:cNvSpPr>
          <p:nvPr>
            <p:ph sz="quarter" idx="11"/>
          </p:nvPr>
        </p:nvSpPr>
        <p:spPr>
          <a:xfrm>
            <a:off x="311285" y="1926076"/>
            <a:ext cx="11420340" cy="4222311"/>
          </a:xfrm>
        </p:spPr>
        <p:txBody>
          <a:bodyPr/>
          <a:lstStyle/>
          <a:p>
            <a:pPr marL="457200" indent="-457200" fontAlgn="base">
              <a:buAutoNum type="arabicPeriod"/>
            </a:pPr>
            <a:r>
              <a:rPr lang="en-US" dirty="0" smtClean="0"/>
              <a:t>Analyze </a:t>
            </a:r>
            <a:r>
              <a:rPr lang="en-US" dirty="0"/>
              <a:t>and describe jobs, bringing out those aspects which are to be used for purpose of job comparison. </a:t>
            </a:r>
            <a:endParaRPr lang="en-US" dirty="0"/>
          </a:p>
          <a:p>
            <a:pPr marL="457200" indent="-457200" fontAlgn="base">
              <a:buAutoNum type="arabicPeriod"/>
            </a:pPr>
            <a:r>
              <a:rPr lang="en-US" dirty="0" smtClean="0"/>
              <a:t>Identify </a:t>
            </a:r>
            <a:r>
              <a:rPr lang="en-US" dirty="0"/>
              <a:t>bench-mark jobs (10 to 20 jobs, which include all major departments and functions). The jobs may be the most and least important jobs, a job midway between the two extremes, and others at the higher or lower intermediate </a:t>
            </a:r>
            <a:r>
              <a:rPr lang="en-US" dirty="0" smtClean="0"/>
              <a:t>points.</a:t>
            </a:r>
          </a:p>
          <a:p>
            <a:pPr marL="457200" indent="-457200" fontAlgn="base">
              <a:buAutoNum type="arabicPeriod"/>
            </a:pPr>
            <a:r>
              <a:rPr lang="en-US" dirty="0" smtClean="0"/>
              <a:t>Rank </a:t>
            </a:r>
            <a:r>
              <a:rPr lang="en-US" dirty="0"/>
              <a:t>all jobs in the </a:t>
            </a:r>
            <a:r>
              <a:rPr lang="en-US" dirty="0" smtClean="0"/>
              <a:t>organization </a:t>
            </a:r>
            <a:r>
              <a:rPr lang="en-US" dirty="0"/>
              <a:t>around the bench-mark jobs until all jobs are placed in their rank order of importance. </a:t>
            </a:r>
            <a:endParaRPr lang="en-US" dirty="0" smtClean="0"/>
          </a:p>
          <a:p>
            <a:pPr marL="457200" indent="-457200" fontAlgn="base">
              <a:buAutoNum type="arabicPeriod"/>
            </a:pPr>
            <a:r>
              <a:rPr lang="en-US" dirty="0" smtClean="0"/>
              <a:t>Finally</a:t>
            </a:r>
            <a:r>
              <a:rPr lang="en-US" dirty="0"/>
              <a:t>, divide all the ranked jobs into appropriate groups or classifications by considering the common features of jobs such as similar duties, skills or training requirements. All the jobs within a particular group or classification receive the same wage or range of rates</a:t>
            </a:r>
            <a:r>
              <a:rPr lang="en-US" dirty="0" smtClean="0"/>
              <a:t>.</a:t>
            </a:r>
            <a:endParaRPr lang="en-US" dirty="0"/>
          </a:p>
        </p:txBody>
      </p:sp>
    </p:spTree>
    <p:extLst>
      <p:ext uri="{BB962C8B-B14F-4D97-AF65-F5344CB8AC3E}">
        <p14:creationId xmlns:p14="http://schemas.microsoft.com/office/powerpoint/2010/main" val="401182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82520" y="931997"/>
            <a:ext cx="11251761" cy="522288"/>
          </a:xfrm>
        </p:spPr>
        <p:txBody>
          <a:bodyPr/>
          <a:lstStyle/>
          <a:p>
            <a:pPr algn="ctr"/>
            <a:r>
              <a:rPr lang="en-US" dirty="0" smtClean="0">
                <a:solidFill>
                  <a:srgbClr val="FF0000"/>
                </a:solidFill>
              </a:rPr>
              <a:t>Merits versus Demerits of Ranking Method</a:t>
            </a:r>
            <a:endParaRPr lang="en-US" dirty="0">
              <a:solidFill>
                <a:srgbClr val="FF0000"/>
              </a:solidFill>
            </a:endParaRPr>
          </a:p>
        </p:txBody>
      </p:sp>
      <p:sp>
        <p:nvSpPr>
          <p:cNvPr id="3" name="Content Placeholder 2"/>
          <p:cNvSpPr>
            <a:spLocks noGrp="1"/>
          </p:cNvSpPr>
          <p:nvPr>
            <p:ph sz="quarter" idx="11"/>
          </p:nvPr>
        </p:nvSpPr>
        <p:spPr>
          <a:xfrm>
            <a:off x="382520" y="1712067"/>
            <a:ext cx="5317889" cy="4747605"/>
          </a:xfrm>
        </p:spPr>
        <p:txBody>
          <a:bodyPr/>
          <a:lstStyle/>
          <a:p>
            <a:pPr marL="0" indent="0" algn="ctr">
              <a:buNone/>
            </a:pPr>
            <a:r>
              <a:rPr lang="en-US" b="1" dirty="0" smtClean="0"/>
              <a:t>Merits</a:t>
            </a:r>
          </a:p>
          <a:p>
            <a:pPr marL="0" indent="0" algn="ctr">
              <a:buNone/>
            </a:pPr>
            <a:endParaRPr lang="en-US" b="1" dirty="0" smtClean="0"/>
          </a:p>
          <a:p>
            <a:pPr marL="0" indent="0">
              <a:buNone/>
            </a:pPr>
            <a:r>
              <a:rPr lang="en-US" sz="3200" dirty="0" smtClean="0"/>
              <a:t>1. It is the simplest method.</a:t>
            </a:r>
          </a:p>
          <a:p>
            <a:pPr marL="0" indent="0">
              <a:buNone/>
            </a:pPr>
            <a:r>
              <a:rPr lang="en-US" sz="3200" dirty="0" smtClean="0"/>
              <a:t>2</a:t>
            </a:r>
            <a:r>
              <a:rPr lang="en-US" sz="3200" dirty="0"/>
              <a:t>. It is quite economical to put it into effect.</a:t>
            </a:r>
          </a:p>
          <a:p>
            <a:pPr marL="0" indent="0">
              <a:buNone/>
            </a:pPr>
            <a:r>
              <a:rPr lang="en-US" sz="3200" dirty="0"/>
              <a:t>3. It is less time consuming and involves little paper work.</a:t>
            </a:r>
          </a:p>
          <a:p>
            <a:pPr marL="0" indent="0" algn="ctr">
              <a:buNone/>
            </a:pPr>
            <a:endParaRPr lang="en-US" dirty="0"/>
          </a:p>
        </p:txBody>
      </p:sp>
      <p:sp>
        <p:nvSpPr>
          <p:cNvPr id="4" name="Content Placeholder 2"/>
          <p:cNvSpPr txBox="1">
            <a:spLocks/>
          </p:cNvSpPr>
          <p:nvPr/>
        </p:nvSpPr>
        <p:spPr>
          <a:xfrm>
            <a:off x="6627678" y="1712067"/>
            <a:ext cx="5006603" cy="47476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smtClean="0"/>
              <a:t>Demerits:</a:t>
            </a:r>
          </a:p>
          <a:p>
            <a:pPr marL="0" indent="0" algn="ctr">
              <a:buFont typeface="Arial" panose="020B0604020202020204" pitchFamily="34" charset="0"/>
              <a:buNone/>
            </a:pPr>
            <a:endParaRPr lang="en-US" sz="2000" b="1" dirty="0" smtClean="0"/>
          </a:p>
          <a:p>
            <a:pPr marL="0" indent="0" algn="just">
              <a:buNone/>
            </a:pPr>
            <a:r>
              <a:rPr lang="en-US" sz="2800" dirty="0"/>
              <a:t>1. The main demerit of the ranking method is that there are no definite standards of judgment and also there is no way of measuring the differences between jobs.</a:t>
            </a:r>
          </a:p>
          <a:p>
            <a:pPr marL="0" indent="0" algn="just">
              <a:buNone/>
            </a:pPr>
            <a:r>
              <a:rPr lang="en-US" sz="2800" dirty="0"/>
              <a:t>2. It suffers from its sheer unmanageability when there are a large number of jobs.</a:t>
            </a:r>
          </a:p>
          <a:p>
            <a:pPr marL="0" indent="0" algn="ctr">
              <a:buFont typeface="Arial" panose="020B0604020202020204" pitchFamily="34" charset="0"/>
              <a:buNone/>
            </a:pPr>
            <a:endParaRPr lang="en-US" sz="2000" dirty="0"/>
          </a:p>
        </p:txBody>
      </p:sp>
    </p:spTree>
    <p:extLst>
      <p:ext uri="{BB962C8B-B14F-4D97-AF65-F5344CB8AC3E}">
        <p14:creationId xmlns:p14="http://schemas.microsoft.com/office/powerpoint/2010/main" val="1695807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758700" cy="522288"/>
          </a:xfrm>
        </p:spPr>
        <p:txBody>
          <a:bodyPr/>
          <a:lstStyle/>
          <a:p>
            <a:pPr algn="just"/>
            <a:r>
              <a:rPr lang="en-US" sz="3600" dirty="0" smtClean="0">
                <a:solidFill>
                  <a:srgbClr val="FF0000"/>
                </a:solidFill>
              </a:rPr>
              <a:t>Job Classification or Grading Method </a:t>
            </a:r>
            <a:endParaRPr lang="en-US" sz="3600" dirty="0">
              <a:solidFill>
                <a:srgbClr val="FF0000"/>
              </a:solidFill>
            </a:endParaRPr>
          </a:p>
        </p:txBody>
      </p:sp>
      <p:sp>
        <p:nvSpPr>
          <p:cNvPr id="3" name="Content Placeholder 2"/>
          <p:cNvSpPr>
            <a:spLocks noGrp="1"/>
          </p:cNvSpPr>
          <p:nvPr>
            <p:ph sz="quarter" idx="11"/>
          </p:nvPr>
        </p:nvSpPr>
        <p:spPr>
          <a:xfrm>
            <a:off x="460341" y="2057400"/>
            <a:ext cx="6096101" cy="4109936"/>
          </a:xfrm>
        </p:spPr>
        <p:txBody>
          <a:bodyPr/>
          <a:lstStyle/>
          <a:p>
            <a:pPr marL="0" indent="0" algn="just">
              <a:buNone/>
            </a:pPr>
            <a:r>
              <a:rPr lang="en-US" dirty="0"/>
              <a:t>A job grade is defined as a group of different jobs of similar difficulty or requiring similar skills to perform them. Job grades are determined on the basis of information derived from job analysis.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3204" y="1143000"/>
            <a:ext cx="5028796" cy="5293470"/>
          </a:xfrm>
          <a:prstGeom prst="rect">
            <a:avLst/>
          </a:prstGeom>
        </p:spPr>
      </p:pic>
    </p:spTree>
    <p:extLst>
      <p:ext uri="{BB962C8B-B14F-4D97-AF65-F5344CB8AC3E}">
        <p14:creationId xmlns:p14="http://schemas.microsoft.com/office/powerpoint/2010/main" val="1191359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82520" y="931997"/>
            <a:ext cx="11251761" cy="522288"/>
          </a:xfrm>
        </p:spPr>
        <p:txBody>
          <a:bodyPr/>
          <a:lstStyle/>
          <a:p>
            <a:pPr algn="ctr"/>
            <a:r>
              <a:rPr lang="en-US" dirty="0" smtClean="0">
                <a:solidFill>
                  <a:srgbClr val="FF0000"/>
                </a:solidFill>
              </a:rPr>
              <a:t>Merits versus Demerits of Grading Method</a:t>
            </a:r>
            <a:endParaRPr lang="en-US" dirty="0">
              <a:solidFill>
                <a:srgbClr val="FF0000"/>
              </a:solidFill>
            </a:endParaRPr>
          </a:p>
        </p:txBody>
      </p:sp>
      <p:sp>
        <p:nvSpPr>
          <p:cNvPr id="3" name="Content Placeholder 2"/>
          <p:cNvSpPr>
            <a:spLocks noGrp="1"/>
          </p:cNvSpPr>
          <p:nvPr>
            <p:ph sz="quarter" idx="11"/>
          </p:nvPr>
        </p:nvSpPr>
        <p:spPr>
          <a:xfrm>
            <a:off x="382520" y="1712067"/>
            <a:ext cx="5706995" cy="4747605"/>
          </a:xfrm>
        </p:spPr>
        <p:txBody>
          <a:bodyPr/>
          <a:lstStyle/>
          <a:p>
            <a:pPr marL="0" indent="0" algn="ctr">
              <a:buNone/>
            </a:pPr>
            <a:r>
              <a:rPr lang="en-US" b="1" dirty="0" smtClean="0"/>
              <a:t>Merits</a:t>
            </a:r>
          </a:p>
          <a:p>
            <a:pPr marL="0" indent="0" algn="ctr">
              <a:buNone/>
            </a:pPr>
            <a:endParaRPr lang="en-US" b="1" dirty="0" smtClean="0"/>
          </a:p>
          <a:p>
            <a:pPr marL="0" indent="0">
              <a:buNone/>
            </a:pPr>
            <a:r>
              <a:rPr lang="en-US" dirty="0"/>
              <a:t>1. This method is easy to understand and simple to operate.</a:t>
            </a:r>
          </a:p>
          <a:p>
            <a:pPr marL="0" indent="0">
              <a:buNone/>
            </a:pPr>
            <a:r>
              <a:rPr lang="en-US" dirty="0"/>
              <a:t>2. It is economical and, therefore, suitable for small </a:t>
            </a:r>
            <a:r>
              <a:rPr lang="en-US" dirty="0" err="1"/>
              <a:t>organisations</a:t>
            </a:r>
            <a:r>
              <a:rPr lang="en-US" dirty="0"/>
              <a:t>.</a:t>
            </a:r>
          </a:p>
          <a:p>
            <a:pPr marL="0" indent="0">
              <a:buNone/>
            </a:pPr>
            <a:r>
              <a:rPr lang="en-US" dirty="0"/>
              <a:t>3. The grouping of jobs into classifications makes pay determination problems easy to administer.</a:t>
            </a:r>
          </a:p>
          <a:p>
            <a:pPr marL="0" indent="0">
              <a:buNone/>
            </a:pPr>
            <a:r>
              <a:rPr lang="en-US" dirty="0"/>
              <a:t>4. This method is useful for Government jobs.</a:t>
            </a:r>
          </a:p>
          <a:p>
            <a:pPr marL="0" indent="0" algn="ctr">
              <a:buNone/>
            </a:pPr>
            <a:endParaRPr lang="en-US" dirty="0"/>
          </a:p>
        </p:txBody>
      </p:sp>
      <p:sp>
        <p:nvSpPr>
          <p:cNvPr id="4" name="Content Placeholder 2"/>
          <p:cNvSpPr txBox="1">
            <a:spLocks/>
          </p:cNvSpPr>
          <p:nvPr/>
        </p:nvSpPr>
        <p:spPr>
          <a:xfrm>
            <a:off x="6627678" y="1712067"/>
            <a:ext cx="5006603" cy="47476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smtClean="0"/>
              <a:t>Demerits:</a:t>
            </a:r>
          </a:p>
          <a:p>
            <a:pPr marL="0" indent="0" algn="ctr">
              <a:buFont typeface="Arial" panose="020B0604020202020204" pitchFamily="34" charset="0"/>
              <a:buNone/>
            </a:pPr>
            <a:endParaRPr lang="en-US" sz="2000" b="1" dirty="0" smtClean="0"/>
          </a:p>
          <a:p>
            <a:pPr marL="0" indent="0">
              <a:buNone/>
            </a:pPr>
            <a:r>
              <a:rPr lang="en-US" sz="2800" dirty="0"/>
              <a:t>1. The method suffers from personal bias of the committee members.</a:t>
            </a:r>
          </a:p>
          <a:p>
            <a:pPr marL="0" indent="0">
              <a:buNone/>
            </a:pPr>
            <a:r>
              <a:rPr lang="en-US" sz="2800" dirty="0"/>
              <a:t>2. It cannot deal with complex jobs which will not fit neatly into one grade.</a:t>
            </a:r>
          </a:p>
          <a:p>
            <a:pPr marL="0" indent="0">
              <a:buNone/>
            </a:pPr>
            <a:r>
              <a:rPr lang="en-US" sz="2800" dirty="0"/>
              <a:t>3. This method is rarely used in an industry.</a:t>
            </a:r>
          </a:p>
          <a:p>
            <a:pPr marL="0" indent="0" algn="ctr">
              <a:buFont typeface="Arial" panose="020B0604020202020204" pitchFamily="34" charset="0"/>
              <a:buNone/>
            </a:pPr>
            <a:endParaRPr lang="en-US" sz="2000" dirty="0"/>
          </a:p>
        </p:txBody>
      </p:sp>
    </p:spTree>
    <p:extLst>
      <p:ext uri="{BB962C8B-B14F-4D97-AF65-F5344CB8AC3E}">
        <p14:creationId xmlns:p14="http://schemas.microsoft.com/office/powerpoint/2010/main" val="601765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Points Rating</a:t>
            </a:r>
            <a:endParaRPr lang="en-US" dirty="0">
              <a:solidFill>
                <a:srgbClr val="FF0000"/>
              </a:solidFill>
            </a:endParaRPr>
          </a:p>
        </p:txBody>
      </p:sp>
      <p:sp>
        <p:nvSpPr>
          <p:cNvPr id="3" name="Content Placeholder 2"/>
          <p:cNvSpPr>
            <a:spLocks noGrp="1"/>
          </p:cNvSpPr>
          <p:nvPr>
            <p:ph sz="quarter" idx="11"/>
          </p:nvPr>
        </p:nvSpPr>
        <p:spPr>
          <a:xfrm>
            <a:off x="6089515" y="2295728"/>
            <a:ext cx="5642110" cy="3852660"/>
          </a:xfrm>
        </p:spPr>
        <p:txBody>
          <a:bodyPr/>
          <a:lstStyle/>
          <a:p>
            <a:pPr marL="0" indent="0">
              <a:buNone/>
            </a:pPr>
            <a:r>
              <a:rPr lang="en-US" dirty="0"/>
              <a:t>Under this method, jobs are broke down based on various identifiable factors such as skill, effort, training, knowledge, hazards, responsibility, etc. Thereafter, points are allocated to each of these factors.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915" y="2057129"/>
            <a:ext cx="5283200" cy="3327400"/>
          </a:xfrm>
          <a:prstGeom prst="rect">
            <a:avLst/>
          </a:prstGeom>
        </p:spPr>
      </p:pic>
    </p:spTree>
    <p:extLst>
      <p:ext uri="{BB962C8B-B14F-4D97-AF65-F5344CB8AC3E}">
        <p14:creationId xmlns:p14="http://schemas.microsoft.com/office/powerpoint/2010/main" val="1618269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50196" y="972765"/>
            <a:ext cx="11498093" cy="719847"/>
          </a:xfrm>
        </p:spPr>
        <p:txBody>
          <a:bodyPr/>
          <a:lstStyle/>
          <a:p>
            <a:pPr algn="ctr"/>
            <a:r>
              <a:rPr lang="en-US" sz="3200" dirty="0">
                <a:solidFill>
                  <a:srgbClr val="FF0000"/>
                </a:solidFill>
              </a:rPr>
              <a:t>The procedure involved in determining job points is as follows</a:t>
            </a:r>
            <a:r>
              <a:rPr lang="en-US" sz="3200" dirty="0" smtClean="0">
                <a:solidFill>
                  <a:srgbClr val="FF0000"/>
                </a:solidFill>
              </a:rPr>
              <a:t>:</a:t>
            </a:r>
            <a:endParaRPr lang="en-US" sz="3200" dirty="0">
              <a:solidFill>
                <a:srgbClr val="FF0000"/>
              </a:solidFill>
            </a:endParaRPr>
          </a:p>
        </p:txBody>
      </p:sp>
      <p:sp>
        <p:nvSpPr>
          <p:cNvPr id="3" name="Content Placeholder 2"/>
          <p:cNvSpPr>
            <a:spLocks noGrp="1"/>
          </p:cNvSpPr>
          <p:nvPr>
            <p:ph sz="quarter" idx="11"/>
          </p:nvPr>
        </p:nvSpPr>
        <p:spPr>
          <a:xfrm>
            <a:off x="350196" y="1906620"/>
            <a:ext cx="6439778" cy="4591963"/>
          </a:xfrm>
        </p:spPr>
        <p:txBody>
          <a:bodyPr/>
          <a:lstStyle/>
          <a:p>
            <a:pPr>
              <a:lnSpc>
                <a:spcPct val="150000"/>
              </a:lnSpc>
            </a:pPr>
            <a:r>
              <a:rPr lang="en-US" dirty="0"/>
              <a:t>Determine the jobs to be evaluated</a:t>
            </a:r>
            <a:r>
              <a:rPr lang="en-US" dirty="0"/>
              <a:t> </a:t>
            </a:r>
            <a:endParaRPr lang="en-US" dirty="0" smtClean="0"/>
          </a:p>
          <a:p>
            <a:pPr>
              <a:lnSpc>
                <a:spcPct val="150000"/>
              </a:lnSpc>
            </a:pPr>
            <a:r>
              <a:rPr lang="en-US" dirty="0"/>
              <a:t>Decide on the factors to be used in </a:t>
            </a:r>
            <a:r>
              <a:rPr lang="en-US" dirty="0" err="1"/>
              <a:t>analysing</a:t>
            </a:r>
            <a:r>
              <a:rPr lang="en-US" dirty="0"/>
              <a:t> and evaluating the jobs</a:t>
            </a:r>
            <a:r>
              <a:rPr lang="en-US" dirty="0"/>
              <a:t> </a:t>
            </a:r>
            <a:endParaRPr lang="en-US" dirty="0" smtClean="0"/>
          </a:p>
          <a:p>
            <a:pPr>
              <a:lnSpc>
                <a:spcPct val="150000"/>
              </a:lnSpc>
            </a:pPr>
            <a:r>
              <a:rPr lang="en-US" dirty="0"/>
              <a:t>Define the factors clearly in written</a:t>
            </a:r>
            <a:r>
              <a:rPr lang="en-US" dirty="0"/>
              <a:t> </a:t>
            </a:r>
            <a:endParaRPr lang="en-US" dirty="0" smtClean="0"/>
          </a:p>
          <a:p>
            <a:pPr>
              <a:lnSpc>
                <a:spcPct val="150000"/>
              </a:lnSpc>
            </a:pPr>
            <a:r>
              <a:rPr lang="en-US" dirty="0"/>
              <a:t>Determine degrees of each factor and assign point value to each degree</a:t>
            </a:r>
            <a:r>
              <a:rPr lang="en-US" dirty="0"/>
              <a:t> </a:t>
            </a:r>
            <a:endParaRPr lang="en-US" dirty="0" smtClean="0"/>
          </a:p>
          <a:p>
            <a:pPr>
              <a:lnSpc>
                <a:spcPct val="150000"/>
              </a:lnSpc>
            </a:pPr>
            <a:r>
              <a:rPr lang="en-US" dirty="0"/>
              <a:t>Finally, money values are assigned to points</a:t>
            </a:r>
            <a:r>
              <a:rPr lang="en-US"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8962" y="2694560"/>
            <a:ext cx="4773038" cy="3579779"/>
          </a:xfrm>
          <a:prstGeom prst="rect">
            <a:avLst/>
          </a:prstGeom>
        </p:spPr>
      </p:pic>
    </p:spTree>
    <p:extLst>
      <p:ext uri="{BB962C8B-B14F-4D97-AF65-F5344CB8AC3E}">
        <p14:creationId xmlns:p14="http://schemas.microsoft.com/office/powerpoint/2010/main" val="1006751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82520" y="931997"/>
            <a:ext cx="11251761" cy="522288"/>
          </a:xfrm>
        </p:spPr>
        <p:txBody>
          <a:bodyPr/>
          <a:lstStyle/>
          <a:p>
            <a:pPr algn="ctr"/>
            <a:r>
              <a:rPr lang="en-US" dirty="0" smtClean="0">
                <a:solidFill>
                  <a:srgbClr val="FF0000"/>
                </a:solidFill>
              </a:rPr>
              <a:t>Merits versus Demerits of </a:t>
            </a:r>
            <a:r>
              <a:rPr lang="en-US" dirty="0">
                <a:solidFill>
                  <a:srgbClr val="FF0000"/>
                </a:solidFill>
              </a:rPr>
              <a:t>Points Rating</a:t>
            </a:r>
            <a:endParaRPr lang="en-US" dirty="0">
              <a:solidFill>
                <a:srgbClr val="FF0000"/>
              </a:solidFill>
            </a:endParaRPr>
          </a:p>
        </p:txBody>
      </p:sp>
      <p:sp>
        <p:nvSpPr>
          <p:cNvPr id="3" name="Content Placeholder 2"/>
          <p:cNvSpPr>
            <a:spLocks noGrp="1"/>
          </p:cNvSpPr>
          <p:nvPr>
            <p:ph sz="quarter" idx="11"/>
          </p:nvPr>
        </p:nvSpPr>
        <p:spPr>
          <a:xfrm>
            <a:off x="382520" y="1712067"/>
            <a:ext cx="5706995" cy="4747605"/>
          </a:xfrm>
        </p:spPr>
        <p:txBody>
          <a:bodyPr/>
          <a:lstStyle/>
          <a:p>
            <a:pPr marL="0" indent="0" algn="ctr">
              <a:buNone/>
            </a:pPr>
            <a:r>
              <a:rPr lang="en-US" b="1" dirty="0" smtClean="0"/>
              <a:t>Merits</a:t>
            </a:r>
          </a:p>
          <a:p>
            <a:pPr marL="0" indent="0" algn="ctr">
              <a:buNone/>
            </a:pPr>
            <a:endParaRPr lang="en-US" b="1" dirty="0" smtClean="0"/>
          </a:p>
          <a:p>
            <a:pPr marL="0" indent="0">
              <a:buNone/>
            </a:pPr>
            <a:r>
              <a:rPr lang="en-US" sz="2000" dirty="0"/>
              <a:t>1. It is the most comprehensive and accurate method of job evaluation.</a:t>
            </a:r>
          </a:p>
          <a:p>
            <a:pPr marL="0" indent="0">
              <a:buNone/>
            </a:pPr>
            <a:r>
              <a:rPr lang="en-US" sz="2000" dirty="0"/>
              <a:t>2. Prejudice and human judgment are </a:t>
            </a:r>
            <a:r>
              <a:rPr lang="en-US" sz="2000" dirty="0" err="1"/>
              <a:t>minimised</a:t>
            </a:r>
            <a:r>
              <a:rPr lang="en-US" sz="2000" dirty="0"/>
              <a:t>, i.e. the system cannot be easily manipulated.</a:t>
            </a:r>
          </a:p>
          <a:p>
            <a:pPr marL="0" indent="0">
              <a:buNone/>
            </a:pPr>
            <a:r>
              <a:rPr lang="en-US" sz="2000" dirty="0"/>
              <a:t>3. Being the systematic method, workers of the </a:t>
            </a:r>
            <a:r>
              <a:rPr lang="en-US" sz="2000" dirty="0" err="1"/>
              <a:t>organisation</a:t>
            </a:r>
            <a:r>
              <a:rPr lang="en-US" sz="2000" dirty="0"/>
              <a:t> </a:t>
            </a:r>
            <a:r>
              <a:rPr lang="en-US" sz="2000" dirty="0" err="1"/>
              <a:t>favour</a:t>
            </a:r>
            <a:r>
              <a:rPr lang="en-US" sz="2000" dirty="0"/>
              <a:t> this method.</a:t>
            </a:r>
          </a:p>
          <a:p>
            <a:pPr marL="0" indent="0">
              <a:buNone/>
            </a:pPr>
            <a:r>
              <a:rPr lang="en-US" sz="2000" dirty="0"/>
              <a:t>4. The scales developed in this method can be used for long time.</a:t>
            </a:r>
          </a:p>
          <a:p>
            <a:pPr marL="0" indent="0">
              <a:buNone/>
            </a:pPr>
            <a:r>
              <a:rPr lang="en-US" sz="2000" dirty="0"/>
              <a:t>5. Jobs can be easily placed in distinct categories.</a:t>
            </a:r>
          </a:p>
          <a:p>
            <a:pPr marL="0" indent="0" algn="ctr">
              <a:buNone/>
            </a:pPr>
            <a:endParaRPr lang="en-US" sz="2000" dirty="0"/>
          </a:p>
        </p:txBody>
      </p:sp>
      <p:sp>
        <p:nvSpPr>
          <p:cNvPr id="4" name="Content Placeholder 2"/>
          <p:cNvSpPr txBox="1">
            <a:spLocks/>
          </p:cNvSpPr>
          <p:nvPr/>
        </p:nvSpPr>
        <p:spPr>
          <a:xfrm>
            <a:off x="6627678" y="1712067"/>
            <a:ext cx="5376254" cy="47476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smtClean="0"/>
              <a:t>Demerits:</a:t>
            </a:r>
          </a:p>
          <a:p>
            <a:pPr marL="0" indent="0" algn="ctr">
              <a:buFont typeface="Arial" panose="020B0604020202020204" pitchFamily="34" charset="0"/>
              <a:buNone/>
            </a:pPr>
            <a:endParaRPr lang="en-US" b="1" dirty="0" smtClean="0"/>
          </a:p>
          <a:p>
            <a:pPr marL="0" indent="0">
              <a:buNone/>
            </a:pPr>
            <a:r>
              <a:rPr lang="en-US" dirty="0"/>
              <a:t>1. It is both time-consuming and expensive method.</a:t>
            </a:r>
          </a:p>
          <a:p>
            <a:pPr marL="0" indent="0">
              <a:buNone/>
            </a:pPr>
            <a:r>
              <a:rPr lang="en-US" dirty="0"/>
              <a:t>2. It is difficult to understand for an average worker.</a:t>
            </a:r>
          </a:p>
          <a:p>
            <a:pPr marL="0" indent="0">
              <a:buNone/>
            </a:pPr>
            <a:r>
              <a:rPr lang="en-US" dirty="0"/>
              <a:t>3. A lot of clerical work is involved in recording rating scales.</a:t>
            </a:r>
          </a:p>
          <a:p>
            <a:pPr marL="0" indent="0">
              <a:buNone/>
            </a:pPr>
            <a:r>
              <a:rPr lang="en-US" dirty="0"/>
              <a:t>4. It is not suitable for managerial jobs wherein the work content is not measurable in quantita­tive terms.</a:t>
            </a:r>
          </a:p>
          <a:p>
            <a:pPr marL="0" indent="0" algn="ctr">
              <a:buNone/>
            </a:pPr>
            <a:endParaRPr lang="en-US" sz="1800" dirty="0"/>
          </a:p>
        </p:txBody>
      </p:sp>
    </p:spTree>
    <p:extLst>
      <p:ext uri="{BB962C8B-B14F-4D97-AF65-F5344CB8AC3E}">
        <p14:creationId xmlns:p14="http://schemas.microsoft.com/office/powerpoint/2010/main" val="53127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solidFill>
                  <a:srgbClr val="FF0000"/>
                </a:solidFill>
              </a:rPr>
              <a:t>Factor Comparison Method</a:t>
            </a:r>
            <a:r>
              <a:rPr lang="en-US" dirty="0">
                <a:solidFill>
                  <a:srgbClr val="FF0000"/>
                </a:solidFill>
              </a:rPr>
              <a:t> </a:t>
            </a:r>
          </a:p>
        </p:txBody>
      </p:sp>
      <p:sp>
        <p:nvSpPr>
          <p:cNvPr id="3" name="Content Placeholder 2"/>
          <p:cNvSpPr>
            <a:spLocks noGrp="1"/>
          </p:cNvSpPr>
          <p:nvPr>
            <p:ph sz="quarter" idx="11"/>
          </p:nvPr>
        </p:nvSpPr>
        <p:spPr>
          <a:xfrm>
            <a:off x="6420255" y="1143000"/>
            <a:ext cx="5311370" cy="5005388"/>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This </a:t>
            </a:r>
            <a:r>
              <a:rPr lang="en-US" dirty="0"/>
              <a:t>method is a combination of both ranking and point methods in the sense that it rates jobs by comparing them and makes analysis by breaking jobs into compensable factors.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383" y="2334639"/>
            <a:ext cx="5129145" cy="2785126"/>
          </a:xfrm>
          <a:prstGeom prst="rect">
            <a:avLst/>
          </a:prstGeom>
        </p:spPr>
      </p:pic>
    </p:spTree>
    <p:extLst>
      <p:ext uri="{BB962C8B-B14F-4D97-AF65-F5344CB8AC3E}">
        <p14:creationId xmlns:p14="http://schemas.microsoft.com/office/powerpoint/2010/main" val="512994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38163" y="881854"/>
            <a:ext cx="11426858" cy="1063677"/>
          </a:xfrm>
        </p:spPr>
        <p:txBody>
          <a:bodyPr/>
          <a:lstStyle/>
          <a:p>
            <a:pPr algn="ctr"/>
            <a:r>
              <a:rPr lang="en-US" sz="2800" dirty="0">
                <a:solidFill>
                  <a:srgbClr val="FF0000"/>
                </a:solidFill>
              </a:rPr>
              <a:t>The mechanism for evaluating jobs under this method involves the following steps</a:t>
            </a:r>
            <a:r>
              <a:rPr lang="en-US" sz="2800" dirty="0" smtClean="0">
                <a:solidFill>
                  <a:srgbClr val="FF0000"/>
                </a:solidFill>
              </a:rPr>
              <a:t>:</a:t>
            </a:r>
            <a:endParaRPr lang="en-US" sz="2800" dirty="0">
              <a:solidFill>
                <a:srgbClr val="FF0000"/>
              </a:solidFill>
            </a:endParaRPr>
          </a:p>
        </p:txBody>
      </p:sp>
      <p:sp>
        <p:nvSpPr>
          <p:cNvPr id="3" name="Content Placeholder 2"/>
          <p:cNvSpPr>
            <a:spLocks noGrp="1"/>
          </p:cNvSpPr>
          <p:nvPr>
            <p:ph sz="quarter" idx="11"/>
          </p:nvPr>
        </p:nvSpPr>
        <p:spPr>
          <a:xfrm>
            <a:off x="538163" y="1945532"/>
            <a:ext cx="11193462" cy="4591454"/>
          </a:xfrm>
        </p:spPr>
        <p:txBody>
          <a:bodyPr/>
          <a:lstStyle/>
          <a:p>
            <a:pPr marL="0" indent="0">
              <a:buNone/>
            </a:pPr>
            <a:r>
              <a:rPr lang="en-US" sz="2000" dirty="0"/>
              <a:t>1. First of all, the key or benchmark jobs are selected as standards. The key jobs selected should have standards contents, well accepted pay rates in the community, and should consist of a representative cross-section of all jobs that are being evaluated-from the lowest to the highest paid job, from the most important to the least important—and cover the full range of requirements of each factor, as agreed upon by a Committee representing workers and management.</a:t>
            </a:r>
          </a:p>
          <a:p>
            <a:pPr marL="0" indent="0">
              <a:buNone/>
            </a:pPr>
            <a:r>
              <a:rPr lang="en-US" sz="2000" dirty="0"/>
              <a:t>2. The factors common to all jobs are identified, selected and defined precisely. The common factors to all jobs are usually five, viz., mental requirements, physical requirements, skill requirements, working conditions and responsibility.</a:t>
            </a:r>
          </a:p>
          <a:p>
            <a:pPr marL="0" indent="0">
              <a:buNone/>
            </a:pPr>
            <a:r>
              <a:rPr lang="en-US" sz="2000" dirty="0"/>
              <a:t>3. Once the key jobs are identified and also the common factors are chosen, the key jobs are, then, ranked in terms of the selected common factors.</a:t>
            </a:r>
          </a:p>
          <a:p>
            <a:pPr marL="0" indent="0">
              <a:buNone/>
            </a:pPr>
            <a:r>
              <a:rPr lang="en-US" sz="2000" dirty="0"/>
              <a:t>4. The next step is to determine a fair and equitable base rate (usually expressed on an hourly basis) and, then, allocate this base rate among the five common factors as mentioned earlier. </a:t>
            </a:r>
            <a:endParaRPr lang="en-US" sz="2000" dirty="0" smtClean="0"/>
          </a:p>
          <a:p>
            <a:pPr marL="0" indent="0">
              <a:buNone/>
            </a:pPr>
            <a:r>
              <a:rPr lang="en-US" sz="2000" dirty="0" smtClean="0"/>
              <a:t>5</a:t>
            </a:r>
            <a:r>
              <a:rPr lang="en-US" sz="2000" dirty="0"/>
              <a:t>. The final step in factor comparison method is to compare and evaluate the remaining jobs in the </a:t>
            </a:r>
            <a:r>
              <a:rPr lang="en-US" sz="2000" dirty="0" err="1"/>
              <a:t>organisation</a:t>
            </a:r>
            <a:r>
              <a:rPr lang="en-US" sz="2000" dirty="0"/>
              <a:t>. </a:t>
            </a:r>
            <a:endParaRPr lang="en-US" sz="2000" dirty="0"/>
          </a:p>
        </p:txBody>
      </p:sp>
    </p:spTree>
    <p:extLst>
      <p:ext uri="{BB962C8B-B14F-4D97-AF65-F5344CB8AC3E}">
        <p14:creationId xmlns:p14="http://schemas.microsoft.com/office/powerpoint/2010/main" val="857240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82520" y="1189779"/>
            <a:ext cx="11251761" cy="522288"/>
          </a:xfrm>
        </p:spPr>
        <p:txBody>
          <a:bodyPr/>
          <a:lstStyle/>
          <a:p>
            <a:pPr algn="ctr"/>
            <a:r>
              <a:rPr lang="en-US" dirty="0" smtClean="0">
                <a:solidFill>
                  <a:srgbClr val="FF0000"/>
                </a:solidFill>
              </a:rPr>
              <a:t>Merits versus Demerits of </a:t>
            </a:r>
            <a:r>
              <a:rPr lang="en-US" dirty="0">
                <a:solidFill>
                  <a:srgbClr val="FF0000"/>
                </a:solidFill>
              </a:rPr>
              <a:t>Factor Comparison Method</a:t>
            </a:r>
            <a:r>
              <a:rPr lang="en-US" dirty="0">
                <a:solidFill>
                  <a:srgbClr val="FF0000"/>
                </a:solidFill>
              </a:rPr>
              <a:t> </a:t>
            </a:r>
            <a:endParaRPr lang="en-US" dirty="0">
              <a:solidFill>
                <a:srgbClr val="FF0000"/>
              </a:solidFill>
            </a:endParaRPr>
          </a:p>
        </p:txBody>
      </p:sp>
      <p:sp>
        <p:nvSpPr>
          <p:cNvPr id="3" name="Content Placeholder 2"/>
          <p:cNvSpPr>
            <a:spLocks noGrp="1"/>
          </p:cNvSpPr>
          <p:nvPr>
            <p:ph sz="quarter" idx="11"/>
          </p:nvPr>
        </p:nvSpPr>
        <p:spPr>
          <a:xfrm>
            <a:off x="382520" y="1712067"/>
            <a:ext cx="5706995" cy="4747605"/>
          </a:xfrm>
        </p:spPr>
        <p:txBody>
          <a:bodyPr/>
          <a:lstStyle/>
          <a:p>
            <a:pPr marL="0" indent="0" algn="ctr">
              <a:buNone/>
            </a:pPr>
            <a:r>
              <a:rPr lang="en-US" b="1" dirty="0" smtClean="0"/>
              <a:t>Merits</a:t>
            </a:r>
          </a:p>
          <a:p>
            <a:pPr marL="0" indent="0" algn="ctr">
              <a:buNone/>
            </a:pPr>
            <a:endParaRPr lang="en-US" b="1" dirty="0" smtClean="0"/>
          </a:p>
          <a:p>
            <a:pPr marL="0" indent="0">
              <a:buNone/>
            </a:pPr>
            <a:r>
              <a:rPr lang="en-US" sz="2000" dirty="0"/>
              <a:t>1. It is more objective method of job evaluation.</a:t>
            </a:r>
          </a:p>
          <a:p>
            <a:pPr marL="0" indent="0">
              <a:buNone/>
            </a:pPr>
            <a:r>
              <a:rPr lang="en-US" sz="2000" dirty="0"/>
              <a:t>2. The method is flexible as there is no upper limit on the rating of a factor.</a:t>
            </a:r>
          </a:p>
          <a:p>
            <a:pPr marL="0" indent="0">
              <a:buNone/>
            </a:pPr>
            <a:r>
              <a:rPr lang="en-US" sz="2000" dirty="0"/>
              <a:t>3. It is fairly easy method to explain to employees.</a:t>
            </a:r>
          </a:p>
          <a:p>
            <a:pPr marL="0" indent="0">
              <a:buNone/>
            </a:pPr>
            <a:r>
              <a:rPr lang="en-US" sz="2000" dirty="0"/>
              <a:t>4. The use of limited number of factors (usually five) ensures less chances of overlapping and over-weighting of factors.</a:t>
            </a:r>
          </a:p>
          <a:p>
            <a:pPr marL="0" indent="0">
              <a:buNone/>
            </a:pPr>
            <a:r>
              <a:rPr lang="en-US" sz="2000" dirty="0"/>
              <a:t>5. It facilitates determining the relative worth of different jobs.</a:t>
            </a:r>
          </a:p>
          <a:p>
            <a:pPr marL="0" indent="0" algn="ctr">
              <a:buNone/>
            </a:pPr>
            <a:endParaRPr lang="en-US" sz="2000" dirty="0"/>
          </a:p>
        </p:txBody>
      </p:sp>
      <p:sp>
        <p:nvSpPr>
          <p:cNvPr id="4" name="Content Placeholder 2"/>
          <p:cNvSpPr txBox="1">
            <a:spLocks/>
          </p:cNvSpPr>
          <p:nvPr/>
        </p:nvSpPr>
        <p:spPr>
          <a:xfrm>
            <a:off x="6627678" y="1712067"/>
            <a:ext cx="5376254" cy="47476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smtClean="0"/>
              <a:t>Demerits:</a:t>
            </a:r>
          </a:p>
          <a:p>
            <a:pPr marL="0" indent="0" algn="ctr">
              <a:buFont typeface="Arial" panose="020B0604020202020204" pitchFamily="34" charset="0"/>
              <a:buNone/>
            </a:pPr>
            <a:endParaRPr lang="en-US" b="1" dirty="0" smtClean="0"/>
          </a:p>
          <a:p>
            <a:pPr marL="0" indent="0">
              <a:buNone/>
            </a:pPr>
            <a:r>
              <a:rPr lang="en-US" dirty="0"/>
              <a:t>1. It is expensive and time-consuming method.</a:t>
            </a:r>
          </a:p>
          <a:p>
            <a:pPr marL="0" indent="0">
              <a:buNone/>
            </a:pPr>
            <a:r>
              <a:rPr lang="en-US" dirty="0"/>
              <a:t>2. Using the same five factors for evaluating jobs may not always be appropriate because jobs differ across and within </a:t>
            </a:r>
            <a:r>
              <a:rPr lang="en-US" dirty="0" err="1"/>
              <a:t>organisations</a:t>
            </a:r>
            <a:r>
              <a:rPr lang="en-US" dirty="0"/>
              <a:t>.</a:t>
            </a:r>
          </a:p>
          <a:p>
            <a:pPr marL="0" indent="0">
              <a:buNone/>
            </a:pPr>
            <a:r>
              <a:rPr lang="en-US" dirty="0"/>
              <a:t>3. It is difficult to understand and operate.</a:t>
            </a:r>
          </a:p>
          <a:p>
            <a:pPr marL="0" indent="0" algn="ctr">
              <a:buNone/>
            </a:pPr>
            <a:endParaRPr lang="en-US" sz="1800" dirty="0"/>
          </a:p>
        </p:txBody>
      </p:sp>
    </p:spTree>
    <p:extLst>
      <p:ext uri="{BB962C8B-B14F-4D97-AF65-F5344CB8AC3E}">
        <p14:creationId xmlns:p14="http://schemas.microsoft.com/office/powerpoint/2010/main" val="1145540933"/>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1A0AA5C33460498D443E85C2D662FA" ma:contentTypeVersion="1" ma:contentTypeDescription="Create a new document." ma:contentTypeScope="" ma:versionID="f25ad97e7268522e692bc3f74554ad87">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A7D0B4E-9799-4DAB-9896-B8A2A4FA19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4150D2E8-7EB4-4455-9697-157AB29603BD}">
  <ds:schemaRefs>
    <ds:schemaRef ds:uri="http://schemas.microsoft.com/sharepoint/v3/contenttype/forms"/>
  </ds:schemaRefs>
</ds:datastoreItem>
</file>

<file path=customXml/itemProps3.xml><?xml version="1.0" encoding="utf-8"?>
<ds:datastoreItem xmlns:ds="http://schemas.openxmlformats.org/officeDocument/2006/customXml" ds:itemID="{259F369C-9EAB-4638-BF31-EBFDB6FA5E00}">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1419</TotalTime>
  <Words>998</Words>
  <Application>Microsoft Macintosh PowerPoint</Application>
  <PresentationFormat>Widescreen</PresentationFormat>
  <Paragraphs>96</Paragraphs>
  <Slides>17</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Microsoft Office User</cp:lastModifiedBy>
  <cp:revision>91</cp:revision>
  <dcterms:created xsi:type="dcterms:W3CDTF">2015-06-15T09:27:21Z</dcterms:created>
  <dcterms:modified xsi:type="dcterms:W3CDTF">2017-11-18T10:01:44Z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0x010100421A0AA5C33460498D443E85C2D662FA</vt:lpwstr>
  </property>
</Properties>
</file>