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1.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2.xml" ContentType="application/vnd.openxmlformats-officedocument.presentationml.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8"/>
  </p:notesMasterIdLst>
  <p:handoutMasterIdLst>
    <p:handoutMasterId r:id="rId29"/>
  </p:handoutMasterIdLst>
  <p:sldIdLst>
    <p:sldId id="560" r:id="rId2"/>
    <p:sldId id="561" r:id="rId3"/>
    <p:sldId id="259" r:id="rId4"/>
    <p:sldId id="552" r:id="rId5"/>
    <p:sldId id="551" r:id="rId6"/>
    <p:sldId id="553" r:id="rId7"/>
    <p:sldId id="554" r:id="rId8"/>
    <p:sldId id="556" r:id="rId9"/>
    <p:sldId id="557" r:id="rId10"/>
    <p:sldId id="558" r:id="rId11"/>
    <p:sldId id="559" r:id="rId12"/>
    <p:sldId id="519" r:id="rId13"/>
    <p:sldId id="542" r:id="rId14"/>
    <p:sldId id="520" r:id="rId15"/>
    <p:sldId id="534" r:id="rId16"/>
    <p:sldId id="535" r:id="rId17"/>
    <p:sldId id="521" r:id="rId18"/>
    <p:sldId id="533" r:id="rId19"/>
    <p:sldId id="543" r:id="rId20"/>
    <p:sldId id="528" r:id="rId21"/>
    <p:sldId id="544" r:id="rId22"/>
    <p:sldId id="545" r:id="rId23"/>
    <p:sldId id="541" r:id="rId24"/>
    <p:sldId id="546" r:id="rId25"/>
    <p:sldId id="547" r:id="rId26"/>
    <p:sldId id="54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m Perkov" initials="TP" lastIdx="118"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a:srgbClr val="001E6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39" autoAdjust="0"/>
    <p:restoredTop sz="94660"/>
  </p:normalViewPr>
  <p:slideViewPr>
    <p:cSldViewPr snapToGrid="0">
      <p:cViewPr varScale="1">
        <p:scale>
          <a:sx n="90" d="100"/>
          <a:sy n="90" d="100"/>
        </p:scale>
        <p:origin x="336" y="19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commentAuthors" Target="commentAuthors.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3-10T06:47:07.285" idx="113">
    <p:pos x="2001" y="1369"/>
    <p:text>Employees can get parental leave when a child is born or adopted.</p:text>
    <p:extLst>
      <p:ext uri="{C676402C-5697-4E1C-873F-D02D1690AC5C}">
        <p15:threadingInfo xmlns:p15="http://schemas.microsoft.com/office/powerpoint/2012/main" timeZoneBias="-300"/>
      </p:ext>
    </p:extLst>
  </p:cm>
  <p:cm authorId="1" dt="2016-03-10T06:47:51.108" idx="115">
    <p:pos x="3239" y="1834"/>
    <p:text>Parental leave is leave that can be taken when:
* an employee gives birth
* an employee's spouse or de facto partner gives birth
* an employee adopts a child under 16 years of age.</p:text>
    <p:extLst>
      <p:ext uri="{C676402C-5697-4E1C-873F-D02D1690AC5C}">
        <p15:threadingInfo xmlns:p15="http://schemas.microsoft.com/office/powerpoint/2012/main" timeZoneBias="-300"/>
      </p:ext>
    </p:extLst>
  </p:cm>
  <p:cm authorId="1" dt="2016-03-10T06:48:37.056" idx="116">
    <p:pos x="1887" y="2345"/>
    <p:text>Employees are entitled to 12 months of unpaid parental leave. They can also request an additional 12 months of leave.</p:text>
    <p:extLst>
      <p:ext uri="{C676402C-5697-4E1C-873F-D02D1690AC5C}">
        <p15:threadingInfo xmlns:p15="http://schemas.microsoft.com/office/powerpoint/2012/main" timeZoneBias="-300"/>
      </p:ext>
    </p:extLst>
  </p:cm>
  <p:cm authorId="1" dt="2016-03-10T06:49:48.134" idx="117">
    <p:pos x="2769" y="3165"/>
    <p:text>A period of paid leave granted to a college teacher for study or travel, traditionally every seventh year.</p:text>
    <p:extLst>
      <p:ext uri="{C676402C-5697-4E1C-873F-D02D1690AC5C}">
        <p15:threadingInfo xmlns:p15="http://schemas.microsoft.com/office/powerpoint/2012/main" timeZoneBias="-30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3-10T06:43:49.614" idx="112">
    <p:pos x="2421" y="2310"/>
    <p:text>Discretionary benefits are additional health-related or non-health related supports for recipients of Ontario Works (OW) or the Ontario Disability Support Program (ODSP) and low income earners and seniors to help improve their quality of life, health, wellness, safety and self-sufficiency.</p:text>
    <p:extLst>
      <p:ext uri="{C676402C-5697-4E1C-873F-D02D1690AC5C}">
        <p15:threadingInfo xmlns:p15="http://schemas.microsoft.com/office/powerpoint/2012/main" timeZoneBias="-30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11/18/17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19413F-3134-4B67-9B41-CBEE4983D9E0}" type="datetimeFigureOut">
              <a:rPr lang="en-GB" smtClean="0"/>
              <a:t>18/11/2017</a:t>
            </a:fld>
            <a:endParaRPr lang="en-GB"/>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GB"/>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CB8037-318D-45C3-96B2-219BAEA46578}" type="slidenum">
              <a:rPr lang="en-GB" smtClean="0"/>
              <a:t>‹#›</a:t>
            </a:fld>
            <a:endParaRPr lang="en-GB"/>
          </a:p>
        </p:txBody>
      </p:sp>
    </p:spTree>
    <p:extLst>
      <p:ext uri="{BB962C8B-B14F-4D97-AF65-F5344CB8AC3E}">
        <p14:creationId xmlns:p14="http://schemas.microsoft.com/office/powerpoint/2010/main" val="3022374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4</a:t>
            </a:fld>
            <a:endParaRPr lang="en-GB"/>
          </a:p>
        </p:txBody>
      </p:sp>
    </p:spTree>
    <p:extLst>
      <p:ext uri="{BB962C8B-B14F-4D97-AF65-F5344CB8AC3E}">
        <p14:creationId xmlns:p14="http://schemas.microsoft.com/office/powerpoint/2010/main" val="4278668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5</a:t>
            </a:fld>
            <a:endParaRPr lang="en-GB"/>
          </a:p>
        </p:txBody>
      </p:sp>
    </p:spTree>
    <p:extLst>
      <p:ext uri="{BB962C8B-B14F-4D97-AF65-F5344CB8AC3E}">
        <p14:creationId xmlns:p14="http://schemas.microsoft.com/office/powerpoint/2010/main" val="3510514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6</a:t>
            </a:fld>
            <a:endParaRPr lang="en-GB"/>
          </a:p>
        </p:txBody>
      </p:sp>
    </p:spTree>
    <p:extLst>
      <p:ext uri="{BB962C8B-B14F-4D97-AF65-F5344CB8AC3E}">
        <p14:creationId xmlns:p14="http://schemas.microsoft.com/office/powerpoint/2010/main" val="1765528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7</a:t>
            </a:fld>
            <a:endParaRPr lang="en-GB"/>
          </a:p>
        </p:txBody>
      </p:sp>
    </p:spTree>
    <p:extLst>
      <p:ext uri="{BB962C8B-B14F-4D97-AF65-F5344CB8AC3E}">
        <p14:creationId xmlns:p14="http://schemas.microsoft.com/office/powerpoint/2010/main" val="4002546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8</a:t>
            </a:fld>
            <a:endParaRPr lang="en-GB"/>
          </a:p>
        </p:txBody>
      </p:sp>
    </p:spTree>
    <p:extLst>
      <p:ext uri="{BB962C8B-B14F-4D97-AF65-F5344CB8AC3E}">
        <p14:creationId xmlns:p14="http://schemas.microsoft.com/office/powerpoint/2010/main" val="492314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9</a:t>
            </a:fld>
            <a:endParaRPr lang="en-GB"/>
          </a:p>
        </p:txBody>
      </p:sp>
    </p:spTree>
    <p:extLst>
      <p:ext uri="{BB962C8B-B14F-4D97-AF65-F5344CB8AC3E}">
        <p14:creationId xmlns:p14="http://schemas.microsoft.com/office/powerpoint/2010/main" val="698170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10</a:t>
            </a:fld>
            <a:endParaRPr lang="en-GB"/>
          </a:p>
        </p:txBody>
      </p:sp>
    </p:spTree>
    <p:extLst>
      <p:ext uri="{BB962C8B-B14F-4D97-AF65-F5344CB8AC3E}">
        <p14:creationId xmlns:p14="http://schemas.microsoft.com/office/powerpoint/2010/main" val="8720450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11</a:t>
            </a:fld>
            <a:endParaRPr lang="en-GB"/>
          </a:p>
        </p:txBody>
      </p:sp>
    </p:spTree>
    <p:extLst>
      <p:ext uri="{BB962C8B-B14F-4D97-AF65-F5344CB8AC3E}">
        <p14:creationId xmlns:p14="http://schemas.microsoft.com/office/powerpoint/2010/main" val="1875292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12</a:t>
            </a:fld>
            <a:endParaRPr lang="en-GB"/>
          </a:p>
        </p:txBody>
      </p:sp>
    </p:spTree>
    <p:extLst>
      <p:ext uri="{BB962C8B-B14F-4D97-AF65-F5344CB8AC3E}">
        <p14:creationId xmlns:p14="http://schemas.microsoft.com/office/powerpoint/2010/main" val="925999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13</a:t>
            </a:fld>
            <a:endParaRPr lang="en-GB"/>
          </a:p>
        </p:txBody>
      </p:sp>
    </p:spTree>
    <p:extLst>
      <p:ext uri="{BB962C8B-B14F-4D97-AF65-F5344CB8AC3E}">
        <p14:creationId xmlns:p14="http://schemas.microsoft.com/office/powerpoint/2010/main" val="1016003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14</a:t>
            </a:fld>
            <a:endParaRPr lang="en-GB"/>
          </a:p>
        </p:txBody>
      </p:sp>
    </p:spTree>
    <p:extLst>
      <p:ext uri="{BB962C8B-B14F-4D97-AF65-F5344CB8AC3E}">
        <p14:creationId xmlns:p14="http://schemas.microsoft.com/office/powerpoint/2010/main" val="2775653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15</a:t>
            </a:fld>
            <a:endParaRPr lang="en-GB"/>
          </a:p>
        </p:txBody>
      </p:sp>
    </p:spTree>
    <p:extLst>
      <p:ext uri="{BB962C8B-B14F-4D97-AF65-F5344CB8AC3E}">
        <p14:creationId xmlns:p14="http://schemas.microsoft.com/office/powerpoint/2010/main" val="2697432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16</a:t>
            </a:fld>
            <a:endParaRPr lang="en-GB"/>
          </a:p>
        </p:txBody>
      </p:sp>
    </p:spTree>
    <p:extLst>
      <p:ext uri="{BB962C8B-B14F-4D97-AF65-F5344CB8AC3E}">
        <p14:creationId xmlns:p14="http://schemas.microsoft.com/office/powerpoint/2010/main" val="33741588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17</a:t>
            </a:fld>
            <a:endParaRPr lang="en-GB"/>
          </a:p>
        </p:txBody>
      </p:sp>
    </p:spTree>
    <p:extLst>
      <p:ext uri="{BB962C8B-B14F-4D97-AF65-F5344CB8AC3E}">
        <p14:creationId xmlns:p14="http://schemas.microsoft.com/office/powerpoint/2010/main" val="20760615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18</a:t>
            </a:fld>
            <a:endParaRPr lang="en-GB"/>
          </a:p>
        </p:txBody>
      </p:sp>
    </p:spTree>
    <p:extLst>
      <p:ext uri="{BB962C8B-B14F-4D97-AF65-F5344CB8AC3E}">
        <p14:creationId xmlns:p14="http://schemas.microsoft.com/office/powerpoint/2010/main" val="1265945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19</a:t>
            </a:fld>
            <a:endParaRPr lang="en-GB"/>
          </a:p>
        </p:txBody>
      </p:sp>
    </p:spTree>
    <p:extLst>
      <p:ext uri="{BB962C8B-B14F-4D97-AF65-F5344CB8AC3E}">
        <p14:creationId xmlns:p14="http://schemas.microsoft.com/office/powerpoint/2010/main" val="230480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20</a:t>
            </a:fld>
            <a:endParaRPr lang="en-GB"/>
          </a:p>
        </p:txBody>
      </p:sp>
    </p:spTree>
    <p:extLst>
      <p:ext uri="{BB962C8B-B14F-4D97-AF65-F5344CB8AC3E}">
        <p14:creationId xmlns:p14="http://schemas.microsoft.com/office/powerpoint/2010/main" val="3198106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21</a:t>
            </a:fld>
            <a:endParaRPr lang="en-GB"/>
          </a:p>
        </p:txBody>
      </p:sp>
    </p:spTree>
    <p:extLst>
      <p:ext uri="{BB962C8B-B14F-4D97-AF65-F5344CB8AC3E}">
        <p14:creationId xmlns:p14="http://schemas.microsoft.com/office/powerpoint/2010/main" val="26578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22</a:t>
            </a:fld>
            <a:endParaRPr lang="en-GB"/>
          </a:p>
        </p:txBody>
      </p:sp>
    </p:spTree>
    <p:extLst>
      <p:ext uri="{BB962C8B-B14F-4D97-AF65-F5344CB8AC3E}">
        <p14:creationId xmlns:p14="http://schemas.microsoft.com/office/powerpoint/2010/main" val="2789348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23</a:t>
            </a:fld>
            <a:endParaRPr lang="en-GB"/>
          </a:p>
        </p:txBody>
      </p:sp>
    </p:spTree>
    <p:extLst>
      <p:ext uri="{BB962C8B-B14F-4D97-AF65-F5344CB8AC3E}">
        <p14:creationId xmlns:p14="http://schemas.microsoft.com/office/powerpoint/2010/main" val="6784889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24</a:t>
            </a:fld>
            <a:endParaRPr lang="en-GB"/>
          </a:p>
        </p:txBody>
      </p:sp>
    </p:spTree>
    <p:extLst>
      <p:ext uri="{BB962C8B-B14F-4D97-AF65-F5344CB8AC3E}">
        <p14:creationId xmlns:p14="http://schemas.microsoft.com/office/powerpoint/2010/main" val="1260744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25</a:t>
            </a:fld>
            <a:endParaRPr lang="en-GB"/>
          </a:p>
        </p:txBody>
      </p:sp>
    </p:spTree>
    <p:extLst>
      <p:ext uri="{BB962C8B-B14F-4D97-AF65-F5344CB8AC3E}">
        <p14:creationId xmlns:p14="http://schemas.microsoft.com/office/powerpoint/2010/main" val="2189531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26</a:t>
            </a:fld>
            <a:endParaRPr lang="en-GB"/>
          </a:p>
        </p:txBody>
      </p:sp>
    </p:spTree>
    <p:extLst>
      <p:ext uri="{BB962C8B-B14F-4D97-AF65-F5344CB8AC3E}">
        <p14:creationId xmlns:p14="http://schemas.microsoft.com/office/powerpoint/2010/main" val="20251625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4" Type="http://schemas.openxmlformats.org/officeDocument/2006/relationships/image" Target="../media/image6.jpeg"/><Relationship Id="rId5" Type="http://schemas.openxmlformats.org/officeDocument/2006/relationships/image" Target="../media/image7.jpeg"/><Relationship Id="rId6" Type="http://schemas.openxmlformats.org/officeDocument/2006/relationships/image" Target="../media/image8.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comments" Target="../comments/comment1.xml"/><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4" Type="http://schemas.openxmlformats.org/officeDocument/2006/relationships/oleObject" Target="../embeddings/oleObject1.bin"/><Relationship Id="rId5" Type="http://schemas.openxmlformats.org/officeDocument/2006/relationships/image" Target="../media/image14.png"/><Relationship Id="rId1" Type="http://schemas.openxmlformats.org/officeDocument/2006/relationships/vmlDrawing" Target="../drawings/vmlDrawing1.vml"/><Relationship Id="rId2"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comments" Target="../comments/comment2.xml"/><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81902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656994" y="1538233"/>
            <a:ext cx="11121682" cy="4045444"/>
          </a:xfrm>
        </p:spPr>
        <p:txBody>
          <a:bodyPr/>
          <a:lstStyle/>
          <a:p>
            <a:r>
              <a:rPr lang="en-GB" sz="4800" dirty="0">
                <a:solidFill>
                  <a:srgbClr val="FF0000"/>
                </a:solidFill>
              </a:rPr>
              <a:t>Compensation </a:t>
            </a:r>
            <a:r>
              <a:rPr lang="en-GB" sz="4800" dirty="0" smtClean="0">
                <a:solidFill>
                  <a:srgbClr val="FF0000"/>
                </a:solidFill>
              </a:rPr>
              <a:t>Schemes</a:t>
            </a:r>
          </a:p>
          <a:p>
            <a:endParaRPr lang="en-GB" sz="4800" dirty="0">
              <a:solidFill>
                <a:srgbClr val="FF0000"/>
              </a:solidFill>
            </a:endParaRPr>
          </a:p>
          <a:p>
            <a:endParaRPr lang="en-GB" sz="4800" dirty="0">
              <a:solidFill>
                <a:srgbClr val="FF0000"/>
              </a:solidFill>
            </a:endParaRPr>
          </a:p>
          <a:p>
            <a:endParaRPr lang="en-US" sz="4800" dirty="0" smtClean="0">
              <a:solidFill>
                <a:srgbClr val="FF0000"/>
              </a:solidFill>
            </a:endParaRPr>
          </a:p>
          <a:p>
            <a:endParaRPr lang="en-US" sz="4800" dirty="0">
              <a:solidFill>
                <a:srgbClr val="FF0000"/>
              </a:solidFill>
            </a:endParaRPr>
          </a:p>
          <a:p>
            <a:r>
              <a:rPr lang="en-US" sz="4800" dirty="0" smtClean="0">
                <a:solidFill>
                  <a:srgbClr val="FF0000"/>
                </a:solidFill>
              </a:rPr>
              <a:t>INCENTIVES </a:t>
            </a:r>
            <a:r>
              <a:rPr lang="en-US" sz="4800" dirty="0" smtClean="0">
                <a:solidFill>
                  <a:srgbClr val="FF0000"/>
                </a:solidFill>
              </a:rPr>
              <a:t>AND BENEFITS</a:t>
            </a:r>
            <a:endParaRPr lang="ru-RU" sz="4800" dirty="0">
              <a:solidFill>
                <a:srgbClr val="FF0000"/>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0300" y="2095500"/>
            <a:ext cx="7391400" cy="2654300"/>
          </a:xfrm>
          <a:prstGeom prst="rect">
            <a:avLst/>
          </a:prstGeom>
        </p:spPr>
      </p:pic>
    </p:spTree>
    <p:extLst>
      <p:ext uri="{BB962C8B-B14F-4D97-AF65-F5344CB8AC3E}">
        <p14:creationId xmlns:p14="http://schemas.microsoft.com/office/powerpoint/2010/main" val="880664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steelwedge.com/media/uploads/2012/08/question-things1-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1788" y="3700789"/>
            <a:ext cx="2880212" cy="28802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015" y="1446550"/>
            <a:ext cx="12007970" cy="4524315"/>
          </a:xfrm>
          <a:prstGeom prst="rect">
            <a:avLst/>
          </a:prstGeom>
          <a:noFill/>
        </p:spPr>
        <p:txBody>
          <a:bodyPr wrap="square" rtlCol="0" anchor="ctr">
            <a:spAutoFit/>
          </a:bodyPr>
          <a:lstStyle/>
          <a:p>
            <a:pPr marL="514350" indent="-514350">
              <a:lnSpc>
                <a:spcPct val="150000"/>
              </a:lnSpc>
              <a:buFontTx/>
              <a:buAutoNum type="arabicPeriod"/>
            </a:pPr>
            <a:r>
              <a:rPr lang="en-GB" sz="3200" b="1" dirty="0"/>
              <a:t>Traditional vs Contingent Pay</a:t>
            </a:r>
          </a:p>
          <a:p>
            <a:pPr marL="514350" indent="-514350">
              <a:lnSpc>
                <a:spcPct val="150000"/>
              </a:lnSpc>
              <a:buFontTx/>
              <a:buAutoNum type="arabicPeriod"/>
            </a:pPr>
            <a:r>
              <a:rPr lang="en-GB" sz="3200" b="1" dirty="0"/>
              <a:t>Types of Contingent </a:t>
            </a:r>
            <a:r>
              <a:rPr lang="en-GB" sz="3200" b="1" dirty="0" smtClean="0"/>
              <a:t>Pay and Reasons </a:t>
            </a:r>
            <a:r>
              <a:rPr lang="en-GB" sz="3200" b="1" dirty="0"/>
              <a:t>for </a:t>
            </a:r>
            <a:r>
              <a:rPr lang="en-GB" sz="3200" b="1" dirty="0" smtClean="0"/>
              <a:t>introducing</a:t>
            </a:r>
          </a:p>
          <a:p>
            <a:pPr marL="514350" indent="-514350">
              <a:lnSpc>
                <a:spcPct val="150000"/>
              </a:lnSpc>
              <a:buFontTx/>
              <a:buAutoNum type="arabicPeriod"/>
            </a:pPr>
            <a:r>
              <a:rPr lang="en-GB" sz="3200" b="1" dirty="0" smtClean="0"/>
              <a:t>Challenges</a:t>
            </a:r>
            <a:endParaRPr lang="en-GB" sz="3200" b="1" dirty="0"/>
          </a:p>
          <a:p>
            <a:pPr marL="514350" indent="-514350">
              <a:lnSpc>
                <a:spcPct val="150000"/>
              </a:lnSpc>
              <a:buFontTx/>
              <a:buAutoNum type="arabicPeriod"/>
            </a:pPr>
            <a:r>
              <a:rPr lang="en-US" sz="3200" b="1" dirty="0" smtClean="0"/>
              <a:t>What </a:t>
            </a:r>
            <a:r>
              <a:rPr lang="en-US" sz="3200" b="1" dirty="0" smtClean="0"/>
              <a:t>are Benefits? Intangible/Flexible Benefits</a:t>
            </a:r>
          </a:p>
          <a:p>
            <a:pPr marL="514350" indent="-514350">
              <a:lnSpc>
                <a:spcPct val="150000"/>
              </a:lnSpc>
              <a:buFontTx/>
              <a:buAutoNum type="arabicPeriod"/>
            </a:pPr>
            <a:r>
              <a:rPr lang="en-US" sz="3200" b="1" dirty="0" smtClean="0"/>
              <a:t>Classification of Benefits</a:t>
            </a:r>
          </a:p>
          <a:p>
            <a:pPr marL="514350" indent="-514350">
              <a:lnSpc>
                <a:spcPct val="150000"/>
              </a:lnSpc>
              <a:buFontTx/>
              <a:buAutoNum type="arabicPeriod"/>
            </a:pPr>
            <a:r>
              <a:rPr lang="en-US" sz="3200" b="1" dirty="0" smtClean="0"/>
              <a:t>Key </a:t>
            </a:r>
            <a:r>
              <a:rPr lang="en-US" sz="3200" b="1" dirty="0" smtClean="0"/>
              <a:t>Factors and Communication of Benefits</a:t>
            </a:r>
          </a:p>
        </p:txBody>
      </p:sp>
      <p:sp>
        <p:nvSpPr>
          <p:cNvPr id="3" name="TextBox 2"/>
          <p:cNvSpPr txBox="1"/>
          <p:nvPr/>
        </p:nvSpPr>
        <p:spPr>
          <a:xfrm>
            <a:off x="0" y="0"/>
            <a:ext cx="7782127" cy="707886"/>
          </a:xfrm>
          <a:prstGeom prst="rect">
            <a:avLst/>
          </a:prstGeom>
          <a:noFill/>
        </p:spPr>
        <p:txBody>
          <a:bodyPr wrap="square" rtlCol="0" anchor="ctr">
            <a:spAutoFit/>
          </a:bodyPr>
          <a:lstStyle/>
          <a:p>
            <a:pPr algn="ctr"/>
            <a:r>
              <a:rPr lang="en-GB" sz="4000" b="1" dirty="0" smtClean="0">
                <a:solidFill>
                  <a:srgbClr val="FF0000"/>
                </a:solidFill>
                <a:latin typeface="+mj-lt"/>
              </a:rPr>
              <a:t>Questions to be covered today:</a:t>
            </a:r>
            <a:endParaRPr lang="en-GB" sz="4000" b="1" dirty="0" smtClean="0">
              <a:solidFill>
                <a:srgbClr val="FF0000"/>
              </a:solidFill>
            </a:endParaRPr>
          </a:p>
        </p:txBody>
      </p:sp>
    </p:spTree>
    <p:extLst>
      <p:ext uri="{BB962C8B-B14F-4D97-AF65-F5344CB8AC3E}">
        <p14:creationId xmlns:p14="http://schemas.microsoft.com/office/powerpoint/2010/main" val="33754579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6" name="Picture 8" descr="http://previews.123rf.com/images/michaeldb/michaeldb0912/michaeldb091200028/6112076-An-evaluation-for-job-performance-or-a-grade-report-card-with-a-3D-check-mark-in-the-OUTSTANDING-box-Stock-Vecto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58464" y="3479510"/>
            <a:ext cx="3016994" cy="3016994"/>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http://morticianresource.com/wp-content/uploads/2013/02/Mortician-Salary-Pa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2057" y="793518"/>
            <a:ext cx="3305175" cy="329565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0" y="24077"/>
            <a:ext cx="12192000" cy="769441"/>
          </a:xfrm>
          <a:prstGeom prst="rect">
            <a:avLst/>
          </a:prstGeom>
          <a:noFill/>
        </p:spPr>
        <p:txBody>
          <a:bodyPr wrap="square" rtlCol="0" anchor="ctr">
            <a:spAutoFit/>
          </a:bodyPr>
          <a:lstStyle/>
          <a:p>
            <a:r>
              <a:rPr lang="en-GB" sz="4400" b="1" dirty="0">
                <a:solidFill>
                  <a:schemeClr val="bg1"/>
                </a:solidFill>
              </a:rPr>
              <a:t>Traditional </a:t>
            </a:r>
            <a:r>
              <a:rPr lang="en-GB" sz="4400" b="1" dirty="0" smtClean="0">
                <a:solidFill>
                  <a:schemeClr val="bg1"/>
                </a:solidFill>
              </a:rPr>
              <a:t>  </a:t>
            </a:r>
            <a:r>
              <a:rPr lang="en-GB" sz="4400" b="1" dirty="0">
                <a:solidFill>
                  <a:schemeClr val="bg1"/>
                </a:solidFill>
              </a:rPr>
              <a:t>vs </a:t>
            </a:r>
            <a:r>
              <a:rPr lang="en-GB" sz="4400" b="1" dirty="0" smtClean="0">
                <a:solidFill>
                  <a:schemeClr val="bg1"/>
                </a:solidFill>
              </a:rPr>
              <a:t> Contingent Pay</a:t>
            </a:r>
            <a:endParaRPr lang="en-GB" sz="4400" b="1" dirty="0">
              <a:solidFill>
                <a:schemeClr val="bg1"/>
              </a:solidFill>
            </a:endParaRPr>
          </a:p>
        </p:txBody>
      </p:sp>
      <p:sp>
        <p:nvSpPr>
          <p:cNvPr id="5" name="Содержимое 2"/>
          <p:cNvSpPr txBox="1">
            <a:spLocks/>
          </p:cNvSpPr>
          <p:nvPr/>
        </p:nvSpPr>
        <p:spPr>
          <a:xfrm>
            <a:off x="-14708" y="1108148"/>
            <a:ext cx="5952565" cy="19993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ru-RU" sz="3200" dirty="0" smtClean="0"/>
              <a:t>Salary and salary increases are based on</a:t>
            </a:r>
          </a:p>
          <a:p>
            <a:pPr lvl="1">
              <a:buFont typeface="Wingdings" panose="05000000000000000000" pitchFamily="2" charset="2"/>
              <a:buChar char="v"/>
            </a:pPr>
            <a:r>
              <a:rPr lang="en-US" altLang="ru-RU" sz="2800" dirty="0" smtClean="0"/>
              <a:t> </a:t>
            </a:r>
            <a:r>
              <a:rPr lang="en-US" altLang="ru-RU" sz="2800" b="1" dirty="0" smtClean="0"/>
              <a:t>Position</a:t>
            </a:r>
          </a:p>
          <a:p>
            <a:pPr lvl="1">
              <a:buFont typeface="Wingdings" panose="05000000000000000000" pitchFamily="2" charset="2"/>
              <a:buChar char="v"/>
            </a:pPr>
            <a:r>
              <a:rPr lang="en-US" altLang="ru-RU" sz="2800" b="1" dirty="0" smtClean="0"/>
              <a:t> Seniority</a:t>
            </a:r>
          </a:p>
          <a:p>
            <a:pPr>
              <a:buFont typeface="Wingdings 2" panose="05020102010507070707" pitchFamily="18" charset="2"/>
              <a:buNone/>
            </a:pPr>
            <a:endParaRPr lang="en-US" altLang="ru-RU" sz="2400" dirty="0" smtClean="0"/>
          </a:p>
        </p:txBody>
      </p:sp>
      <p:sp>
        <p:nvSpPr>
          <p:cNvPr id="7" name="Содержимое 3"/>
          <p:cNvSpPr txBox="1">
            <a:spLocks/>
          </p:cNvSpPr>
          <p:nvPr/>
        </p:nvSpPr>
        <p:spPr>
          <a:xfrm>
            <a:off x="6096000" y="1108148"/>
            <a:ext cx="5979458" cy="19993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ru-RU" sz="3200" dirty="0" smtClean="0"/>
              <a:t>Salary and salary increases are based on</a:t>
            </a:r>
          </a:p>
          <a:p>
            <a:pPr lvl="1">
              <a:buFont typeface="Wingdings" panose="05000000000000000000" pitchFamily="2" charset="2"/>
              <a:buChar char="v"/>
            </a:pPr>
            <a:r>
              <a:rPr lang="en-US" altLang="ru-RU" sz="2800" dirty="0" smtClean="0"/>
              <a:t> </a:t>
            </a:r>
            <a:r>
              <a:rPr lang="en-US" altLang="ru-RU" sz="2800" b="1" dirty="0" smtClean="0"/>
              <a:t>Job performance</a:t>
            </a:r>
          </a:p>
          <a:p>
            <a:pPr lvl="1">
              <a:buFont typeface="Wingdings" panose="05000000000000000000" pitchFamily="2" charset="2"/>
              <a:buChar char="v"/>
            </a:pPr>
            <a:r>
              <a:rPr lang="en-US" altLang="ru-RU" sz="2800" b="1" dirty="0" smtClean="0"/>
              <a:t> Contribution</a:t>
            </a:r>
          </a:p>
        </p:txBody>
      </p:sp>
      <p:pic>
        <p:nvPicPr>
          <p:cNvPr id="17412" name="Picture 4" descr="http://smallbusiness.chron.com/DM-Resize/photos.demandstudios.com/162/125/fotolia_1996804_XS.jpg?w=650&amp;h=406&amp;keep_ratio=1&amp;webp=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0657" y="4181869"/>
            <a:ext cx="3513835" cy="229877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http://media.careerbliss.com/cms/climbing%20corporate%20ladder_larg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863788"/>
            <a:ext cx="1698812" cy="2548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746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genengnews.com/media/images/AnalysisAndInsight/Apr12_2012_855192_GoldManChasingMoney_MAstructureDeals693056127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5622" y="1971135"/>
            <a:ext cx="4762500" cy="364807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0" y="0"/>
            <a:ext cx="12192000" cy="769441"/>
          </a:xfrm>
          <a:prstGeom prst="rect">
            <a:avLst/>
          </a:prstGeom>
          <a:noFill/>
        </p:spPr>
        <p:txBody>
          <a:bodyPr wrap="square" rtlCol="0" anchor="ctr">
            <a:spAutoFit/>
          </a:bodyPr>
          <a:lstStyle/>
          <a:p>
            <a:r>
              <a:rPr lang="en-GB" sz="4400" b="1" dirty="0" smtClean="0">
                <a:solidFill>
                  <a:schemeClr val="bg1"/>
                </a:solidFill>
              </a:rPr>
              <a:t>Contingent Pay (CP)</a:t>
            </a:r>
            <a:endParaRPr lang="en-GB" sz="4400" b="1" dirty="0">
              <a:solidFill>
                <a:schemeClr val="bg1"/>
              </a:solidFill>
            </a:endParaRPr>
          </a:p>
        </p:txBody>
      </p:sp>
      <p:sp>
        <p:nvSpPr>
          <p:cNvPr id="7" name="Content Placeholder 2"/>
          <p:cNvSpPr txBox="1">
            <a:spLocks/>
          </p:cNvSpPr>
          <p:nvPr/>
        </p:nvSpPr>
        <p:spPr>
          <a:xfrm>
            <a:off x="0" y="1161709"/>
            <a:ext cx="9269506" cy="31615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v"/>
            </a:pPr>
            <a:r>
              <a:rPr lang="en-US" altLang="ru-RU" sz="3200" dirty="0" smtClean="0"/>
              <a:t> </a:t>
            </a:r>
            <a:r>
              <a:rPr lang="en-US" altLang="ru-RU" dirty="0" smtClean="0"/>
              <a:t>Consists of </a:t>
            </a:r>
            <a:r>
              <a:rPr lang="en-US" altLang="ru-RU" u="sng" dirty="0" smtClean="0"/>
              <a:t>payments related</a:t>
            </a:r>
            <a:r>
              <a:rPr lang="en-US" altLang="ru-RU" dirty="0" smtClean="0"/>
              <a:t> to </a:t>
            </a:r>
            <a:r>
              <a:rPr lang="en-US" altLang="ru-RU" u="sng" dirty="0" smtClean="0"/>
              <a:t>individual</a:t>
            </a:r>
            <a:r>
              <a:rPr lang="en-US" altLang="ru-RU" dirty="0" smtClean="0"/>
              <a:t> or </a:t>
            </a:r>
            <a:r>
              <a:rPr lang="en-US" altLang="ru-RU" u="sng" dirty="0" smtClean="0"/>
              <a:t>team performance</a:t>
            </a:r>
            <a:r>
              <a:rPr lang="en-US" altLang="ru-RU" dirty="0" smtClean="0"/>
              <a:t>, </a:t>
            </a:r>
            <a:r>
              <a:rPr lang="en-US" altLang="ru-RU" u="sng" dirty="0" smtClean="0"/>
              <a:t>contribution</a:t>
            </a:r>
            <a:r>
              <a:rPr lang="en-US" altLang="ru-RU" dirty="0" smtClean="0"/>
              <a:t>, </a:t>
            </a:r>
            <a:r>
              <a:rPr lang="en-US" altLang="ru-RU" u="sng" dirty="0" smtClean="0"/>
              <a:t>competence</a:t>
            </a:r>
            <a:r>
              <a:rPr lang="en-US" altLang="ru-RU" dirty="0" smtClean="0"/>
              <a:t> or </a:t>
            </a:r>
            <a:r>
              <a:rPr lang="en-US" altLang="ru-RU" u="sng" dirty="0" smtClean="0"/>
              <a:t>skills</a:t>
            </a:r>
            <a:r>
              <a:rPr lang="en-US" altLang="ru-RU" dirty="0" smtClean="0"/>
              <a:t>.</a:t>
            </a:r>
          </a:p>
          <a:p>
            <a:pPr>
              <a:lnSpc>
                <a:spcPct val="100000"/>
              </a:lnSpc>
              <a:buFont typeface="Wingdings" panose="05000000000000000000" pitchFamily="2" charset="2"/>
              <a:buChar char="v"/>
            </a:pPr>
            <a:endParaRPr lang="en-US" altLang="ru-RU" dirty="0" smtClean="0"/>
          </a:p>
          <a:p>
            <a:pPr>
              <a:lnSpc>
                <a:spcPct val="100000"/>
              </a:lnSpc>
              <a:buFont typeface="Wingdings" panose="05000000000000000000" pitchFamily="2" charset="2"/>
              <a:buChar char="v"/>
            </a:pPr>
            <a:r>
              <a:rPr lang="en-US" altLang="ru-RU" dirty="0" smtClean="0"/>
              <a:t> A distinction can be made between </a:t>
            </a:r>
            <a:r>
              <a:rPr lang="en-US" altLang="ru-RU" i="1" dirty="0" smtClean="0"/>
              <a:t>performance</a:t>
            </a:r>
            <a:r>
              <a:rPr lang="en-US" altLang="ru-RU" dirty="0" smtClean="0"/>
              <a:t> (what a person achieves) and </a:t>
            </a:r>
            <a:r>
              <a:rPr lang="en-US" altLang="ru-RU" i="1" dirty="0" smtClean="0"/>
              <a:t>contribution</a:t>
            </a:r>
            <a:r>
              <a:rPr lang="en-US" altLang="ru-RU" dirty="0" smtClean="0"/>
              <a:t> (the impact made by that person on the performance of the team and the organization).</a:t>
            </a:r>
          </a:p>
          <a:p>
            <a:pPr marL="0" indent="0">
              <a:lnSpc>
                <a:spcPct val="100000"/>
              </a:lnSpc>
              <a:buNone/>
            </a:pPr>
            <a:endParaRPr lang="en-US" altLang="ru-RU" dirty="0" smtClean="0"/>
          </a:p>
          <a:p>
            <a:pPr>
              <a:lnSpc>
                <a:spcPct val="100000"/>
              </a:lnSpc>
              <a:buFont typeface="Wingdings" panose="05000000000000000000" pitchFamily="2" charset="2"/>
              <a:buChar char="v"/>
            </a:pPr>
            <a:r>
              <a:rPr lang="en-US" altLang="ru-RU" dirty="0" smtClean="0"/>
              <a:t> If not added to </a:t>
            </a:r>
            <a:r>
              <a:rPr lang="en-US" altLang="ru-RU" b="1" dirty="0" smtClean="0"/>
              <a:t>Base Pay</a:t>
            </a:r>
            <a:r>
              <a:rPr lang="en-US" altLang="ru-RU" dirty="0" smtClean="0"/>
              <a:t>: called </a:t>
            </a:r>
            <a:r>
              <a:rPr lang="en-US" altLang="ru-RU" b="1" dirty="0" smtClean="0"/>
              <a:t>Variable Pay</a:t>
            </a:r>
          </a:p>
        </p:txBody>
      </p:sp>
    </p:spTree>
    <p:extLst>
      <p:ext uri="{BB962C8B-B14F-4D97-AF65-F5344CB8AC3E}">
        <p14:creationId xmlns:p14="http://schemas.microsoft.com/office/powerpoint/2010/main" val="342093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500"/>
                                        <p:tgtEl>
                                          <p:spTgt spid="7">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blinds(horizontal)">
                                      <p:cBhvr>
                                        <p:cTn id="10" dur="500"/>
                                        <p:tgtEl>
                                          <p:spTgt spid="7">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blinds(horizontal)">
                                      <p:cBhvr>
                                        <p:cTn id="13"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769441"/>
          </a:xfrm>
          <a:prstGeom prst="rect">
            <a:avLst/>
          </a:prstGeom>
          <a:noFill/>
        </p:spPr>
        <p:txBody>
          <a:bodyPr wrap="square" rtlCol="0" anchor="ctr">
            <a:spAutoFit/>
          </a:bodyPr>
          <a:lstStyle/>
          <a:p>
            <a:r>
              <a:rPr lang="en-US" sz="4400" b="1" dirty="0">
                <a:solidFill>
                  <a:schemeClr val="bg1"/>
                </a:solidFill>
              </a:rPr>
              <a:t>Types of contingent </a:t>
            </a:r>
            <a:r>
              <a:rPr lang="en-US" sz="4400" b="1" dirty="0" smtClean="0">
                <a:solidFill>
                  <a:schemeClr val="bg1"/>
                </a:solidFill>
              </a:rPr>
              <a:t>pay</a:t>
            </a:r>
            <a:endParaRPr lang="en-GB" sz="4400" b="1" dirty="0">
              <a:solidFill>
                <a:schemeClr val="bg1"/>
              </a:solidFill>
            </a:endParaRPr>
          </a:p>
        </p:txBody>
      </p:sp>
      <p:sp>
        <p:nvSpPr>
          <p:cNvPr id="7" name="Content Placeholder 2"/>
          <p:cNvSpPr txBox="1">
            <a:spLocks/>
          </p:cNvSpPr>
          <p:nvPr/>
        </p:nvSpPr>
        <p:spPr>
          <a:xfrm>
            <a:off x="0" y="961538"/>
            <a:ext cx="6355977" cy="46652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ru-RU" dirty="0" smtClean="0"/>
              <a:t> Performance-related pay (Pay for Performance)</a:t>
            </a:r>
          </a:p>
          <a:p>
            <a:pPr>
              <a:buFont typeface="Wingdings" panose="05000000000000000000" pitchFamily="2" charset="2"/>
              <a:buChar char="v"/>
            </a:pPr>
            <a:r>
              <a:rPr lang="en-US" altLang="ru-RU" dirty="0" smtClean="0"/>
              <a:t> Competence-related pay </a:t>
            </a:r>
          </a:p>
          <a:p>
            <a:pPr>
              <a:buFont typeface="Wingdings" panose="05000000000000000000" pitchFamily="2" charset="2"/>
              <a:buChar char="v"/>
            </a:pPr>
            <a:r>
              <a:rPr lang="en-US" altLang="ru-RU" dirty="0" smtClean="0"/>
              <a:t> Contribution-related pay </a:t>
            </a:r>
          </a:p>
          <a:p>
            <a:pPr>
              <a:buFont typeface="Wingdings" panose="05000000000000000000" pitchFamily="2" charset="2"/>
              <a:buChar char="v"/>
            </a:pPr>
            <a:r>
              <a:rPr lang="en-US" altLang="ru-RU" dirty="0" smtClean="0"/>
              <a:t> Skill-based pay </a:t>
            </a:r>
          </a:p>
          <a:p>
            <a:pPr>
              <a:buFont typeface="Wingdings" panose="05000000000000000000" pitchFamily="2" charset="2"/>
              <a:buChar char="v"/>
            </a:pPr>
            <a:r>
              <a:rPr lang="en-US" altLang="ru-RU" dirty="0" smtClean="0"/>
              <a:t> Service-related pay </a:t>
            </a:r>
          </a:p>
          <a:p>
            <a:pPr>
              <a:buFont typeface="Wingdings" panose="05000000000000000000" pitchFamily="2" charset="2"/>
              <a:buChar char="v"/>
            </a:pPr>
            <a:r>
              <a:rPr lang="en-US" altLang="ru-RU" dirty="0" smtClean="0"/>
              <a:t> Bonus schemes </a:t>
            </a:r>
          </a:p>
          <a:p>
            <a:pPr>
              <a:buFont typeface="Wingdings" panose="05000000000000000000" pitchFamily="2" charset="2"/>
              <a:buChar char="v"/>
            </a:pPr>
            <a:r>
              <a:rPr lang="en-US" altLang="ru-RU" dirty="0" smtClean="0"/>
              <a:t> Executive bonus and incentive schemes </a:t>
            </a:r>
          </a:p>
        </p:txBody>
      </p:sp>
      <p:sp>
        <p:nvSpPr>
          <p:cNvPr id="9" name="Content Placeholder 2"/>
          <p:cNvSpPr txBox="1">
            <a:spLocks/>
          </p:cNvSpPr>
          <p:nvPr/>
        </p:nvSpPr>
        <p:spPr>
          <a:xfrm>
            <a:off x="6114185" y="2151240"/>
            <a:ext cx="6077815" cy="48328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ru-RU" dirty="0" smtClean="0"/>
              <a:t> Employee and executive share schemes </a:t>
            </a:r>
          </a:p>
          <a:p>
            <a:pPr>
              <a:buFont typeface="Wingdings" panose="05000000000000000000" pitchFamily="2" charset="2"/>
              <a:buChar char="v"/>
            </a:pPr>
            <a:r>
              <a:rPr lang="en-US" altLang="ru-RU" dirty="0" smtClean="0"/>
              <a:t> Team pay </a:t>
            </a:r>
          </a:p>
          <a:p>
            <a:pPr>
              <a:buFont typeface="Wingdings" panose="05000000000000000000" pitchFamily="2" charset="2"/>
              <a:buChar char="v"/>
            </a:pPr>
            <a:r>
              <a:rPr lang="en-US" altLang="ru-RU" dirty="0" smtClean="0"/>
              <a:t> Gainsharing </a:t>
            </a:r>
          </a:p>
          <a:p>
            <a:pPr>
              <a:buFont typeface="Wingdings" panose="05000000000000000000" pitchFamily="2" charset="2"/>
              <a:buChar char="v"/>
            </a:pPr>
            <a:r>
              <a:rPr lang="en-US" altLang="ru-RU" dirty="0" smtClean="0"/>
              <a:t> Profit sharing </a:t>
            </a:r>
          </a:p>
          <a:p>
            <a:pPr>
              <a:buFont typeface="Wingdings" panose="05000000000000000000" pitchFamily="2" charset="2"/>
              <a:buChar char="v"/>
            </a:pPr>
            <a:r>
              <a:rPr lang="en-US" altLang="ru-RU" dirty="0" smtClean="0"/>
              <a:t> Recognition schemes </a:t>
            </a:r>
          </a:p>
          <a:p>
            <a:pPr>
              <a:buFont typeface="Wingdings" panose="05000000000000000000" pitchFamily="2" charset="2"/>
              <a:buChar char="v"/>
            </a:pPr>
            <a:r>
              <a:rPr lang="en-US" altLang="ru-RU" dirty="0" smtClean="0"/>
              <a:t> Shop-floor incentive and bonus schemes </a:t>
            </a:r>
          </a:p>
          <a:p>
            <a:pPr>
              <a:buFont typeface="Wingdings" panose="05000000000000000000" pitchFamily="2" charset="2"/>
              <a:buChar char="v"/>
            </a:pPr>
            <a:r>
              <a:rPr lang="en-US" altLang="ru-RU" dirty="0" smtClean="0"/>
              <a:t>Other cash payments </a:t>
            </a:r>
          </a:p>
        </p:txBody>
      </p:sp>
    </p:spTree>
    <p:extLst>
      <p:ext uri="{BB962C8B-B14F-4D97-AF65-F5344CB8AC3E}">
        <p14:creationId xmlns:p14="http://schemas.microsoft.com/office/powerpoint/2010/main" val="20130029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67130"/>
            <a:ext cx="12192000" cy="707886"/>
          </a:xfrm>
          <a:prstGeom prst="rect">
            <a:avLst/>
          </a:prstGeom>
          <a:noFill/>
        </p:spPr>
        <p:txBody>
          <a:bodyPr wrap="square" rtlCol="0" anchor="ctr">
            <a:spAutoFit/>
          </a:bodyPr>
          <a:lstStyle/>
          <a:p>
            <a:r>
              <a:rPr lang="en-US" sz="4000" b="1" dirty="0">
                <a:solidFill>
                  <a:schemeClr val="bg1"/>
                </a:solidFill>
              </a:rPr>
              <a:t>Reasons for Introducing CP</a:t>
            </a:r>
            <a:endParaRPr lang="en-GB" sz="4000" b="1" dirty="0">
              <a:solidFill>
                <a:schemeClr val="bg1"/>
              </a:solidFill>
            </a:endParaRPr>
          </a:p>
        </p:txBody>
      </p:sp>
      <p:sp>
        <p:nvSpPr>
          <p:cNvPr id="13" name="Rectangle 3"/>
          <p:cNvSpPr>
            <a:spLocks noGrp="1" noChangeArrowheads="1"/>
          </p:cNvSpPr>
          <p:nvPr>
            <p:ph type="body" idx="4294967295"/>
          </p:nvPr>
        </p:nvSpPr>
        <p:spPr>
          <a:xfrm>
            <a:off x="0" y="1163408"/>
            <a:ext cx="12039600" cy="5029200"/>
          </a:xfrm>
          <a:prstGeom prst="rect">
            <a:avLst/>
          </a:prstGeom>
        </p:spPr>
        <p:txBody>
          <a:bodyPr/>
          <a:lstStyle/>
          <a:p>
            <a:pPr algn="just">
              <a:lnSpc>
                <a:spcPct val="90000"/>
              </a:lnSpc>
            </a:pPr>
            <a:r>
              <a:rPr lang="en-US" altLang="ru-RU" sz="2800" dirty="0" smtClean="0"/>
              <a:t>Performance management is more effective when rewards are tied to results</a:t>
            </a:r>
          </a:p>
          <a:p>
            <a:pPr algn="just">
              <a:lnSpc>
                <a:spcPct val="90000"/>
              </a:lnSpc>
            </a:pPr>
            <a:r>
              <a:rPr lang="en-US" altLang="ru-RU" sz="2800" dirty="0" smtClean="0"/>
              <a:t>CP Plans force organizations to:</a:t>
            </a:r>
          </a:p>
          <a:p>
            <a:pPr lvl="1" algn="just">
              <a:lnSpc>
                <a:spcPct val="90000"/>
              </a:lnSpc>
              <a:buFont typeface="Courier New" panose="02070309020205020404" pitchFamily="49" charset="0"/>
              <a:buChar char="o"/>
            </a:pPr>
            <a:r>
              <a:rPr lang="en-US" altLang="ru-RU" dirty="0" smtClean="0"/>
              <a:t> Clearly define effective performance</a:t>
            </a:r>
          </a:p>
          <a:p>
            <a:pPr lvl="1" algn="just">
              <a:lnSpc>
                <a:spcPct val="90000"/>
              </a:lnSpc>
              <a:buFont typeface="Courier New" panose="02070309020205020404" pitchFamily="49" charset="0"/>
              <a:buChar char="o"/>
            </a:pPr>
            <a:r>
              <a:rPr lang="en-US" altLang="ru-RU" dirty="0" smtClean="0"/>
              <a:t> Determine what factors are necessary</a:t>
            </a:r>
          </a:p>
          <a:p>
            <a:pPr algn="just"/>
            <a:r>
              <a:rPr lang="en-US" altLang="ru-RU" sz="2800" dirty="0" smtClean="0"/>
              <a:t>Supervisors and employees are better able to understand what really matters</a:t>
            </a:r>
          </a:p>
          <a:p>
            <a:pPr algn="just"/>
            <a:r>
              <a:rPr lang="en-US" altLang="ru-RU" sz="2800" dirty="0" smtClean="0"/>
              <a:t>CP plans enhance employee motivation to accomplish goals that match organizational needs</a:t>
            </a:r>
          </a:p>
          <a:p>
            <a:pPr algn="just"/>
            <a:r>
              <a:rPr lang="en-US" altLang="ru-RU" sz="2800" dirty="0" smtClean="0"/>
              <a:t>CP plans help to recruit and retain top performers</a:t>
            </a:r>
          </a:p>
          <a:p>
            <a:pPr algn="just"/>
            <a:r>
              <a:rPr lang="en-US" altLang="ru-RU" sz="2800" dirty="0" smtClean="0"/>
              <a:t>CP plans project good corporate image</a:t>
            </a:r>
          </a:p>
        </p:txBody>
      </p:sp>
    </p:spTree>
    <p:extLst>
      <p:ext uri="{BB962C8B-B14F-4D97-AF65-F5344CB8AC3E}">
        <p14:creationId xmlns:p14="http://schemas.microsoft.com/office/powerpoint/2010/main" val="2189055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604" y="30777"/>
            <a:ext cx="12192000" cy="707886"/>
          </a:xfrm>
          <a:prstGeom prst="rect">
            <a:avLst/>
          </a:prstGeom>
          <a:noFill/>
        </p:spPr>
        <p:txBody>
          <a:bodyPr wrap="square" rtlCol="0" anchor="ctr">
            <a:spAutoFit/>
          </a:bodyPr>
          <a:lstStyle/>
          <a:p>
            <a:r>
              <a:rPr lang="en-US" sz="4000" b="1" dirty="0">
                <a:solidFill>
                  <a:schemeClr val="bg1"/>
                </a:solidFill>
              </a:rPr>
              <a:t>The rationale for pay for </a:t>
            </a:r>
            <a:r>
              <a:rPr lang="en-US" sz="4000" b="1" dirty="0" smtClean="0">
                <a:solidFill>
                  <a:schemeClr val="bg1"/>
                </a:solidFill>
              </a:rPr>
              <a:t>performance</a:t>
            </a:r>
            <a:endParaRPr lang="en-GB" sz="4000" b="1" dirty="0">
              <a:solidFill>
                <a:schemeClr val="bg1"/>
              </a:solidFill>
            </a:endParaRPr>
          </a:p>
        </p:txBody>
      </p:sp>
      <p:sp>
        <p:nvSpPr>
          <p:cNvPr id="38" name="Content Placeholder 2"/>
          <p:cNvSpPr txBox="1">
            <a:spLocks/>
          </p:cNvSpPr>
          <p:nvPr/>
        </p:nvSpPr>
        <p:spPr>
          <a:xfrm>
            <a:off x="0" y="864226"/>
            <a:ext cx="12120282" cy="56250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ru-RU" dirty="0" smtClean="0"/>
              <a:t>Establish a clear relationship between pay and performance </a:t>
            </a:r>
          </a:p>
          <a:p>
            <a:r>
              <a:rPr lang="en-US" altLang="ru-RU" dirty="0" smtClean="0"/>
              <a:t>Build on the benefits of performance management by recognizing achievement in a tangible way</a:t>
            </a:r>
          </a:p>
          <a:p>
            <a:r>
              <a:rPr lang="en-US" altLang="ru-RU" dirty="0" smtClean="0"/>
              <a:t>Reinforce a performance-orientated culture</a:t>
            </a:r>
          </a:p>
          <a:p>
            <a:r>
              <a:rPr lang="en-US" altLang="ru-RU" dirty="0" smtClean="0"/>
              <a:t>Reward and therefore reinforce team as well as individual effort</a:t>
            </a:r>
          </a:p>
          <a:p>
            <a:r>
              <a:rPr lang="en-US" altLang="ru-RU" dirty="0"/>
              <a:t>Concentrate effort in priority areas, clarifying key issues</a:t>
            </a:r>
          </a:p>
          <a:p>
            <a:r>
              <a:rPr lang="en-US" altLang="ru-RU" dirty="0"/>
              <a:t>Attract and retain people who are confident in their ability to deliver results but expect to be rewarded accordingly</a:t>
            </a:r>
          </a:p>
          <a:p>
            <a:r>
              <a:rPr lang="en-US" altLang="ru-RU" dirty="0"/>
              <a:t>Improve pay competitiveness</a:t>
            </a:r>
          </a:p>
          <a:p>
            <a:r>
              <a:rPr lang="en-US" altLang="ru-RU" dirty="0"/>
              <a:t>Improve employees’ commitment by enabling them to share in the success of the organization</a:t>
            </a:r>
          </a:p>
          <a:p>
            <a:endParaRPr lang="en-US" altLang="ru-RU" dirty="0" smtClean="0"/>
          </a:p>
        </p:txBody>
      </p:sp>
    </p:spTree>
    <p:extLst>
      <p:ext uri="{BB962C8B-B14F-4D97-AF65-F5344CB8AC3E}">
        <p14:creationId xmlns:p14="http://schemas.microsoft.com/office/powerpoint/2010/main" val="268876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8">
                                            <p:txEl>
                                              <p:pRg st="0" end="0"/>
                                            </p:txEl>
                                          </p:spTgt>
                                        </p:tgtEl>
                                        <p:attrNameLst>
                                          <p:attrName>style.visibility</p:attrName>
                                        </p:attrNameLst>
                                      </p:cBhvr>
                                      <p:to>
                                        <p:strVal val="visible"/>
                                      </p:to>
                                    </p:set>
                                    <p:animEffect transition="in" filter="blinds(horizontal)">
                                      <p:cBhvr>
                                        <p:cTn id="7" dur="500"/>
                                        <p:tgtEl>
                                          <p:spTgt spid="38">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8">
                                            <p:txEl>
                                              <p:pRg st="1" end="1"/>
                                            </p:txEl>
                                          </p:spTgt>
                                        </p:tgtEl>
                                        <p:attrNameLst>
                                          <p:attrName>style.visibility</p:attrName>
                                        </p:attrNameLst>
                                      </p:cBhvr>
                                      <p:to>
                                        <p:strVal val="visible"/>
                                      </p:to>
                                    </p:set>
                                    <p:animEffect transition="in" filter="blinds(horizontal)">
                                      <p:cBhvr>
                                        <p:cTn id="10" dur="500"/>
                                        <p:tgtEl>
                                          <p:spTgt spid="38">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8">
                                            <p:txEl>
                                              <p:pRg st="2" end="2"/>
                                            </p:txEl>
                                          </p:spTgt>
                                        </p:tgtEl>
                                        <p:attrNameLst>
                                          <p:attrName>style.visibility</p:attrName>
                                        </p:attrNameLst>
                                      </p:cBhvr>
                                      <p:to>
                                        <p:strVal val="visible"/>
                                      </p:to>
                                    </p:set>
                                    <p:animEffect transition="in" filter="blinds(horizontal)">
                                      <p:cBhvr>
                                        <p:cTn id="13" dur="500"/>
                                        <p:tgtEl>
                                          <p:spTgt spid="38">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8">
                                            <p:txEl>
                                              <p:pRg st="3" end="3"/>
                                            </p:txEl>
                                          </p:spTgt>
                                        </p:tgtEl>
                                        <p:attrNameLst>
                                          <p:attrName>style.visibility</p:attrName>
                                        </p:attrNameLst>
                                      </p:cBhvr>
                                      <p:to>
                                        <p:strVal val="visible"/>
                                      </p:to>
                                    </p:set>
                                    <p:animEffect transition="in" filter="blinds(horizontal)">
                                      <p:cBhvr>
                                        <p:cTn id="16" dur="500"/>
                                        <p:tgtEl>
                                          <p:spTgt spid="38">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8">
                                            <p:txEl>
                                              <p:pRg st="4" end="4"/>
                                            </p:txEl>
                                          </p:spTgt>
                                        </p:tgtEl>
                                        <p:attrNameLst>
                                          <p:attrName>style.visibility</p:attrName>
                                        </p:attrNameLst>
                                      </p:cBhvr>
                                      <p:to>
                                        <p:strVal val="visible"/>
                                      </p:to>
                                    </p:set>
                                    <p:animEffect transition="in" filter="blinds(horizontal)">
                                      <p:cBhvr>
                                        <p:cTn id="19" dur="500"/>
                                        <p:tgtEl>
                                          <p:spTgt spid="38">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8">
                                            <p:txEl>
                                              <p:pRg st="5" end="5"/>
                                            </p:txEl>
                                          </p:spTgt>
                                        </p:tgtEl>
                                        <p:attrNameLst>
                                          <p:attrName>style.visibility</p:attrName>
                                        </p:attrNameLst>
                                      </p:cBhvr>
                                      <p:to>
                                        <p:strVal val="visible"/>
                                      </p:to>
                                    </p:set>
                                    <p:animEffect transition="in" filter="blinds(horizontal)">
                                      <p:cBhvr>
                                        <p:cTn id="22" dur="500"/>
                                        <p:tgtEl>
                                          <p:spTgt spid="38">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38">
                                            <p:txEl>
                                              <p:pRg st="6" end="6"/>
                                            </p:txEl>
                                          </p:spTgt>
                                        </p:tgtEl>
                                        <p:attrNameLst>
                                          <p:attrName>style.visibility</p:attrName>
                                        </p:attrNameLst>
                                      </p:cBhvr>
                                      <p:to>
                                        <p:strVal val="visible"/>
                                      </p:to>
                                    </p:set>
                                    <p:animEffect transition="in" filter="blinds(horizontal)">
                                      <p:cBhvr>
                                        <p:cTn id="25" dur="500"/>
                                        <p:tgtEl>
                                          <p:spTgt spid="38">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38">
                                            <p:txEl>
                                              <p:pRg st="7" end="7"/>
                                            </p:txEl>
                                          </p:spTgt>
                                        </p:tgtEl>
                                        <p:attrNameLst>
                                          <p:attrName>style.visibility</p:attrName>
                                        </p:attrNameLst>
                                      </p:cBhvr>
                                      <p:to>
                                        <p:strVal val="visible"/>
                                      </p:to>
                                    </p:set>
                                    <p:animEffect transition="in" filter="blinds(horizontal)">
                                      <p:cBhvr>
                                        <p:cTn id="28" dur="500"/>
                                        <p:tgtEl>
                                          <p:spTgt spid="3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6" y="14064"/>
            <a:ext cx="12192000" cy="769441"/>
          </a:xfrm>
          <a:prstGeom prst="rect">
            <a:avLst/>
          </a:prstGeom>
          <a:noFill/>
        </p:spPr>
        <p:txBody>
          <a:bodyPr wrap="square" rtlCol="0" anchor="ctr">
            <a:spAutoFit/>
          </a:bodyPr>
          <a:lstStyle/>
          <a:p>
            <a:r>
              <a:rPr lang="en-US" altLang="en-US" sz="4400" b="1" dirty="0" smtClean="0">
                <a:solidFill>
                  <a:schemeClr val="bg1"/>
                </a:solidFill>
              </a:rPr>
              <a:t>P4P: </a:t>
            </a:r>
            <a:r>
              <a:rPr lang="en-US" altLang="en-US" sz="4400" b="1" dirty="0">
                <a:solidFill>
                  <a:schemeClr val="bg1"/>
                </a:solidFill>
              </a:rPr>
              <a:t>the challenges</a:t>
            </a:r>
            <a:endParaRPr lang="en-GB" sz="4400" b="1" dirty="0">
              <a:solidFill>
                <a:schemeClr val="bg1"/>
              </a:solidFill>
            </a:endParaRPr>
          </a:p>
        </p:txBody>
      </p:sp>
      <p:sp>
        <p:nvSpPr>
          <p:cNvPr id="5" name="Rectangle 3"/>
          <p:cNvSpPr>
            <a:spLocks noGrp="1" noChangeArrowheads="1"/>
          </p:cNvSpPr>
          <p:nvPr>
            <p:ph type="body" idx="4294967295"/>
          </p:nvPr>
        </p:nvSpPr>
        <p:spPr>
          <a:xfrm>
            <a:off x="-256" y="1017800"/>
            <a:ext cx="12191745" cy="4065494"/>
          </a:xfrm>
          <a:prstGeom prst="rect">
            <a:avLst/>
          </a:prstGeom>
        </p:spPr>
        <p:txBody>
          <a:bodyPr/>
          <a:lstStyle/>
          <a:p>
            <a:pPr>
              <a:lnSpc>
                <a:spcPct val="90000"/>
              </a:lnSpc>
              <a:buFont typeface="Wingdings" panose="05000000000000000000" pitchFamily="2" charset="2"/>
              <a:buChar char="v"/>
            </a:pPr>
            <a:r>
              <a:rPr lang="en-US" altLang="ru-RU" sz="2400" dirty="0" smtClean="0"/>
              <a:t> The “</a:t>
            </a:r>
            <a:r>
              <a:rPr lang="en-US" altLang="ru-RU" sz="2400" i="1" dirty="0" smtClean="0"/>
              <a:t>do only what you get paid for</a:t>
            </a:r>
            <a:r>
              <a:rPr lang="en-US" altLang="ru-RU" sz="2400" dirty="0" smtClean="0"/>
              <a:t>”   syndrome</a:t>
            </a:r>
          </a:p>
          <a:p>
            <a:pPr>
              <a:lnSpc>
                <a:spcPct val="90000"/>
              </a:lnSpc>
              <a:buFont typeface="Wingdings" panose="05000000000000000000" pitchFamily="2" charset="2"/>
              <a:buChar char="v"/>
            </a:pPr>
            <a:r>
              <a:rPr lang="en-US" altLang="ru-RU" sz="2400" dirty="0" smtClean="0"/>
              <a:t> Quantity over the quality</a:t>
            </a:r>
          </a:p>
          <a:p>
            <a:pPr>
              <a:lnSpc>
                <a:spcPct val="90000"/>
              </a:lnSpc>
              <a:buFont typeface="Wingdings" panose="05000000000000000000" pitchFamily="2" charset="2"/>
              <a:buChar char="v"/>
            </a:pPr>
            <a:r>
              <a:rPr lang="en-US" altLang="ru-RU" sz="2400" dirty="0" smtClean="0"/>
              <a:t> Unethical Behaviors</a:t>
            </a:r>
          </a:p>
          <a:p>
            <a:pPr>
              <a:lnSpc>
                <a:spcPct val="90000"/>
              </a:lnSpc>
              <a:buFont typeface="Wingdings" panose="05000000000000000000" pitchFamily="2" charset="2"/>
              <a:buChar char="v"/>
            </a:pPr>
            <a:r>
              <a:rPr lang="en-US" altLang="ru-RU" sz="2400" dirty="0" smtClean="0"/>
              <a:t> Negative effects on the spirit of cooperation</a:t>
            </a:r>
          </a:p>
          <a:p>
            <a:pPr>
              <a:lnSpc>
                <a:spcPct val="90000"/>
              </a:lnSpc>
              <a:buFont typeface="Wingdings" panose="05000000000000000000" pitchFamily="2" charset="2"/>
              <a:buChar char="v"/>
            </a:pPr>
            <a:r>
              <a:rPr lang="en-US" altLang="ru-RU" sz="2400" dirty="0" smtClean="0"/>
              <a:t> Lack of control</a:t>
            </a:r>
          </a:p>
          <a:p>
            <a:pPr>
              <a:lnSpc>
                <a:spcPct val="90000"/>
              </a:lnSpc>
              <a:buFont typeface="Wingdings" panose="05000000000000000000" pitchFamily="2" charset="2"/>
              <a:buChar char="v"/>
            </a:pPr>
            <a:r>
              <a:rPr lang="en-US" altLang="ru-RU" sz="2400" dirty="0" smtClean="0"/>
              <a:t> Difficulties in measuring performance</a:t>
            </a:r>
          </a:p>
          <a:p>
            <a:pPr>
              <a:lnSpc>
                <a:spcPct val="90000"/>
              </a:lnSpc>
              <a:buFont typeface="Wingdings" panose="05000000000000000000" pitchFamily="2" charset="2"/>
              <a:buChar char="v"/>
            </a:pPr>
            <a:r>
              <a:rPr lang="en-US" altLang="ru-RU" sz="2400" dirty="0" smtClean="0"/>
              <a:t> Job dissatisfaction and stress</a:t>
            </a:r>
          </a:p>
          <a:p>
            <a:pPr>
              <a:lnSpc>
                <a:spcPct val="90000"/>
              </a:lnSpc>
              <a:buFont typeface="Wingdings" panose="05000000000000000000" pitchFamily="2" charset="2"/>
              <a:buChar char="v"/>
            </a:pPr>
            <a:r>
              <a:rPr lang="en-US" altLang="ru-RU" sz="2400" dirty="0" smtClean="0"/>
              <a:t> Potential reduction of intrinsic drives</a:t>
            </a:r>
          </a:p>
          <a:p>
            <a:pPr>
              <a:lnSpc>
                <a:spcPct val="90000"/>
              </a:lnSpc>
              <a:buFont typeface="Wingdings" panose="05000000000000000000" pitchFamily="2" charset="2"/>
              <a:buChar char="v"/>
            </a:pPr>
            <a:r>
              <a:rPr lang="en-US" altLang="ru-RU" sz="2400" dirty="0" smtClean="0"/>
              <a:t> Money may not be the main motivator for everybody</a:t>
            </a:r>
          </a:p>
          <a:p>
            <a:pPr eaLnBrk="1" hangingPunct="1">
              <a:buFont typeface="Wingdings" panose="05000000000000000000" pitchFamily="2" charset="2"/>
              <a:buChar char="v"/>
            </a:pPr>
            <a:r>
              <a:rPr lang="en-US" altLang="ru-RU" sz="2400" dirty="0" smtClean="0"/>
              <a:t> The effort is stopped after the target is achieved</a:t>
            </a:r>
          </a:p>
          <a:p>
            <a:pPr eaLnBrk="1" hangingPunct="1">
              <a:buFont typeface="Wingdings" panose="05000000000000000000" pitchFamily="2" charset="2"/>
              <a:buChar char="v"/>
            </a:pPr>
            <a:r>
              <a:rPr lang="en-US" altLang="ru-RU" sz="2400" dirty="0" smtClean="0"/>
              <a:t> The effort is only directed to reward generating activities</a:t>
            </a:r>
          </a:p>
        </p:txBody>
      </p:sp>
      <p:pic>
        <p:nvPicPr>
          <p:cNvPr id="11266" name="Picture 2" descr="http://www.peoplefluent.com/images/default-source/Blog-Images/growth_chart.jpg?sfvrs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9665" y="2178424"/>
            <a:ext cx="3734680" cy="2838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2488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707886"/>
          </a:xfrm>
          <a:prstGeom prst="rect">
            <a:avLst/>
          </a:prstGeom>
          <a:noFill/>
        </p:spPr>
        <p:txBody>
          <a:bodyPr wrap="square" rtlCol="0" anchor="ctr">
            <a:spAutoFit/>
          </a:bodyPr>
          <a:lstStyle/>
          <a:p>
            <a:r>
              <a:rPr lang="en-US" altLang="en-US" sz="4000" b="1" dirty="0">
                <a:solidFill>
                  <a:schemeClr val="bg1"/>
                </a:solidFill>
              </a:rPr>
              <a:t>Meeting the </a:t>
            </a:r>
            <a:r>
              <a:rPr lang="en-US" altLang="en-US" sz="4000" b="1" dirty="0" smtClean="0">
                <a:solidFill>
                  <a:schemeClr val="bg1"/>
                </a:solidFill>
              </a:rPr>
              <a:t>P4P challenges</a:t>
            </a:r>
            <a:endParaRPr lang="en-GB" sz="4000" b="1" dirty="0">
              <a:solidFill>
                <a:schemeClr val="bg1"/>
              </a:solidFill>
            </a:endParaRPr>
          </a:p>
        </p:txBody>
      </p:sp>
      <p:sp>
        <p:nvSpPr>
          <p:cNvPr id="5" name="Rectangle 3"/>
          <p:cNvSpPr>
            <a:spLocks noGrp="1" noChangeArrowheads="1"/>
          </p:cNvSpPr>
          <p:nvPr>
            <p:ph type="body" idx="4294967295"/>
          </p:nvPr>
        </p:nvSpPr>
        <p:spPr>
          <a:xfrm>
            <a:off x="0" y="996817"/>
            <a:ext cx="12192000" cy="4994248"/>
          </a:xfrm>
          <a:prstGeom prst="rect">
            <a:avLst/>
          </a:prstGeom>
        </p:spPr>
        <p:txBody>
          <a:bodyPr/>
          <a:lstStyle/>
          <a:p>
            <a:pPr>
              <a:lnSpc>
                <a:spcPct val="90000"/>
              </a:lnSpc>
              <a:buFont typeface="Wingdings" panose="05000000000000000000" pitchFamily="2" charset="2"/>
              <a:buChar char="v"/>
              <a:defRPr/>
            </a:pPr>
            <a:r>
              <a:rPr lang="en-US" sz="2400" dirty="0" smtClean="0">
                <a:effectLst>
                  <a:outerShdw blurRad="38100" dist="38100" dir="2700000" algn="tl">
                    <a:srgbClr val="C0C0C0"/>
                  </a:outerShdw>
                </a:effectLst>
              </a:rPr>
              <a:t> Link </a:t>
            </a:r>
            <a:r>
              <a:rPr lang="en-US" sz="2400" dirty="0">
                <a:effectLst>
                  <a:outerShdw blurRad="38100" dist="38100" dir="2700000" algn="tl">
                    <a:srgbClr val="C0C0C0"/>
                  </a:outerShdw>
                </a:effectLst>
              </a:rPr>
              <a:t>pay and performance appropriately</a:t>
            </a:r>
          </a:p>
          <a:p>
            <a:pPr lvl="1">
              <a:lnSpc>
                <a:spcPct val="90000"/>
              </a:lnSpc>
              <a:spcBef>
                <a:spcPct val="50000"/>
              </a:spcBef>
              <a:buFont typeface="Courier New" panose="02070309020205020404" pitchFamily="49" charset="0"/>
              <a:buChar char="o"/>
              <a:defRPr/>
            </a:pPr>
            <a:r>
              <a:rPr lang="en-US" sz="2000" b="1" dirty="0"/>
              <a:t>Straight piecework:</a:t>
            </a:r>
            <a:r>
              <a:rPr lang="en-US" sz="2000" dirty="0"/>
              <a:t> A fixed sum is paid for each unit the worker produces under an established piece rate standard. An incentive may be paid for exceeding the piece rate standard.</a:t>
            </a:r>
          </a:p>
          <a:p>
            <a:pPr lvl="1">
              <a:lnSpc>
                <a:spcPct val="90000"/>
              </a:lnSpc>
              <a:spcBef>
                <a:spcPct val="50000"/>
              </a:spcBef>
              <a:buFont typeface="Courier New" panose="02070309020205020404" pitchFamily="49" charset="0"/>
              <a:buChar char="o"/>
              <a:defRPr/>
            </a:pPr>
            <a:r>
              <a:rPr lang="en-US" sz="2000" b="1" dirty="0"/>
              <a:t>Standard hour plan: </a:t>
            </a:r>
            <a:r>
              <a:rPr lang="en-US" sz="2000" dirty="0"/>
              <a:t>The worker gets a premium equal to the percent by which his or her work performance exceeds the established standard.</a:t>
            </a:r>
          </a:p>
          <a:p>
            <a:pPr>
              <a:lnSpc>
                <a:spcPct val="90000"/>
              </a:lnSpc>
              <a:buFont typeface="Wingdings" panose="05000000000000000000" pitchFamily="2" charset="2"/>
              <a:buChar char="v"/>
              <a:defRPr/>
            </a:pPr>
            <a:r>
              <a:rPr lang="en-US" sz="2400" dirty="0" smtClean="0">
                <a:effectLst>
                  <a:outerShdw blurRad="38100" dist="38100" dir="2700000" algn="tl">
                    <a:srgbClr val="C0C0C0"/>
                  </a:outerShdw>
                </a:effectLst>
              </a:rPr>
              <a:t> Use </a:t>
            </a:r>
            <a:r>
              <a:rPr lang="en-US" sz="2400" dirty="0">
                <a:effectLst>
                  <a:outerShdw blurRad="38100" dist="38100" dir="2700000" algn="tl">
                    <a:srgbClr val="C0C0C0"/>
                  </a:outerShdw>
                </a:effectLst>
              </a:rPr>
              <a:t>pay-for-performance as part of a broader HRM system</a:t>
            </a:r>
          </a:p>
          <a:p>
            <a:pPr>
              <a:lnSpc>
                <a:spcPct val="90000"/>
              </a:lnSpc>
              <a:buFont typeface="Wingdings" panose="05000000000000000000" pitchFamily="2" charset="2"/>
              <a:buChar char="v"/>
              <a:defRPr/>
            </a:pPr>
            <a:r>
              <a:rPr lang="en-US" sz="2400" dirty="0" smtClean="0">
                <a:effectLst>
                  <a:outerShdw blurRad="38100" dist="38100" dir="2700000" algn="tl">
                    <a:srgbClr val="C0C0C0"/>
                  </a:outerShdw>
                </a:effectLst>
              </a:rPr>
              <a:t> Build </a:t>
            </a:r>
            <a:r>
              <a:rPr lang="en-US" sz="2400" dirty="0">
                <a:effectLst>
                  <a:outerShdw blurRad="38100" dist="38100" dir="2700000" algn="tl">
                    <a:srgbClr val="C0C0C0"/>
                  </a:outerShdw>
                </a:effectLst>
              </a:rPr>
              <a:t>employee trust</a:t>
            </a:r>
          </a:p>
          <a:p>
            <a:pPr>
              <a:buFont typeface="Wingdings" panose="05000000000000000000" pitchFamily="2" charset="2"/>
              <a:buChar char="v"/>
              <a:defRPr/>
            </a:pPr>
            <a:r>
              <a:rPr lang="en-US" sz="2400" dirty="0" smtClean="0">
                <a:effectLst>
                  <a:outerShdw blurRad="38100" dist="38100" dir="2700000" algn="tl">
                    <a:srgbClr val="C0C0C0"/>
                  </a:outerShdw>
                </a:effectLst>
              </a:rPr>
              <a:t> Promote </a:t>
            </a:r>
            <a:r>
              <a:rPr lang="en-US" sz="2400" dirty="0">
                <a:effectLst>
                  <a:outerShdw blurRad="38100" dist="38100" dir="2700000" algn="tl">
                    <a:srgbClr val="C0C0C0"/>
                  </a:outerShdw>
                </a:effectLst>
              </a:rPr>
              <a:t>the belief that performance makes a difference</a:t>
            </a:r>
          </a:p>
          <a:p>
            <a:pPr>
              <a:buFont typeface="Wingdings" panose="05000000000000000000" pitchFamily="2" charset="2"/>
              <a:buChar char="v"/>
              <a:defRPr/>
            </a:pPr>
            <a:r>
              <a:rPr lang="en-US" sz="2400" dirty="0" smtClean="0">
                <a:effectLst>
                  <a:outerShdw blurRad="38100" dist="38100" dir="2700000" algn="tl">
                    <a:srgbClr val="C0C0C0"/>
                  </a:outerShdw>
                </a:effectLst>
              </a:rPr>
              <a:t> Use </a:t>
            </a:r>
            <a:r>
              <a:rPr lang="en-US" sz="2400" dirty="0">
                <a:effectLst>
                  <a:outerShdw blurRad="38100" dist="38100" dir="2700000" algn="tl">
                    <a:srgbClr val="C0C0C0"/>
                  </a:outerShdw>
                </a:effectLst>
              </a:rPr>
              <a:t>multiple layers of rewards</a:t>
            </a:r>
          </a:p>
          <a:p>
            <a:pPr>
              <a:buFont typeface="Wingdings" panose="05000000000000000000" pitchFamily="2" charset="2"/>
              <a:buChar char="v"/>
              <a:defRPr/>
            </a:pPr>
            <a:r>
              <a:rPr lang="en-US" sz="2400" dirty="0" smtClean="0">
                <a:effectLst>
                  <a:outerShdw blurRad="38100" dist="38100" dir="2700000" algn="tl">
                    <a:srgbClr val="C0C0C0"/>
                  </a:outerShdw>
                </a:effectLst>
              </a:rPr>
              <a:t> Increase </a:t>
            </a:r>
            <a:r>
              <a:rPr lang="en-US" sz="2400" dirty="0">
                <a:effectLst>
                  <a:outerShdw blurRad="38100" dist="38100" dir="2700000" algn="tl">
                    <a:srgbClr val="C0C0C0"/>
                  </a:outerShdw>
                </a:effectLst>
              </a:rPr>
              <a:t>employee involvement</a:t>
            </a:r>
          </a:p>
          <a:p>
            <a:pPr>
              <a:buFont typeface="Wingdings" panose="05000000000000000000" pitchFamily="2" charset="2"/>
              <a:buChar char="v"/>
              <a:defRPr/>
            </a:pPr>
            <a:r>
              <a:rPr lang="en-US" sz="2400" dirty="0" smtClean="0">
                <a:effectLst>
                  <a:outerShdw blurRad="38100" dist="38100" dir="2700000" algn="tl">
                    <a:srgbClr val="C0C0C0"/>
                  </a:outerShdw>
                </a:effectLst>
              </a:rPr>
              <a:t> Stress </a:t>
            </a:r>
            <a:r>
              <a:rPr lang="en-US" sz="2400" dirty="0">
                <a:effectLst>
                  <a:outerShdw blurRad="38100" dist="38100" dir="2700000" algn="tl">
                    <a:srgbClr val="C0C0C0"/>
                  </a:outerShdw>
                </a:effectLst>
              </a:rPr>
              <a:t>the Importance of Acting Ethically</a:t>
            </a:r>
          </a:p>
          <a:p>
            <a:pPr>
              <a:buFont typeface="Wingdings" panose="05000000000000000000" pitchFamily="2" charset="2"/>
              <a:buChar char="v"/>
              <a:defRPr/>
            </a:pPr>
            <a:r>
              <a:rPr lang="en-US" sz="2400" dirty="0" smtClean="0">
                <a:effectLst>
                  <a:outerShdw blurRad="38100" dist="38100" dir="2700000" algn="tl">
                    <a:srgbClr val="C0C0C0"/>
                  </a:outerShdw>
                </a:effectLst>
              </a:rPr>
              <a:t> Use </a:t>
            </a:r>
            <a:r>
              <a:rPr lang="en-US" sz="2400" dirty="0">
                <a:effectLst>
                  <a:outerShdw blurRad="38100" dist="38100" dir="2700000" algn="tl">
                    <a:srgbClr val="C0C0C0"/>
                  </a:outerShdw>
                </a:effectLst>
              </a:rPr>
              <a:t>motivation and non-financial </a:t>
            </a:r>
            <a:r>
              <a:rPr lang="en-US" sz="2400" dirty="0" smtClean="0">
                <a:effectLst>
                  <a:outerShdw blurRad="38100" dist="38100" dir="2700000" algn="tl">
                    <a:srgbClr val="C0C0C0"/>
                  </a:outerShdw>
                </a:effectLst>
              </a:rPr>
              <a:t>incentives</a:t>
            </a:r>
            <a:endParaRPr lang="en-US" sz="2400" dirty="0">
              <a:effectLst>
                <a:outerShdw blurRad="38100" dist="38100" dir="2700000" algn="tl">
                  <a:srgbClr val="C0C0C0"/>
                </a:outerShdw>
              </a:effectLst>
            </a:endParaRPr>
          </a:p>
        </p:txBody>
      </p:sp>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564" y="3132016"/>
            <a:ext cx="3364285" cy="3154017"/>
          </a:xfrm>
          <a:prstGeom prst="rect">
            <a:avLst/>
          </a:prstGeom>
        </p:spPr>
      </p:pic>
    </p:spTree>
    <p:extLst>
      <p:ext uri="{BB962C8B-B14F-4D97-AF65-F5344CB8AC3E}">
        <p14:creationId xmlns:p14="http://schemas.microsoft.com/office/powerpoint/2010/main" val="21897238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0777"/>
            <a:ext cx="12192000" cy="646331"/>
          </a:xfrm>
          <a:prstGeom prst="rect">
            <a:avLst/>
          </a:prstGeom>
          <a:noFill/>
        </p:spPr>
        <p:txBody>
          <a:bodyPr wrap="square" rtlCol="0" anchor="ctr">
            <a:spAutoFit/>
          </a:bodyPr>
          <a:lstStyle/>
          <a:p>
            <a:r>
              <a:rPr lang="en-US" altLang="en-US" sz="3600" b="1">
                <a:solidFill>
                  <a:schemeClr val="bg1"/>
                </a:solidFill>
              </a:rPr>
              <a:t>The criteria for a successful PFP scheme</a:t>
            </a:r>
            <a:endParaRPr lang="en-GB" sz="3600" b="1" dirty="0">
              <a:solidFill>
                <a:schemeClr val="bg1"/>
              </a:solidFill>
            </a:endParaRPr>
          </a:p>
        </p:txBody>
      </p:sp>
      <p:sp>
        <p:nvSpPr>
          <p:cNvPr id="5" name="Content Placeholder 2"/>
          <p:cNvSpPr txBox="1">
            <a:spLocks/>
          </p:cNvSpPr>
          <p:nvPr/>
        </p:nvSpPr>
        <p:spPr>
          <a:xfrm>
            <a:off x="0" y="965291"/>
            <a:ext cx="12120282" cy="45495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spcBef>
                <a:spcPts val="580"/>
              </a:spcBef>
              <a:buFont typeface="Wingdings 2"/>
              <a:buChar char=""/>
              <a:defRPr/>
            </a:pPr>
            <a:r>
              <a:rPr lang="en-US" dirty="0" smtClean="0"/>
              <a:t>Individuals and teams know the targets and standards they are required to meet.</a:t>
            </a:r>
          </a:p>
          <a:p>
            <a:pPr marL="274320" indent="-274320">
              <a:spcBef>
                <a:spcPts val="580"/>
              </a:spcBef>
              <a:buFont typeface="Wingdings 2"/>
              <a:buChar char=""/>
              <a:defRPr/>
            </a:pPr>
            <a:r>
              <a:rPr lang="en-US" dirty="0" smtClean="0"/>
              <a:t>The reward is clearly and closely linked to accomplishment.</a:t>
            </a:r>
          </a:p>
          <a:p>
            <a:pPr marL="274320" indent="-274320">
              <a:spcBef>
                <a:spcPts val="580"/>
              </a:spcBef>
              <a:buFont typeface="Wingdings 2"/>
              <a:buChar char=""/>
              <a:defRPr/>
            </a:pPr>
            <a:r>
              <a:rPr lang="en-US" dirty="0" smtClean="0"/>
              <a:t>People know what they will get if they achieve targets or standards and can track their performance against them.</a:t>
            </a:r>
          </a:p>
          <a:p>
            <a:pPr marL="274320" indent="-274320">
              <a:spcBef>
                <a:spcPts val="580"/>
              </a:spcBef>
              <a:buFont typeface="Wingdings 2"/>
              <a:buChar char=""/>
              <a:defRPr/>
            </a:pPr>
            <a:r>
              <a:rPr lang="en-US" dirty="0" smtClean="0"/>
              <a:t>Fair and consistent means are available for measuring or assessing performance.</a:t>
            </a:r>
          </a:p>
          <a:p>
            <a:pPr marL="274320" indent="-274320">
              <a:spcBef>
                <a:spcPts val="580"/>
              </a:spcBef>
              <a:buFont typeface="Wingdings 2"/>
              <a:buChar char=""/>
              <a:defRPr/>
            </a:pPr>
            <a:r>
              <a:rPr lang="en-US" dirty="0" smtClean="0"/>
              <a:t>People must be able to influence their performance by changing their </a:t>
            </a:r>
            <a:r>
              <a:rPr lang="en-US" dirty="0" err="1" smtClean="0"/>
              <a:t>behaviour</a:t>
            </a:r>
            <a:r>
              <a:rPr lang="en-US" dirty="0" smtClean="0"/>
              <a:t> and/or they should be able to develop their competences and skills.</a:t>
            </a:r>
          </a:p>
          <a:p>
            <a:pPr marL="274320" indent="-274320">
              <a:spcBef>
                <a:spcPts val="580"/>
              </a:spcBef>
              <a:buFont typeface="Wingdings 2"/>
              <a:buChar char=""/>
              <a:defRPr/>
            </a:pPr>
            <a:r>
              <a:rPr lang="en-US" dirty="0" smtClean="0"/>
              <a:t>The rewards should be meaningful.</a:t>
            </a:r>
          </a:p>
          <a:p>
            <a:pPr marL="274320" indent="-274320">
              <a:spcBef>
                <a:spcPts val="580"/>
              </a:spcBef>
              <a:buFont typeface="Wingdings 2"/>
              <a:buChar char=""/>
              <a:defRPr/>
            </a:pPr>
            <a:r>
              <a:rPr lang="en-US" dirty="0" smtClean="0"/>
              <a:t>The reward should follow as closely as possible the accomplishment that generated it.</a:t>
            </a:r>
            <a:endParaRPr lang="en-US" dirty="0"/>
          </a:p>
        </p:txBody>
      </p:sp>
    </p:spTree>
    <p:extLst>
      <p:ext uri="{BB962C8B-B14F-4D97-AF65-F5344CB8AC3E}">
        <p14:creationId xmlns:p14="http://schemas.microsoft.com/office/powerpoint/2010/main" val="76086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blinds(horizontal)">
                                      <p:cBhvr>
                                        <p:cTn id="10" dur="500"/>
                                        <p:tgtEl>
                                          <p:spTgt spid="5">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blinds(horizontal)">
                                      <p:cBhvr>
                                        <p:cTn id="13" dur="500"/>
                                        <p:tgtEl>
                                          <p:spTgt spid="5">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blinds(horizontal)">
                                      <p:cBhvr>
                                        <p:cTn id="16" dur="500"/>
                                        <p:tgtEl>
                                          <p:spTgt spid="5">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blinds(horizontal)">
                                      <p:cBhvr>
                                        <p:cTn id="19" dur="500"/>
                                        <p:tgtEl>
                                          <p:spTgt spid="5">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blinds(horizontal)">
                                      <p:cBhvr>
                                        <p:cTn id="22" dur="500"/>
                                        <p:tgtEl>
                                          <p:spTgt spid="5">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blinds(horizontal)">
                                      <p:cBhvr>
                                        <p:cTn id="25"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7253" y="845172"/>
            <a:ext cx="12192000" cy="48532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ru-RU" sz="3200" b="1" dirty="0"/>
              <a:t>Pension schemes</a:t>
            </a:r>
          </a:p>
          <a:p>
            <a:pPr>
              <a:lnSpc>
                <a:spcPct val="100000"/>
              </a:lnSpc>
            </a:pPr>
            <a:r>
              <a:rPr lang="en-US" altLang="ru-RU" sz="3200" b="1" dirty="0"/>
              <a:t>Personal security</a:t>
            </a:r>
            <a:r>
              <a:rPr lang="en-US" altLang="ru-RU" sz="3200" dirty="0"/>
              <a:t>: ( illness, health, accident or life insurance).</a:t>
            </a:r>
          </a:p>
          <a:p>
            <a:pPr>
              <a:lnSpc>
                <a:spcPct val="100000"/>
              </a:lnSpc>
            </a:pPr>
            <a:r>
              <a:rPr lang="en-US" altLang="ru-RU" sz="3200" b="1" dirty="0"/>
              <a:t>Financial assistance: </a:t>
            </a:r>
            <a:r>
              <a:rPr lang="en-US" altLang="ru-RU" sz="3200" dirty="0"/>
              <a:t>( loans, house purchase schemes, relocation assistance and discounts on company goods or services)</a:t>
            </a:r>
          </a:p>
          <a:p>
            <a:pPr>
              <a:lnSpc>
                <a:spcPct val="100000"/>
              </a:lnSpc>
            </a:pPr>
            <a:r>
              <a:rPr lang="en-US" altLang="ru-RU" sz="3200" b="1" dirty="0"/>
              <a:t>Personal needs</a:t>
            </a:r>
            <a:r>
              <a:rPr lang="en-US" altLang="ru-RU" sz="3200" dirty="0"/>
              <a:t>: (holidays and other forms of leave, child care, career breaks, retirement counseling, financial counseling and personal counseling in times of crisis; fitness and recreational facilities, etc</a:t>
            </a:r>
            <a:r>
              <a:rPr lang="en-US" altLang="ru-RU" sz="3200" dirty="0" smtClean="0"/>
              <a:t>.)</a:t>
            </a:r>
            <a:endParaRPr lang="en-US" altLang="ru-RU" sz="3200" dirty="0"/>
          </a:p>
        </p:txBody>
      </p:sp>
      <p:sp>
        <p:nvSpPr>
          <p:cNvPr id="11" name="TextBox 10"/>
          <p:cNvSpPr txBox="1"/>
          <p:nvPr/>
        </p:nvSpPr>
        <p:spPr>
          <a:xfrm>
            <a:off x="0" y="1"/>
            <a:ext cx="8911087" cy="707886"/>
          </a:xfrm>
          <a:prstGeom prst="rect">
            <a:avLst/>
          </a:prstGeom>
          <a:noFill/>
        </p:spPr>
        <p:txBody>
          <a:bodyPr wrap="square" rtlCol="0" anchor="ctr">
            <a:spAutoFit/>
          </a:bodyPr>
          <a:lstStyle/>
          <a:p>
            <a:r>
              <a:rPr lang="en-US" sz="4000" b="1">
                <a:solidFill>
                  <a:schemeClr val="bg1"/>
                </a:solidFill>
              </a:rPr>
              <a:t>Types of Employee Benefits</a:t>
            </a:r>
            <a:endParaRPr lang="en-GB" sz="4000" b="1" dirty="0">
              <a:solidFill>
                <a:schemeClr val="bg1"/>
              </a:solidFill>
            </a:endParaRPr>
          </a:p>
        </p:txBody>
      </p:sp>
    </p:spTree>
    <p:extLst>
      <p:ext uri="{BB962C8B-B14F-4D97-AF65-F5344CB8AC3E}">
        <p14:creationId xmlns:p14="http://schemas.microsoft.com/office/powerpoint/2010/main" val="145410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7253" y="845172"/>
            <a:ext cx="12192000" cy="55985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ru-RU" sz="3200" b="1" dirty="0"/>
              <a:t>Educational allowances</a:t>
            </a:r>
            <a:r>
              <a:rPr lang="en-US" altLang="ru-RU" sz="3200" dirty="0"/>
              <a:t> (for expatriates’ children)</a:t>
            </a:r>
          </a:p>
          <a:p>
            <a:pPr>
              <a:lnSpc>
                <a:spcPct val="150000"/>
              </a:lnSpc>
            </a:pPr>
            <a:r>
              <a:rPr lang="en-US" altLang="ru-RU" sz="3200" b="1" dirty="0"/>
              <a:t>Company cars and petrol</a:t>
            </a:r>
          </a:p>
          <a:p>
            <a:pPr>
              <a:lnSpc>
                <a:spcPct val="150000"/>
              </a:lnSpc>
            </a:pPr>
            <a:r>
              <a:rPr lang="en-US" altLang="ru-RU" sz="3200" b="1" dirty="0"/>
              <a:t>Other benefits that improve the standard of living of employees</a:t>
            </a:r>
            <a:r>
              <a:rPr lang="en-US" altLang="ru-RU" sz="3200" dirty="0"/>
              <a:t>:  (subsidized meals, clothing allowances, refund of telephone costs, mobile phones, credit card facilities, etc. )</a:t>
            </a:r>
          </a:p>
          <a:p>
            <a:pPr marL="0" indent="0">
              <a:buNone/>
            </a:pPr>
            <a:endParaRPr lang="en-US" altLang="ru-RU" sz="3200" dirty="0">
              <a:cs typeface="Times New Roman" panose="02020603050405020304" pitchFamily="18" charset="0"/>
            </a:endParaRPr>
          </a:p>
        </p:txBody>
      </p:sp>
      <p:sp>
        <p:nvSpPr>
          <p:cNvPr id="11" name="TextBox 10"/>
          <p:cNvSpPr txBox="1"/>
          <p:nvPr/>
        </p:nvSpPr>
        <p:spPr>
          <a:xfrm>
            <a:off x="0" y="1"/>
            <a:ext cx="8911087" cy="707886"/>
          </a:xfrm>
          <a:prstGeom prst="rect">
            <a:avLst/>
          </a:prstGeom>
          <a:noFill/>
        </p:spPr>
        <p:txBody>
          <a:bodyPr wrap="square" rtlCol="0" anchor="ctr">
            <a:spAutoFit/>
          </a:bodyPr>
          <a:lstStyle/>
          <a:p>
            <a:r>
              <a:rPr lang="en-US" sz="4000" b="1" dirty="0">
                <a:solidFill>
                  <a:schemeClr val="bg1"/>
                </a:solidFill>
              </a:rPr>
              <a:t>Types of Employee </a:t>
            </a:r>
            <a:r>
              <a:rPr lang="en-US" sz="4000" b="1" dirty="0" smtClean="0">
                <a:solidFill>
                  <a:schemeClr val="bg1"/>
                </a:solidFill>
              </a:rPr>
              <a:t>Benefits (</a:t>
            </a:r>
            <a:r>
              <a:rPr lang="en-US" sz="4000" b="1" dirty="0" err="1" smtClean="0">
                <a:solidFill>
                  <a:schemeClr val="bg1"/>
                </a:solidFill>
              </a:rPr>
              <a:t>cont</a:t>
            </a:r>
            <a:r>
              <a:rPr lang="en-US" sz="4000" b="1" dirty="0" smtClean="0">
                <a:solidFill>
                  <a:schemeClr val="bg1"/>
                </a:solidFill>
              </a:rPr>
              <a:t>)</a:t>
            </a:r>
            <a:endParaRPr lang="en-GB" sz="4000" b="1" dirty="0">
              <a:solidFill>
                <a:schemeClr val="bg1"/>
              </a:solidFill>
            </a:endParaRPr>
          </a:p>
        </p:txBody>
      </p:sp>
    </p:spTree>
    <p:extLst>
      <p:ext uri="{BB962C8B-B14F-4D97-AF65-F5344CB8AC3E}">
        <p14:creationId xmlns:p14="http://schemas.microsoft.com/office/powerpoint/2010/main" val="210238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www.hrmagazine.co.uk/article-images/101638/flexbenefits.jpg?width=400&amp;height=267&amp;scale=canv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139" y="847960"/>
            <a:ext cx="8381861" cy="559489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a:xfrm>
            <a:off x="267418" y="1276709"/>
            <a:ext cx="11924581" cy="51193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ru-RU" b="1" dirty="0"/>
              <a:t>Holidays</a:t>
            </a:r>
          </a:p>
          <a:p>
            <a:pPr>
              <a:lnSpc>
                <a:spcPct val="150000"/>
              </a:lnSpc>
              <a:buFont typeface="Wingdings" panose="05000000000000000000" pitchFamily="2" charset="2"/>
              <a:buChar char="§"/>
            </a:pPr>
            <a:r>
              <a:rPr lang="en-US" altLang="ru-RU" b="1" dirty="0"/>
              <a:t>Maternity leave</a:t>
            </a:r>
          </a:p>
          <a:p>
            <a:pPr>
              <a:lnSpc>
                <a:spcPct val="150000"/>
              </a:lnSpc>
              <a:buFont typeface="Wingdings" panose="05000000000000000000" pitchFamily="2" charset="2"/>
              <a:buChar char="§"/>
            </a:pPr>
            <a:r>
              <a:rPr lang="en-US" altLang="ru-RU" b="1" dirty="0"/>
              <a:t>Paternity </a:t>
            </a:r>
            <a:r>
              <a:rPr lang="en-US" altLang="ru-RU" b="1" dirty="0" smtClean="0"/>
              <a:t>and partner leave</a:t>
            </a:r>
            <a:endParaRPr lang="en-US" altLang="ru-RU" b="1" dirty="0"/>
          </a:p>
          <a:p>
            <a:pPr>
              <a:lnSpc>
                <a:spcPct val="150000"/>
              </a:lnSpc>
              <a:buFont typeface="Wingdings" panose="05000000000000000000" pitchFamily="2" charset="2"/>
              <a:buChar char="§"/>
            </a:pPr>
            <a:r>
              <a:rPr lang="en-US" altLang="ru-RU" b="1" dirty="0"/>
              <a:t>Parental leave</a:t>
            </a:r>
          </a:p>
          <a:p>
            <a:pPr>
              <a:lnSpc>
                <a:spcPct val="150000"/>
              </a:lnSpc>
              <a:buFont typeface="Wingdings" panose="05000000000000000000" pitchFamily="2" charset="2"/>
              <a:buChar char="§"/>
            </a:pPr>
            <a:r>
              <a:rPr lang="en-US" altLang="ru-RU" b="1" dirty="0"/>
              <a:t>Career breaks</a:t>
            </a:r>
          </a:p>
          <a:p>
            <a:pPr>
              <a:lnSpc>
                <a:spcPct val="150000"/>
              </a:lnSpc>
              <a:buFont typeface="Wingdings" panose="05000000000000000000" pitchFamily="2" charset="2"/>
              <a:buChar char="§"/>
            </a:pPr>
            <a:r>
              <a:rPr lang="en-US" altLang="ru-RU" b="1" dirty="0"/>
              <a:t>Sabbaticals (Time-off</a:t>
            </a:r>
            <a:r>
              <a:rPr lang="en-US" altLang="ru-RU" b="1" dirty="0" smtClean="0"/>
              <a:t>) </a:t>
            </a:r>
            <a:endParaRPr lang="en-US" altLang="ru-RU" b="1" dirty="0"/>
          </a:p>
        </p:txBody>
      </p:sp>
      <p:sp>
        <p:nvSpPr>
          <p:cNvPr id="11" name="TextBox 10"/>
          <p:cNvSpPr txBox="1"/>
          <p:nvPr/>
        </p:nvSpPr>
        <p:spPr>
          <a:xfrm>
            <a:off x="0" y="0"/>
            <a:ext cx="7782127" cy="707886"/>
          </a:xfrm>
          <a:prstGeom prst="rect">
            <a:avLst/>
          </a:prstGeom>
          <a:noFill/>
        </p:spPr>
        <p:txBody>
          <a:bodyPr wrap="square" rtlCol="0" anchor="ctr">
            <a:spAutoFit/>
          </a:bodyPr>
          <a:lstStyle/>
          <a:p>
            <a:r>
              <a:rPr lang="en-US" sz="4000" b="1">
                <a:solidFill>
                  <a:schemeClr val="bg1"/>
                </a:solidFill>
              </a:rPr>
              <a:t>Personal Needs</a:t>
            </a:r>
            <a:endParaRPr lang="en-GB" sz="4000" dirty="0">
              <a:solidFill>
                <a:schemeClr val="bg1"/>
              </a:solidFill>
            </a:endParaRPr>
          </a:p>
        </p:txBody>
      </p:sp>
    </p:spTree>
    <p:extLst>
      <p:ext uri="{BB962C8B-B14F-4D97-AF65-F5344CB8AC3E}">
        <p14:creationId xmlns:p14="http://schemas.microsoft.com/office/powerpoint/2010/main" val="4191398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0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20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ttp://www.salary.com/Image/300/300/Media/Default/graphics/intangibles_int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0904" y="2099905"/>
            <a:ext cx="4481096" cy="448109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a:xfrm>
            <a:off x="0" y="1002890"/>
            <a:ext cx="12192000" cy="52590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ru-RU" sz="3200" dirty="0"/>
              <a:t>Status </a:t>
            </a:r>
            <a:r>
              <a:rPr lang="en-US" altLang="ru-RU" sz="3200" dirty="0" smtClean="0"/>
              <a:t>and </a:t>
            </a:r>
            <a:r>
              <a:rPr lang="en-US" altLang="ru-RU" sz="3200" dirty="0"/>
              <a:t>Power </a:t>
            </a:r>
          </a:p>
          <a:p>
            <a:pPr>
              <a:lnSpc>
                <a:spcPct val="100000"/>
              </a:lnSpc>
              <a:buFont typeface="Wingdings" panose="05000000000000000000" pitchFamily="2" charset="2"/>
              <a:buChar char="§"/>
            </a:pPr>
            <a:r>
              <a:rPr lang="en-US" altLang="ru-RU" sz="3200" dirty="0"/>
              <a:t>Recognition for achievement </a:t>
            </a:r>
          </a:p>
          <a:p>
            <a:pPr>
              <a:lnSpc>
                <a:spcPct val="100000"/>
              </a:lnSpc>
              <a:buFont typeface="Wingdings" panose="05000000000000000000" pitchFamily="2" charset="2"/>
              <a:buChar char="§"/>
            </a:pPr>
            <a:r>
              <a:rPr lang="en-US" altLang="ru-RU" sz="3200" dirty="0"/>
              <a:t>Training opportunities </a:t>
            </a:r>
          </a:p>
          <a:p>
            <a:pPr>
              <a:lnSpc>
                <a:spcPct val="100000"/>
              </a:lnSpc>
              <a:buFont typeface="Wingdings" panose="05000000000000000000" pitchFamily="2" charset="2"/>
              <a:buChar char="§"/>
            </a:pPr>
            <a:r>
              <a:rPr lang="en-US" altLang="ru-RU" sz="3200" dirty="0"/>
              <a:t>Career progression </a:t>
            </a:r>
          </a:p>
          <a:p>
            <a:pPr>
              <a:lnSpc>
                <a:spcPct val="100000"/>
              </a:lnSpc>
              <a:buFont typeface="Wingdings" panose="05000000000000000000" pitchFamily="2" charset="2"/>
              <a:buChar char="§"/>
            </a:pPr>
            <a:r>
              <a:rPr lang="en-US" altLang="ru-RU" sz="3200" dirty="0"/>
              <a:t>Good working conditions</a:t>
            </a:r>
          </a:p>
          <a:p>
            <a:pPr>
              <a:lnSpc>
                <a:spcPct val="100000"/>
              </a:lnSpc>
              <a:buFont typeface="Wingdings" panose="05000000000000000000" pitchFamily="2" charset="2"/>
              <a:buChar char="§"/>
            </a:pPr>
            <a:r>
              <a:rPr lang="en-US" altLang="ru-RU" sz="3200" dirty="0"/>
              <a:t>A well-managed organization </a:t>
            </a:r>
          </a:p>
          <a:p>
            <a:pPr>
              <a:lnSpc>
                <a:spcPct val="100000"/>
              </a:lnSpc>
              <a:buFont typeface="Wingdings" panose="05000000000000000000" pitchFamily="2" charset="2"/>
              <a:buChar char="§"/>
            </a:pPr>
            <a:r>
              <a:rPr lang="en-US" altLang="ru-RU" sz="3200" dirty="0"/>
              <a:t>Recognition of the need to balance work and family responsibilities</a:t>
            </a:r>
          </a:p>
          <a:p>
            <a:pPr>
              <a:lnSpc>
                <a:spcPct val="100000"/>
              </a:lnSpc>
              <a:buFont typeface="Wingdings" panose="05000000000000000000" pitchFamily="2" charset="2"/>
              <a:buChar char="§"/>
            </a:pPr>
            <a:r>
              <a:rPr lang="en-US" altLang="ru-RU" sz="3200" dirty="0"/>
              <a:t>Flexibility</a:t>
            </a:r>
          </a:p>
        </p:txBody>
      </p:sp>
      <p:sp>
        <p:nvSpPr>
          <p:cNvPr id="11" name="TextBox 10"/>
          <p:cNvSpPr txBox="1"/>
          <p:nvPr/>
        </p:nvSpPr>
        <p:spPr>
          <a:xfrm>
            <a:off x="0" y="15346"/>
            <a:ext cx="8911087" cy="707886"/>
          </a:xfrm>
          <a:prstGeom prst="rect">
            <a:avLst/>
          </a:prstGeom>
          <a:noFill/>
        </p:spPr>
        <p:txBody>
          <a:bodyPr wrap="square" rtlCol="0" anchor="ctr">
            <a:spAutoFit/>
          </a:bodyPr>
          <a:lstStyle/>
          <a:p>
            <a:r>
              <a:rPr lang="en-US" sz="4000" b="1" dirty="0" smtClean="0">
                <a:solidFill>
                  <a:schemeClr val="bg1"/>
                </a:solidFill>
              </a:rPr>
              <a:t>Intangible Benefits</a:t>
            </a:r>
            <a:endParaRPr lang="en-US" sz="4000" b="1" dirty="0">
              <a:solidFill>
                <a:schemeClr val="bg1"/>
              </a:solidFill>
            </a:endParaRPr>
          </a:p>
        </p:txBody>
      </p:sp>
    </p:spTree>
    <p:extLst>
      <p:ext uri="{BB962C8B-B14F-4D97-AF65-F5344CB8AC3E}">
        <p14:creationId xmlns:p14="http://schemas.microsoft.com/office/powerpoint/2010/main" val="9624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0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2000"/>
                                        <p:tgtEl>
                                          <p:spTgt spid="7">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7">
                                            <p:txEl>
                                              <p:pRg st="6" end="6"/>
                                            </p:txEl>
                                          </p:spTgt>
                                        </p:tgtEl>
                                        <p:attrNameLst>
                                          <p:attrName>style.visibility</p:attrName>
                                        </p:attrNameLst>
                                      </p:cBhvr>
                                      <p:to>
                                        <p:strVal val="visible"/>
                                      </p:to>
                                    </p:set>
                                    <p:animEffect transition="in" filter="fade">
                                      <p:cBhvr>
                                        <p:cTn id="25" dur="2000"/>
                                        <p:tgtEl>
                                          <p:spTgt spid="7">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7">
                                            <p:txEl>
                                              <p:pRg st="7" end="7"/>
                                            </p:txEl>
                                          </p:spTgt>
                                        </p:tgtEl>
                                        <p:attrNameLst>
                                          <p:attrName>style.visibility</p:attrName>
                                        </p:attrNameLst>
                                      </p:cBhvr>
                                      <p:to>
                                        <p:strVal val="visible"/>
                                      </p:to>
                                    </p:set>
                                    <p:animEffect transition="in" filter="fade">
                                      <p:cBhvr>
                                        <p:cTn id="28" dur="20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6361044" y="1072105"/>
            <a:ext cx="5433391" cy="5508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altLang="ru-RU" sz="3200" dirty="0"/>
              <a:t>Flexible benefit schemes (sometimes called ‘cafeteria systems’) allow employees to decide, within certain limits, on the make-up of their benefits package.</a:t>
            </a:r>
          </a:p>
        </p:txBody>
      </p:sp>
      <p:graphicFrame>
        <p:nvGraphicFramePr>
          <p:cNvPr id="15" name="Object 4"/>
          <p:cNvGraphicFramePr>
            <a:graphicFrameLocks noGrp="1" noChangeAspect="1"/>
          </p:cNvGraphicFramePr>
          <p:nvPr>
            <p:extLst>
              <p:ext uri="{D42A27DB-BD31-4B8C-83A1-F6EECF244321}">
                <p14:modId xmlns:p14="http://schemas.microsoft.com/office/powerpoint/2010/main" val="1134029567"/>
              </p:ext>
            </p:extLst>
          </p:nvPr>
        </p:nvGraphicFramePr>
        <p:xfrm>
          <a:off x="15084" y="798871"/>
          <a:ext cx="6080916" cy="5782130"/>
        </p:xfrm>
        <a:graphic>
          <a:graphicData uri="http://schemas.openxmlformats.org/presentationml/2006/ole">
            <mc:AlternateContent xmlns:mc="http://schemas.openxmlformats.org/markup-compatibility/2006">
              <mc:Choice xmlns:v="urn:schemas-microsoft-com:vml" Requires="v">
                <p:oleObj spid="_x0000_s2071" name="Image" r:id="rId4" imgW="6425397" imgH="6400000" progId="Photoshop.Image.7">
                  <p:embed/>
                </p:oleObj>
              </mc:Choice>
              <mc:Fallback>
                <p:oleObj name="Image" r:id="rId4" imgW="6425397" imgH="6400000" progId="Photoshop.Image.7">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84" y="798871"/>
                        <a:ext cx="6080916" cy="5782130"/>
                      </a:xfrm>
                      <a:prstGeom prst="rect">
                        <a:avLst/>
                      </a:prstGeom>
                      <a:noFill/>
                      <a:ln>
                        <a:noFill/>
                      </a:ln>
                      <a:effectLst/>
                    </p:spPr>
                  </p:pic>
                </p:oleObj>
              </mc:Fallback>
            </mc:AlternateContent>
          </a:graphicData>
        </a:graphic>
      </p:graphicFrame>
      <p:sp>
        <p:nvSpPr>
          <p:cNvPr id="17" name="TextBox 16"/>
          <p:cNvSpPr txBox="1"/>
          <p:nvPr/>
        </p:nvSpPr>
        <p:spPr>
          <a:xfrm>
            <a:off x="0" y="15346"/>
            <a:ext cx="8911087" cy="707886"/>
          </a:xfrm>
          <a:prstGeom prst="rect">
            <a:avLst/>
          </a:prstGeom>
          <a:noFill/>
        </p:spPr>
        <p:txBody>
          <a:bodyPr wrap="square" rtlCol="0" anchor="ctr">
            <a:spAutoFit/>
          </a:bodyPr>
          <a:lstStyle/>
          <a:p>
            <a:r>
              <a:rPr lang="en-US" sz="4000" b="1" dirty="0" smtClean="0">
                <a:solidFill>
                  <a:schemeClr val="bg1"/>
                </a:solidFill>
              </a:rPr>
              <a:t>Flexible Benefits</a:t>
            </a:r>
            <a:endParaRPr lang="en-US" sz="4000" b="1" dirty="0">
              <a:solidFill>
                <a:schemeClr val="bg1"/>
              </a:solidFill>
            </a:endParaRPr>
          </a:p>
        </p:txBody>
      </p:sp>
    </p:spTree>
    <p:extLst>
      <p:ext uri="{BB962C8B-B14F-4D97-AF65-F5344CB8AC3E}">
        <p14:creationId xmlns:p14="http://schemas.microsoft.com/office/powerpoint/2010/main" val="392516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dissolv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810882"/>
            <a:ext cx="12192000" cy="57020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8912" indent="-320040">
              <a:lnSpc>
                <a:spcPct val="150000"/>
              </a:lnSpc>
              <a:spcBef>
                <a:spcPts val="0"/>
              </a:spcBef>
              <a:buNone/>
              <a:defRPr/>
            </a:pPr>
            <a:r>
              <a:rPr lang="en-US" b="1" dirty="0" smtClean="0"/>
              <a:t>Payments for special circumstances. </a:t>
            </a:r>
          </a:p>
          <a:p>
            <a:pPr marL="576072" indent="-457200">
              <a:lnSpc>
                <a:spcPct val="150000"/>
              </a:lnSpc>
              <a:spcBef>
                <a:spcPts val="0"/>
              </a:spcBef>
              <a:defRPr/>
            </a:pPr>
            <a:r>
              <a:rPr lang="en-US" dirty="0" smtClean="0"/>
              <a:t>Location allowances </a:t>
            </a:r>
            <a:r>
              <a:rPr lang="en-US" i="1" dirty="0" smtClean="0"/>
              <a:t>(cost of leaving)</a:t>
            </a:r>
          </a:p>
          <a:p>
            <a:pPr marL="576072" indent="-457200">
              <a:lnSpc>
                <a:spcPct val="150000"/>
              </a:lnSpc>
              <a:spcBef>
                <a:spcPts val="0"/>
              </a:spcBef>
              <a:defRPr/>
            </a:pPr>
            <a:r>
              <a:rPr lang="en-US" dirty="0" smtClean="0"/>
              <a:t>Overtime </a:t>
            </a:r>
            <a:r>
              <a:rPr lang="en-US" dirty="0"/>
              <a:t>payments</a:t>
            </a:r>
          </a:p>
          <a:p>
            <a:pPr marL="576072" indent="-457200">
              <a:lnSpc>
                <a:spcPct val="150000"/>
              </a:lnSpc>
              <a:spcBef>
                <a:spcPts val="0"/>
              </a:spcBef>
              <a:defRPr/>
            </a:pPr>
            <a:r>
              <a:rPr lang="en-US" dirty="0"/>
              <a:t>Shift payments</a:t>
            </a:r>
          </a:p>
          <a:p>
            <a:pPr marL="576072" indent="-457200">
              <a:lnSpc>
                <a:spcPct val="150000"/>
              </a:lnSpc>
              <a:spcBef>
                <a:spcPts val="0"/>
              </a:spcBef>
              <a:defRPr/>
            </a:pPr>
            <a:r>
              <a:rPr lang="en-US" dirty="0"/>
              <a:t>Working conditions allowances</a:t>
            </a:r>
          </a:p>
          <a:p>
            <a:pPr marL="576072" indent="-457200">
              <a:lnSpc>
                <a:spcPct val="150000"/>
              </a:lnSpc>
              <a:spcBef>
                <a:spcPts val="0"/>
              </a:spcBef>
              <a:defRPr/>
            </a:pPr>
            <a:r>
              <a:rPr lang="en-US" dirty="0"/>
              <a:t>Subsistence allowances may be paid for accommodation and meals when working away from home</a:t>
            </a:r>
          </a:p>
          <a:p>
            <a:pPr marL="576072" indent="-457200">
              <a:lnSpc>
                <a:spcPct val="150000"/>
              </a:lnSpc>
              <a:spcBef>
                <a:spcPts val="0"/>
              </a:spcBef>
              <a:defRPr/>
            </a:pPr>
            <a:r>
              <a:rPr lang="en-US" dirty="0"/>
              <a:t>Stand-by and call-out allowances may be made to those who have to be available to come in to work when required</a:t>
            </a:r>
          </a:p>
          <a:p>
            <a:pPr marL="0" indent="0">
              <a:buNone/>
            </a:pPr>
            <a:endParaRPr lang="en-US" sz="3200" dirty="0">
              <a:solidFill>
                <a:srgbClr val="0070C0"/>
              </a:solidFill>
              <a:latin typeface="Arial" charset="0"/>
            </a:endParaRPr>
          </a:p>
        </p:txBody>
      </p:sp>
      <p:sp>
        <p:nvSpPr>
          <p:cNvPr id="11" name="TextBox 10"/>
          <p:cNvSpPr txBox="1"/>
          <p:nvPr/>
        </p:nvSpPr>
        <p:spPr>
          <a:xfrm>
            <a:off x="0" y="0"/>
            <a:ext cx="7782127" cy="707886"/>
          </a:xfrm>
          <a:prstGeom prst="rect">
            <a:avLst/>
          </a:prstGeom>
          <a:noFill/>
        </p:spPr>
        <p:txBody>
          <a:bodyPr wrap="square" rtlCol="0" anchor="ctr">
            <a:spAutoFit/>
          </a:bodyPr>
          <a:lstStyle/>
          <a:p>
            <a:r>
              <a:rPr lang="en-US" sz="4000" b="1" dirty="0" smtClean="0">
                <a:solidFill>
                  <a:schemeClr val="bg1"/>
                </a:solidFill>
              </a:rPr>
              <a:t>Allowances</a:t>
            </a:r>
            <a:endParaRPr lang="en-GB" sz="4000" dirty="0">
              <a:solidFill>
                <a:schemeClr val="bg1"/>
              </a:solidFill>
            </a:endParaRPr>
          </a:p>
        </p:txBody>
      </p:sp>
    </p:spTree>
    <p:extLst>
      <p:ext uri="{BB962C8B-B14F-4D97-AF65-F5344CB8AC3E}">
        <p14:creationId xmlns:p14="http://schemas.microsoft.com/office/powerpoint/2010/main" val="161290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0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2000"/>
                                        <p:tgtEl>
                                          <p:spTgt spid="7">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7">
                                            <p:txEl>
                                              <p:pRg st="6" end="6"/>
                                            </p:txEl>
                                          </p:spTgt>
                                        </p:tgtEl>
                                        <p:attrNameLst>
                                          <p:attrName>style.visibility</p:attrName>
                                        </p:attrNameLst>
                                      </p:cBhvr>
                                      <p:to>
                                        <p:strVal val="visible"/>
                                      </p:to>
                                    </p:set>
                                    <p:animEffect transition="in" filter="fade">
                                      <p:cBhvr>
                                        <p:cTn id="25" dur="2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0"/>
            <a:ext cx="9202994" cy="707886"/>
          </a:xfrm>
          <a:prstGeom prst="rect">
            <a:avLst/>
          </a:prstGeom>
          <a:noFill/>
        </p:spPr>
        <p:txBody>
          <a:bodyPr wrap="square" rtlCol="0" anchor="ctr">
            <a:spAutoFit/>
          </a:bodyPr>
          <a:lstStyle/>
          <a:p>
            <a:r>
              <a:rPr lang="en-US" sz="4000" b="1">
                <a:solidFill>
                  <a:schemeClr val="bg1"/>
                </a:solidFill>
              </a:rPr>
              <a:t>Classification of Employee Benefits: </a:t>
            </a:r>
            <a:endParaRPr lang="en-GB" sz="4000" b="1" dirty="0">
              <a:solidFill>
                <a:schemeClr val="bg1"/>
              </a:solidFill>
            </a:endParaRPr>
          </a:p>
        </p:txBody>
      </p:sp>
      <p:sp>
        <p:nvSpPr>
          <p:cNvPr id="8" name="Rectangle 3"/>
          <p:cNvSpPr txBox="1">
            <a:spLocks noChangeArrowheads="1"/>
          </p:cNvSpPr>
          <p:nvPr/>
        </p:nvSpPr>
        <p:spPr>
          <a:xfrm>
            <a:off x="0" y="810882"/>
            <a:ext cx="12192000" cy="57020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85000"/>
              </a:lnSpc>
              <a:buNone/>
            </a:pPr>
            <a:r>
              <a:rPr lang="en-US" altLang="ru-RU" sz="3200" b="1" dirty="0"/>
              <a:t>Five Traditional Categories of Employee Benefits</a:t>
            </a:r>
            <a:endParaRPr lang="en-US" altLang="ru-RU" sz="3200" b="1" dirty="0" smtClean="0"/>
          </a:p>
          <a:p>
            <a:pPr>
              <a:lnSpc>
                <a:spcPct val="100000"/>
              </a:lnSpc>
            </a:pPr>
            <a:r>
              <a:rPr lang="en-US" altLang="ru-RU" dirty="0" smtClean="0"/>
              <a:t>Legally </a:t>
            </a:r>
            <a:r>
              <a:rPr lang="en-US" altLang="ru-RU" dirty="0"/>
              <a:t>required social insurance programs</a:t>
            </a:r>
          </a:p>
          <a:p>
            <a:pPr lvl="1">
              <a:lnSpc>
                <a:spcPct val="100000"/>
              </a:lnSpc>
              <a:buFont typeface="Wingdings" panose="05000000000000000000" pitchFamily="2" charset="2"/>
              <a:buChar char="§"/>
            </a:pPr>
            <a:r>
              <a:rPr lang="en-US" altLang="ru-RU" dirty="0">
                <a:solidFill>
                  <a:srgbClr val="083FA4"/>
                </a:solidFill>
              </a:rPr>
              <a:t>Social Security, Workers’ Compensation</a:t>
            </a:r>
          </a:p>
          <a:p>
            <a:pPr>
              <a:lnSpc>
                <a:spcPct val="100000"/>
              </a:lnSpc>
            </a:pPr>
            <a:r>
              <a:rPr lang="en-US" altLang="ru-RU" dirty="0"/>
              <a:t>Payments for private insurance and retirement plans</a:t>
            </a:r>
          </a:p>
          <a:p>
            <a:pPr lvl="1">
              <a:lnSpc>
                <a:spcPct val="100000"/>
              </a:lnSpc>
              <a:buFont typeface="Wingdings" panose="05000000000000000000" pitchFamily="2" charset="2"/>
              <a:buChar char="§"/>
            </a:pPr>
            <a:r>
              <a:rPr lang="en-US" altLang="ru-RU" dirty="0">
                <a:solidFill>
                  <a:srgbClr val="083FA4"/>
                </a:solidFill>
              </a:rPr>
              <a:t>Medical, disability, life insurance</a:t>
            </a:r>
          </a:p>
          <a:p>
            <a:pPr>
              <a:lnSpc>
                <a:spcPct val="100000"/>
              </a:lnSpc>
            </a:pPr>
            <a:r>
              <a:rPr lang="en-US" altLang="ru-RU" dirty="0"/>
              <a:t>Payments for time not worked</a:t>
            </a:r>
          </a:p>
          <a:p>
            <a:pPr lvl="1">
              <a:lnSpc>
                <a:spcPct val="100000"/>
              </a:lnSpc>
              <a:buFont typeface="Wingdings" panose="05000000000000000000" pitchFamily="2" charset="2"/>
              <a:buChar char="§"/>
            </a:pPr>
            <a:r>
              <a:rPr lang="en-US" altLang="ru-RU" dirty="0">
                <a:solidFill>
                  <a:srgbClr val="083FA4"/>
                </a:solidFill>
              </a:rPr>
              <a:t>Vacations, parental leave, sabbaticals</a:t>
            </a:r>
          </a:p>
          <a:p>
            <a:pPr>
              <a:lnSpc>
                <a:spcPct val="100000"/>
              </a:lnSpc>
            </a:pPr>
            <a:r>
              <a:rPr lang="en-US" altLang="ru-RU" dirty="0"/>
              <a:t>Extra cash payments to employees</a:t>
            </a:r>
          </a:p>
          <a:p>
            <a:pPr lvl="1">
              <a:lnSpc>
                <a:spcPct val="100000"/>
              </a:lnSpc>
              <a:buFont typeface="Wingdings" panose="05000000000000000000" pitchFamily="2" charset="2"/>
              <a:buChar char="§"/>
            </a:pPr>
            <a:r>
              <a:rPr lang="en-US" altLang="ru-RU" dirty="0">
                <a:solidFill>
                  <a:srgbClr val="083FA4"/>
                </a:solidFill>
              </a:rPr>
              <a:t>Educational expenses, suggestion awards</a:t>
            </a:r>
          </a:p>
          <a:p>
            <a:pPr>
              <a:lnSpc>
                <a:spcPct val="100000"/>
              </a:lnSpc>
            </a:pPr>
            <a:r>
              <a:rPr lang="en-US" altLang="ru-RU" dirty="0"/>
              <a:t>Cost of services to employees</a:t>
            </a:r>
          </a:p>
          <a:p>
            <a:pPr lvl="1">
              <a:lnSpc>
                <a:spcPct val="100000"/>
              </a:lnSpc>
              <a:buFont typeface="Wingdings" panose="05000000000000000000" pitchFamily="2" charset="2"/>
              <a:buChar char="§"/>
            </a:pPr>
            <a:r>
              <a:rPr lang="en-US" altLang="ru-RU" dirty="0">
                <a:solidFill>
                  <a:srgbClr val="083FA4"/>
                </a:solidFill>
              </a:rPr>
              <a:t>Subsidized cafeterias, adoption assistance, parking</a:t>
            </a:r>
          </a:p>
          <a:p>
            <a:pPr marL="0" indent="0">
              <a:buNone/>
            </a:pPr>
            <a:endParaRPr lang="en-US" sz="3200" dirty="0">
              <a:solidFill>
                <a:srgbClr val="0070C0"/>
              </a:solidFill>
              <a:latin typeface="Arial" charset="0"/>
            </a:endParaRPr>
          </a:p>
        </p:txBody>
      </p:sp>
    </p:spTree>
    <p:extLst>
      <p:ext uri="{BB962C8B-B14F-4D97-AF65-F5344CB8AC3E}">
        <p14:creationId xmlns:p14="http://schemas.microsoft.com/office/powerpoint/2010/main" val="224089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20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2000"/>
                                        <p:tgtEl>
                                          <p:spTgt spid="8">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2000"/>
                                        <p:tgtEl>
                                          <p:spTgt spid="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2000"/>
                                        <p:tgtEl>
                                          <p:spTgt spid="8">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fade">
                                      <p:cBhvr>
                                        <p:cTn id="19" dur="2000"/>
                                        <p:tgtEl>
                                          <p:spTgt spid="8">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2000"/>
                                        <p:tgtEl>
                                          <p:spTgt spid="8">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fade">
                                      <p:cBhvr>
                                        <p:cTn id="25" dur="2000"/>
                                        <p:tgtEl>
                                          <p:spTgt spid="8">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fade">
                                      <p:cBhvr>
                                        <p:cTn id="28" dur="2000"/>
                                        <p:tgtEl>
                                          <p:spTgt spid="8">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fade">
                                      <p:cBhvr>
                                        <p:cTn id="31" dur="2000"/>
                                        <p:tgtEl>
                                          <p:spTgt spid="8">
                                            <p:txEl>
                                              <p:pRg st="8" end="8"/>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fade">
                                      <p:cBhvr>
                                        <p:cTn id="34" dur="2000"/>
                                        <p:tgtEl>
                                          <p:spTgt spid="8">
                                            <p:txEl>
                                              <p:pRg st="9" end="9"/>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fade">
                                      <p:cBhvr>
                                        <p:cTn id="37" dur="2000"/>
                                        <p:tgtEl>
                                          <p:spTgt spid="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0"/>
            <a:ext cx="9202994" cy="707886"/>
          </a:xfrm>
          <a:prstGeom prst="rect">
            <a:avLst/>
          </a:prstGeom>
          <a:noFill/>
        </p:spPr>
        <p:txBody>
          <a:bodyPr wrap="square" rtlCol="0" anchor="ctr">
            <a:spAutoFit/>
          </a:bodyPr>
          <a:lstStyle/>
          <a:p>
            <a:r>
              <a:rPr lang="en-US" sz="4000" b="1">
                <a:solidFill>
                  <a:schemeClr val="bg1"/>
                </a:solidFill>
              </a:rPr>
              <a:t>Classification of Employee Benefits: </a:t>
            </a:r>
            <a:endParaRPr lang="en-GB" sz="4000" b="1" dirty="0">
              <a:solidFill>
                <a:schemeClr val="bg1"/>
              </a:solidFill>
            </a:endParaRPr>
          </a:p>
        </p:txBody>
      </p:sp>
      <p:sp>
        <p:nvSpPr>
          <p:cNvPr id="8" name="Rectangle 3"/>
          <p:cNvSpPr txBox="1">
            <a:spLocks noChangeArrowheads="1"/>
          </p:cNvSpPr>
          <p:nvPr/>
        </p:nvSpPr>
        <p:spPr>
          <a:xfrm>
            <a:off x="0" y="796414"/>
            <a:ext cx="12192000" cy="5716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ru-RU" sz="3200" b="1" dirty="0"/>
              <a:t>Legal vs Discretionary benefits</a:t>
            </a:r>
            <a:endParaRPr lang="en-US" altLang="ru-RU" sz="3200" b="1" dirty="0" smtClean="0"/>
          </a:p>
          <a:p>
            <a:pPr>
              <a:lnSpc>
                <a:spcPct val="100000"/>
              </a:lnSpc>
            </a:pPr>
            <a:r>
              <a:rPr lang="en-US" altLang="ru-RU" dirty="0" smtClean="0"/>
              <a:t>Legally </a:t>
            </a:r>
            <a:r>
              <a:rPr lang="en-US" altLang="ru-RU" dirty="0"/>
              <a:t>required benefits</a:t>
            </a:r>
          </a:p>
          <a:p>
            <a:pPr lvl="1">
              <a:lnSpc>
                <a:spcPct val="100000"/>
              </a:lnSpc>
              <a:buFont typeface="Wingdings" panose="05000000000000000000" pitchFamily="2" charset="2"/>
              <a:buChar char="§"/>
            </a:pPr>
            <a:r>
              <a:rPr lang="en-US" altLang="ru-RU" dirty="0">
                <a:solidFill>
                  <a:srgbClr val="083FA4"/>
                </a:solidFill>
              </a:rPr>
              <a:t>Unemployment insurance</a:t>
            </a:r>
          </a:p>
          <a:p>
            <a:pPr lvl="1">
              <a:lnSpc>
                <a:spcPct val="100000"/>
              </a:lnSpc>
              <a:buFont typeface="Wingdings" panose="05000000000000000000" pitchFamily="2" charset="2"/>
              <a:buChar char="§"/>
            </a:pPr>
            <a:r>
              <a:rPr lang="en-US" altLang="ru-RU" dirty="0">
                <a:solidFill>
                  <a:srgbClr val="083FA4"/>
                </a:solidFill>
              </a:rPr>
              <a:t>Worker compensation</a:t>
            </a:r>
          </a:p>
          <a:p>
            <a:pPr lvl="1">
              <a:lnSpc>
                <a:spcPct val="100000"/>
              </a:lnSpc>
              <a:buFont typeface="Wingdings" panose="05000000000000000000" pitchFamily="2" charset="2"/>
              <a:buChar char="§"/>
            </a:pPr>
            <a:r>
              <a:rPr lang="en-US" altLang="ru-RU" dirty="0">
                <a:solidFill>
                  <a:srgbClr val="083FA4"/>
                </a:solidFill>
              </a:rPr>
              <a:t>Social </a:t>
            </a:r>
            <a:r>
              <a:rPr lang="en-US" altLang="ru-RU" dirty="0" smtClean="0">
                <a:solidFill>
                  <a:srgbClr val="083FA4"/>
                </a:solidFill>
              </a:rPr>
              <a:t>security</a:t>
            </a:r>
          </a:p>
          <a:p>
            <a:pPr marL="457200" lvl="1" indent="0">
              <a:lnSpc>
                <a:spcPct val="100000"/>
              </a:lnSpc>
              <a:buNone/>
            </a:pPr>
            <a:endParaRPr lang="en-US" altLang="ru-RU" dirty="0">
              <a:solidFill>
                <a:srgbClr val="083FA4"/>
              </a:solidFill>
            </a:endParaRPr>
          </a:p>
          <a:p>
            <a:pPr>
              <a:lnSpc>
                <a:spcPct val="100000"/>
              </a:lnSpc>
            </a:pPr>
            <a:r>
              <a:rPr lang="en-US" altLang="ru-RU" dirty="0"/>
              <a:t>Discretionary benefits</a:t>
            </a:r>
          </a:p>
          <a:p>
            <a:pPr lvl="1">
              <a:lnSpc>
                <a:spcPct val="100000"/>
              </a:lnSpc>
              <a:buFont typeface="Wingdings" panose="05000000000000000000" pitchFamily="2" charset="2"/>
              <a:buChar char="§"/>
            </a:pPr>
            <a:r>
              <a:rPr lang="en-US" altLang="ru-RU" dirty="0">
                <a:solidFill>
                  <a:srgbClr val="083FA4"/>
                </a:solidFill>
              </a:rPr>
              <a:t>Health-care plans</a:t>
            </a:r>
          </a:p>
          <a:p>
            <a:pPr lvl="1">
              <a:lnSpc>
                <a:spcPct val="100000"/>
              </a:lnSpc>
              <a:buFont typeface="Wingdings" panose="05000000000000000000" pitchFamily="2" charset="2"/>
              <a:buChar char="§"/>
            </a:pPr>
            <a:r>
              <a:rPr lang="en-US" altLang="ru-RU" dirty="0">
                <a:solidFill>
                  <a:srgbClr val="083FA4"/>
                </a:solidFill>
              </a:rPr>
              <a:t>Supplemental insurance</a:t>
            </a:r>
          </a:p>
          <a:p>
            <a:pPr lvl="1">
              <a:lnSpc>
                <a:spcPct val="100000"/>
              </a:lnSpc>
              <a:buFont typeface="Wingdings" panose="05000000000000000000" pitchFamily="2" charset="2"/>
              <a:buChar char="§"/>
            </a:pPr>
            <a:r>
              <a:rPr lang="en-US" altLang="ru-RU" dirty="0">
                <a:solidFill>
                  <a:srgbClr val="083FA4"/>
                </a:solidFill>
              </a:rPr>
              <a:t>Retirement savings</a:t>
            </a:r>
          </a:p>
          <a:p>
            <a:pPr lvl="1">
              <a:lnSpc>
                <a:spcPct val="100000"/>
              </a:lnSpc>
              <a:buFont typeface="Wingdings" panose="05000000000000000000" pitchFamily="2" charset="2"/>
              <a:buChar char="§"/>
            </a:pPr>
            <a:r>
              <a:rPr lang="en-US" altLang="ru-RU" dirty="0">
                <a:solidFill>
                  <a:srgbClr val="083FA4"/>
                </a:solidFill>
              </a:rPr>
              <a:t>Family </a:t>
            </a:r>
            <a:r>
              <a:rPr lang="en-US" altLang="ru-RU" dirty="0" smtClean="0">
                <a:solidFill>
                  <a:srgbClr val="083FA4"/>
                </a:solidFill>
              </a:rPr>
              <a:t>friendly </a:t>
            </a:r>
            <a:r>
              <a:rPr lang="en-US" altLang="ru-RU" dirty="0">
                <a:solidFill>
                  <a:srgbClr val="083FA4"/>
                </a:solidFill>
              </a:rPr>
              <a:t>benefits</a:t>
            </a:r>
          </a:p>
          <a:p>
            <a:pPr lvl="1">
              <a:lnSpc>
                <a:spcPct val="100000"/>
              </a:lnSpc>
              <a:buFont typeface="Wingdings" panose="05000000000000000000" pitchFamily="2" charset="2"/>
              <a:buChar char="§"/>
            </a:pPr>
            <a:r>
              <a:rPr lang="en-US" altLang="ru-RU" dirty="0">
                <a:solidFill>
                  <a:srgbClr val="083FA4"/>
                </a:solidFill>
              </a:rPr>
              <a:t>Other discretionary benefits</a:t>
            </a:r>
          </a:p>
          <a:p>
            <a:pPr marL="0" indent="0">
              <a:buNone/>
            </a:pPr>
            <a:endParaRPr lang="en-US" sz="3200" dirty="0">
              <a:solidFill>
                <a:srgbClr val="0070C0"/>
              </a:solidFill>
              <a:latin typeface="Arial" charset="0"/>
            </a:endParaRPr>
          </a:p>
        </p:txBody>
      </p:sp>
      <p:pic>
        <p:nvPicPr>
          <p:cNvPr id="6" name="Picture 2" descr="http://image.slidesharecdn.com/chap9nuraqilah-131209062327-phpapp01/95/benefits-and-services-administration-20-638.jpg?cb=1386570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9321" y="1357577"/>
            <a:ext cx="6706805" cy="5035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30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20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2000"/>
                                        <p:tgtEl>
                                          <p:spTgt spid="8">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2000"/>
                                        <p:tgtEl>
                                          <p:spTgt spid="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2000"/>
                                        <p:tgtEl>
                                          <p:spTgt spid="8">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fade">
                                      <p:cBhvr>
                                        <p:cTn id="19" dur="2000"/>
                                        <p:tgtEl>
                                          <p:spTgt spid="8">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2000"/>
                                        <p:tgtEl>
                                          <p:spTgt spid="8">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animEffect transition="in" filter="fade">
                                      <p:cBhvr>
                                        <p:cTn id="25" dur="2000"/>
                                        <p:tgtEl>
                                          <p:spTgt spid="8">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8">
                                            <p:txEl>
                                              <p:pRg st="8" end="8"/>
                                            </p:txEl>
                                          </p:spTgt>
                                        </p:tgtEl>
                                        <p:attrNameLst>
                                          <p:attrName>style.visibility</p:attrName>
                                        </p:attrNameLst>
                                      </p:cBhvr>
                                      <p:to>
                                        <p:strVal val="visible"/>
                                      </p:to>
                                    </p:set>
                                    <p:animEffect transition="in" filter="fade">
                                      <p:cBhvr>
                                        <p:cTn id="28" dur="2000"/>
                                        <p:tgtEl>
                                          <p:spTgt spid="8">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animEffect transition="in" filter="fade">
                                      <p:cBhvr>
                                        <p:cTn id="31" dur="2000"/>
                                        <p:tgtEl>
                                          <p:spTgt spid="8">
                                            <p:txEl>
                                              <p:pRg st="9" end="9"/>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8">
                                            <p:txEl>
                                              <p:pRg st="10" end="10"/>
                                            </p:txEl>
                                          </p:spTgt>
                                        </p:tgtEl>
                                        <p:attrNameLst>
                                          <p:attrName>style.visibility</p:attrName>
                                        </p:attrNameLst>
                                      </p:cBhvr>
                                      <p:to>
                                        <p:strVal val="visible"/>
                                      </p:to>
                                    </p:set>
                                    <p:animEffect transition="in" filter="fade">
                                      <p:cBhvr>
                                        <p:cTn id="34" dur="2000"/>
                                        <p:tgtEl>
                                          <p:spTgt spid="8">
                                            <p:txEl>
                                              <p:pRg st="10" end="1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8">
                                            <p:txEl>
                                              <p:pRg st="11" end="11"/>
                                            </p:txEl>
                                          </p:spTgt>
                                        </p:tgtEl>
                                        <p:attrNameLst>
                                          <p:attrName>style.visibility</p:attrName>
                                        </p:attrNameLst>
                                      </p:cBhvr>
                                      <p:to>
                                        <p:strVal val="visible"/>
                                      </p:to>
                                    </p:set>
                                    <p:animEffect transition="in" filter="fade">
                                      <p:cBhvr>
                                        <p:cTn id="37" dur="20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1099930"/>
            <a:ext cx="12192000" cy="54130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r>
              <a:rPr lang="en-US" altLang="ru-RU" sz="3200" b="1" dirty="0"/>
              <a:t>Employee benefit strategies should: </a:t>
            </a:r>
          </a:p>
          <a:p>
            <a:pPr>
              <a:lnSpc>
                <a:spcPct val="100000"/>
              </a:lnSpc>
              <a:buFont typeface="Wingdings" panose="05000000000000000000" pitchFamily="2" charset="2"/>
              <a:buChar char="§"/>
            </a:pPr>
            <a:r>
              <a:rPr lang="en-US" altLang="ru-RU" sz="3200" dirty="0"/>
              <a:t>be part of the total reward management strategy and support the achievement of its business objectives</a:t>
            </a:r>
            <a:r>
              <a:rPr lang="en-US" altLang="ru-RU" sz="3200" dirty="0" smtClean="0"/>
              <a:t>;</a:t>
            </a:r>
            <a:endParaRPr lang="en-US" altLang="ru-RU" sz="3200" dirty="0"/>
          </a:p>
          <a:p>
            <a:pPr>
              <a:lnSpc>
                <a:spcPct val="100000"/>
              </a:lnSpc>
              <a:buFont typeface="Wingdings" panose="05000000000000000000" pitchFamily="2" charset="2"/>
              <a:buChar char="§"/>
            </a:pPr>
            <a:r>
              <a:rPr lang="en-US" altLang="ru-RU" sz="3200" dirty="0" smtClean="0"/>
              <a:t>be </a:t>
            </a:r>
            <a:r>
              <a:rPr lang="en-US" altLang="ru-RU" sz="3200" dirty="0"/>
              <a:t>in line and supportive of the culture of the organization and its value;</a:t>
            </a:r>
          </a:p>
          <a:p>
            <a:pPr>
              <a:lnSpc>
                <a:spcPct val="100000"/>
              </a:lnSpc>
              <a:buFont typeface="Wingdings" panose="05000000000000000000" pitchFamily="2" charset="2"/>
              <a:buChar char="§"/>
            </a:pPr>
            <a:r>
              <a:rPr lang="en-US" altLang="ru-RU" sz="3200" dirty="0"/>
              <a:t>demonstrate to employees that they are members of a caring and enabling organization</a:t>
            </a:r>
          </a:p>
          <a:p>
            <a:pPr>
              <a:lnSpc>
                <a:spcPct val="100000"/>
              </a:lnSpc>
              <a:buFont typeface="Wingdings" panose="05000000000000000000" pitchFamily="2" charset="2"/>
              <a:buChar char="§"/>
            </a:pPr>
            <a:r>
              <a:rPr lang="en-US" altLang="ru-RU" sz="3200" dirty="0"/>
              <a:t>meet the needs of the organization to increase the commitment of its members</a:t>
            </a:r>
          </a:p>
        </p:txBody>
      </p:sp>
      <p:sp>
        <p:nvSpPr>
          <p:cNvPr id="11" name="TextBox 10"/>
          <p:cNvSpPr txBox="1"/>
          <p:nvPr/>
        </p:nvSpPr>
        <p:spPr>
          <a:xfrm>
            <a:off x="0" y="92333"/>
            <a:ext cx="9230264" cy="523220"/>
          </a:xfrm>
          <a:prstGeom prst="rect">
            <a:avLst/>
          </a:prstGeom>
          <a:noFill/>
        </p:spPr>
        <p:txBody>
          <a:bodyPr wrap="square" rtlCol="0" anchor="ctr">
            <a:spAutoFit/>
          </a:bodyPr>
          <a:lstStyle/>
          <a:p>
            <a:r>
              <a:rPr lang="en-US" sz="2800" b="1" dirty="0">
                <a:solidFill>
                  <a:schemeClr val="bg1"/>
                </a:solidFill>
              </a:rPr>
              <a:t>Developing employee benefit strategies </a:t>
            </a:r>
            <a:r>
              <a:rPr lang="en-US" sz="2800" b="1" dirty="0" smtClean="0">
                <a:solidFill>
                  <a:schemeClr val="bg1"/>
                </a:solidFill>
              </a:rPr>
              <a:t>– key </a:t>
            </a:r>
            <a:r>
              <a:rPr lang="en-US" sz="2800" b="1" dirty="0">
                <a:solidFill>
                  <a:schemeClr val="bg1"/>
                </a:solidFill>
              </a:rPr>
              <a:t>factors</a:t>
            </a:r>
            <a:endParaRPr lang="en-GB" sz="2800" dirty="0">
              <a:solidFill>
                <a:schemeClr val="bg1"/>
              </a:solidFill>
            </a:endParaRPr>
          </a:p>
        </p:txBody>
      </p:sp>
    </p:spTree>
    <p:extLst>
      <p:ext uri="{BB962C8B-B14F-4D97-AF65-F5344CB8AC3E}">
        <p14:creationId xmlns:p14="http://schemas.microsoft.com/office/powerpoint/2010/main" val="2465528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897148"/>
            <a:ext cx="12192000" cy="56157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8150" indent="-319088">
              <a:spcBef>
                <a:spcPct val="0"/>
              </a:spcBef>
              <a:buFont typeface="Wingdings 2" panose="05020102010507070707" pitchFamily="18" charset="2"/>
              <a:buChar char=""/>
            </a:pPr>
            <a:r>
              <a:rPr lang="en-US" altLang="ru-RU" sz="3200" dirty="0"/>
              <a:t>meet the real needs of individual employees rather than those needs which management believes they should have</a:t>
            </a:r>
            <a:r>
              <a:rPr lang="en-US" altLang="ru-RU" sz="3200" dirty="0" smtClean="0"/>
              <a:t>;</a:t>
            </a:r>
          </a:p>
          <a:p>
            <a:pPr marL="438150" indent="-319088">
              <a:spcBef>
                <a:spcPct val="0"/>
              </a:spcBef>
              <a:buFont typeface="Wingdings 2" panose="05020102010507070707" pitchFamily="18" charset="2"/>
              <a:buChar char=""/>
            </a:pPr>
            <a:endParaRPr lang="en-US" altLang="ru-RU" sz="3200" dirty="0"/>
          </a:p>
          <a:p>
            <a:pPr marL="438150" indent="-319088">
              <a:spcBef>
                <a:spcPct val="0"/>
              </a:spcBef>
              <a:buFont typeface="Wingdings 2" panose="05020102010507070707" pitchFamily="18" charset="2"/>
              <a:buChar char=""/>
            </a:pPr>
            <a:r>
              <a:rPr lang="en-US" altLang="ru-RU" sz="3200" dirty="0"/>
              <a:t>help the organization to recruit and retain high-quality and well motivated staff by being competitive in the market place</a:t>
            </a:r>
            <a:r>
              <a:rPr lang="en-US" altLang="ru-RU" sz="3200" dirty="0" smtClean="0"/>
              <a:t>;</a:t>
            </a:r>
          </a:p>
          <a:p>
            <a:pPr marL="438150" indent="-319088">
              <a:spcBef>
                <a:spcPct val="0"/>
              </a:spcBef>
              <a:buFont typeface="Wingdings 2" panose="05020102010507070707" pitchFamily="18" charset="2"/>
              <a:buChar char=""/>
            </a:pPr>
            <a:endParaRPr lang="en-US" altLang="ru-RU" sz="3200" dirty="0"/>
          </a:p>
          <a:p>
            <a:pPr marL="438150" indent="-319088">
              <a:spcBef>
                <a:spcPct val="0"/>
              </a:spcBef>
              <a:buFont typeface="Wingdings 2" panose="05020102010507070707" pitchFamily="18" charset="2"/>
              <a:buChar char=""/>
            </a:pPr>
            <a:r>
              <a:rPr lang="en-US" altLang="ru-RU" sz="3200" dirty="0"/>
              <a:t>ensure that benefits are cost effective in the sense that the increase they produce in commitment and improvement in recruitment and retention rates justify their cost</a:t>
            </a:r>
            <a:r>
              <a:rPr lang="en-US" altLang="ru-RU" sz="3200" dirty="0" smtClean="0"/>
              <a:t>;</a:t>
            </a:r>
          </a:p>
          <a:p>
            <a:pPr marL="438150" indent="-319088">
              <a:spcBef>
                <a:spcPct val="0"/>
              </a:spcBef>
              <a:buFont typeface="Wingdings 2" panose="05020102010507070707" pitchFamily="18" charset="2"/>
              <a:buChar char=""/>
            </a:pPr>
            <a:endParaRPr lang="en-US" altLang="ru-RU" sz="3200" dirty="0"/>
          </a:p>
          <a:p>
            <a:pPr marL="438150" indent="-319088">
              <a:spcBef>
                <a:spcPct val="0"/>
              </a:spcBef>
              <a:buFont typeface="Wingdings 2" panose="05020102010507070707" pitchFamily="18" charset="2"/>
              <a:buChar char=""/>
            </a:pPr>
            <a:r>
              <a:rPr lang="en-US" altLang="ru-RU" sz="3200" dirty="0"/>
              <a:t>take account of relative tax efficiencies in structuring the package</a:t>
            </a:r>
            <a:r>
              <a:rPr lang="en-US" altLang="ru-RU" sz="3200" dirty="0" smtClean="0"/>
              <a:t>;</a:t>
            </a:r>
            <a:endParaRPr lang="en-US" altLang="ru-RU" sz="3200" dirty="0"/>
          </a:p>
        </p:txBody>
      </p:sp>
      <p:sp>
        <p:nvSpPr>
          <p:cNvPr id="11" name="TextBox 10"/>
          <p:cNvSpPr txBox="1"/>
          <p:nvPr/>
        </p:nvSpPr>
        <p:spPr>
          <a:xfrm>
            <a:off x="0" y="92333"/>
            <a:ext cx="9230264" cy="523220"/>
          </a:xfrm>
          <a:prstGeom prst="rect">
            <a:avLst/>
          </a:prstGeom>
          <a:noFill/>
        </p:spPr>
        <p:txBody>
          <a:bodyPr wrap="square" rtlCol="0" anchor="ctr">
            <a:spAutoFit/>
          </a:bodyPr>
          <a:lstStyle/>
          <a:p>
            <a:r>
              <a:rPr lang="en-US" sz="2800" b="1" dirty="0">
                <a:solidFill>
                  <a:schemeClr val="bg1"/>
                </a:solidFill>
              </a:rPr>
              <a:t>Developing employee benefit strategies </a:t>
            </a:r>
            <a:r>
              <a:rPr lang="en-US" sz="2800" b="1" dirty="0" smtClean="0">
                <a:solidFill>
                  <a:schemeClr val="bg1"/>
                </a:solidFill>
              </a:rPr>
              <a:t>– key </a:t>
            </a:r>
            <a:r>
              <a:rPr lang="en-US" sz="2800" b="1" dirty="0">
                <a:solidFill>
                  <a:schemeClr val="bg1"/>
                </a:solidFill>
              </a:rPr>
              <a:t>factors</a:t>
            </a:r>
            <a:endParaRPr lang="en-GB" sz="2800" dirty="0">
              <a:solidFill>
                <a:schemeClr val="bg1"/>
              </a:solidFill>
            </a:endParaRPr>
          </a:p>
        </p:txBody>
      </p:sp>
    </p:spTree>
    <p:extLst>
      <p:ext uri="{BB962C8B-B14F-4D97-AF65-F5344CB8AC3E}">
        <p14:creationId xmlns:p14="http://schemas.microsoft.com/office/powerpoint/2010/main" val="1024003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20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fade">
                                      <p:cBhvr>
                                        <p:cTn id="13" dur="2000"/>
                                        <p:tgtEl>
                                          <p:spTgt spid="7">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6" end="6"/>
                                            </p:txEl>
                                          </p:spTgt>
                                        </p:tgtEl>
                                        <p:attrNameLst>
                                          <p:attrName>style.visibility</p:attrName>
                                        </p:attrNameLst>
                                      </p:cBhvr>
                                      <p:to>
                                        <p:strVal val="visible"/>
                                      </p:to>
                                    </p:set>
                                    <p:animEffect transition="in" filter="fade">
                                      <p:cBhvr>
                                        <p:cTn id="16" dur="2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897148"/>
            <a:ext cx="12192000" cy="56157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8150" indent="-319088">
              <a:spcBef>
                <a:spcPct val="0"/>
              </a:spcBef>
              <a:buFont typeface="Wingdings 2" panose="05020102010507070707" pitchFamily="18" charset="2"/>
              <a:buChar char=""/>
            </a:pPr>
            <a:r>
              <a:rPr lang="en-US" altLang="ru-RU" sz="3200" dirty="0" smtClean="0"/>
              <a:t>establish </a:t>
            </a:r>
            <a:r>
              <a:rPr lang="en-US" altLang="ru-RU" sz="3200" dirty="0"/>
              <a:t>an </a:t>
            </a:r>
            <a:r>
              <a:rPr lang="en-US" altLang="ru-RU" sz="3200" dirty="0">
                <a:solidFill>
                  <a:srgbClr val="083FA4"/>
                </a:solidFill>
              </a:rPr>
              <a:t>appropriate degree of flexibility </a:t>
            </a:r>
            <a:r>
              <a:rPr lang="en-US" altLang="ru-RU" sz="3200" dirty="0"/>
              <a:t>in operating the benefit package</a:t>
            </a:r>
            <a:r>
              <a:rPr lang="en-US" altLang="ru-RU" sz="3200" dirty="0" smtClean="0"/>
              <a:t>;</a:t>
            </a:r>
          </a:p>
          <a:p>
            <a:pPr marL="438150" indent="-319088">
              <a:spcBef>
                <a:spcPct val="0"/>
              </a:spcBef>
              <a:buFont typeface="Wingdings 2" panose="05020102010507070707" pitchFamily="18" charset="2"/>
              <a:buChar char=""/>
            </a:pPr>
            <a:endParaRPr lang="en-US" altLang="ru-RU" sz="3200" dirty="0"/>
          </a:p>
          <a:p>
            <a:pPr marL="438150" indent="-319088">
              <a:spcBef>
                <a:spcPct val="0"/>
              </a:spcBef>
              <a:buFont typeface="Wingdings 2" panose="05020102010507070707" pitchFamily="18" charset="2"/>
              <a:buChar char=""/>
            </a:pPr>
            <a:r>
              <a:rPr lang="en-US" altLang="ru-RU" sz="3200" dirty="0"/>
              <a:t>bear in mind </a:t>
            </a:r>
            <a:r>
              <a:rPr lang="en-US" altLang="ru-RU" sz="3200" dirty="0">
                <a:solidFill>
                  <a:srgbClr val="083FA4"/>
                </a:solidFill>
              </a:rPr>
              <a:t>the importance of the non-tangible benefits </a:t>
            </a:r>
            <a:r>
              <a:rPr lang="en-US" altLang="ru-RU" sz="3200" dirty="0"/>
              <a:t>as well as those which provide extra remuneration or financial assistance</a:t>
            </a:r>
            <a:r>
              <a:rPr lang="en-US" altLang="ru-RU" sz="3200" dirty="0" smtClean="0"/>
              <a:t>;</a:t>
            </a:r>
          </a:p>
          <a:p>
            <a:pPr marL="438150" indent="-319088">
              <a:spcBef>
                <a:spcPct val="0"/>
              </a:spcBef>
              <a:buFont typeface="Wingdings 2" panose="05020102010507070707" pitchFamily="18" charset="2"/>
              <a:buChar char=""/>
            </a:pPr>
            <a:endParaRPr lang="en-US" altLang="ru-RU" sz="3200" dirty="0"/>
          </a:p>
          <a:p>
            <a:pPr marL="438150" indent="-319088">
              <a:spcBef>
                <a:spcPct val="0"/>
              </a:spcBef>
              <a:buFont typeface="Wingdings 2" panose="05020102010507070707" pitchFamily="18" charset="2"/>
              <a:buChar char=""/>
            </a:pPr>
            <a:r>
              <a:rPr lang="en-US" altLang="ru-RU" sz="3200" dirty="0">
                <a:solidFill>
                  <a:srgbClr val="083FA4"/>
                </a:solidFill>
              </a:rPr>
              <a:t>be creative </a:t>
            </a:r>
            <a:r>
              <a:rPr lang="en-US" altLang="ru-RU" sz="3200" dirty="0"/>
              <a:t>– not simply offering what competitors offer but devising new approaches to structuring the package and to providing individual benefits which are tailored to the strategic needs of the organization</a:t>
            </a:r>
          </a:p>
          <a:p>
            <a:pPr marL="438150" indent="-319088">
              <a:spcBef>
                <a:spcPct val="0"/>
              </a:spcBef>
              <a:buFont typeface="Wingdings 2" panose="05020102010507070707" pitchFamily="18" charset="2"/>
              <a:buChar char=""/>
            </a:pPr>
            <a:endParaRPr lang="en-US" altLang="ru-RU" sz="3200" dirty="0"/>
          </a:p>
        </p:txBody>
      </p:sp>
      <p:sp>
        <p:nvSpPr>
          <p:cNvPr id="11" name="TextBox 10"/>
          <p:cNvSpPr txBox="1"/>
          <p:nvPr/>
        </p:nvSpPr>
        <p:spPr>
          <a:xfrm>
            <a:off x="0" y="92333"/>
            <a:ext cx="9230264" cy="523220"/>
          </a:xfrm>
          <a:prstGeom prst="rect">
            <a:avLst/>
          </a:prstGeom>
          <a:noFill/>
        </p:spPr>
        <p:txBody>
          <a:bodyPr wrap="square" rtlCol="0" anchor="ctr">
            <a:spAutoFit/>
          </a:bodyPr>
          <a:lstStyle/>
          <a:p>
            <a:r>
              <a:rPr lang="en-US" sz="2800" b="1" dirty="0">
                <a:solidFill>
                  <a:schemeClr val="bg1"/>
                </a:solidFill>
              </a:rPr>
              <a:t>Developing employee benefit strategies </a:t>
            </a:r>
            <a:r>
              <a:rPr lang="en-US" sz="2800" b="1" dirty="0" smtClean="0">
                <a:solidFill>
                  <a:schemeClr val="bg1"/>
                </a:solidFill>
              </a:rPr>
              <a:t>– key </a:t>
            </a:r>
            <a:r>
              <a:rPr lang="en-US" sz="2800" b="1" dirty="0">
                <a:solidFill>
                  <a:schemeClr val="bg1"/>
                </a:solidFill>
              </a:rPr>
              <a:t>factors</a:t>
            </a:r>
            <a:endParaRPr lang="en-GB" sz="2800" dirty="0">
              <a:solidFill>
                <a:schemeClr val="bg1"/>
              </a:solidFill>
            </a:endParaRPr>
          </a:p>
        </p:txBody>
      </p:sp>
    </p:spTree>
    <p:extLst>
      <p:ext uri="{BB962C8B-B14F-4D97-AF65-F5344CB8AC3E}">
        <p14:creationId xmlns:p14="http://schemas.microsoft.com/office/powerpoint/2010/main" val="30536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20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fade">
                                      <p:cBhvr>
                                        <p:cTn id="13"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 y="1046921"/>
            <a:ext cx="12191999" cy="4954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ru-RU" sz="3200" dirty="0">
                <a:ea typeface="MS PGothic" panose="020B0600070205080204" pitchFamily="34" charset="-128"/>
              </a:rPr>
              <a:t>Organizations must communicate benefits information to employees so that they will appreciate the value of their benefits</a:t>
            </a:r>
            <a:r>
              <a:rPr lang="en-US" altLang="ru-RU" sz="3200" dirty="0" smtClean="0">
                <a:ea typeface="MS PGothic" panose="020B0600070205080204" pitchFamily="34" charset="-128"/>
              </a:rPr>
              <a:t>.</a:t>
            </a:r>
          </a:p>
          <a:p>
            <a:pPr>
              <a:lnSpc>
                <a:spcPct val="100000"/>
              </a:lnSpc>
              <a:buFont typeface="Wingdings" panose="05000000000000000000" pitchFamily="2" charset="2"/>
              <a:buChar char="§"/>
            </a:pPr>
            <a:endParaRPr lang="en-US" altLang="ru-RU" sz="3200" dirty="0">
              <a:ea typeface="MS PGothic" panose="020B0600070205080204" pitchFamily="34" charset="-128"/>
            </a:endParaRPr>
          </a:p>
          <a:p>
            <a:pPr>
              <a:lnSpc>
                <a:spcPct val="100000"/>
              </a:lnSpc>
              <a:buFont typeface="Wingdings" panose="05000000000000000000" pitchFamily="2" charset="2"/>
              <a:buChar char="§"/>
            </a:pPr>
            <a:r>
              <a:rPr lang="en-US" altLang="ru-RU" sz="3200" dirty="0">
                <a:ea typeface="MS PGothic" panose="020B0600070205080204" pitchFamily="34" charset="-128"/>
              </a:rPr>
              <a:t>This is essential so that benefits can achieve their objective of attracting, motivating, and retaining employees</a:t>
            </a:r>
            <a:r>
              <a:rPr lang="en-US" altLang="ru-RU" sz="3200" dirty="0" smtClean="0">
                <a:ea typeface="MS PGothic" panose="020B0600070205080204" pitchFamily="34" charset="-128"/>
              </a:rPr>
              <a:t>.</a:t>
            </a:r>
          </a:p>
          <a:p>
            <a:pPr>
              <a:lnSpc>
                <a:spcPct val="100000"/>
              </a:lnSpc>
              <a:buFont typeface="Wingdings" panose="05000000000000000000" pitchFamily="2" charset="2"/>
              <a:buChar char="§"/>
            </a:pPr>
            <a:endParaRPr lang="en-US" altLang="ru-RU" sz="3200" dirty="0">
              <a:ea typeface="MS PGothic" panose="020B0600070205080204" pitchFamily="34" charset="-128"/>
            </a:endParaRPr>
          </a:p>
          <a:p>
            <a:pPr>
              <a:lnSpc>
                <a:spcPct val="100000"/>
              </a:lnSpc>
              <a:buFont typeface="Wingdings" panose="05000000000000000000" pitchFamily="2" charset="2"/>
              <a:buChar char="§"/>
            </a:pPr>
            <a:r>
              <a:rPr lang="en-US" altLang="ru-RU" sz="3200" dirty="0">
                <a:ea typeface="MS PGothic" panose="020B0600070205080204" pitchFamily="34" charset="-128"/>
              </a:rPr>
              <a:t>Employees are interested in their benefits, and they need a great deal of detailed information to take advantage of benefits.</a:t>
            </a:r>
          </a:p>
        </p:txBody>
      </p:sp>
      <p:sp>
        <p:nvSpPr>
          <p:cNvPr id="11" name="TextBox 10"/>
          <p:cNvSpPr txBox="1"/>
          <p:nvPr/>
        </p:nvSpPr>
        <p:spPr>
          <a:xfrm>
            <a:off x="0" y="30778"/>
            <a:ext cx="9230264" cy="646331"/>
          </a:xfrm>
          <a:prstGeom prst="rect">
            <a:avLst/>
          </a:prstGeom>
          <a:noFill/>
        </p:spPr>
        <p:txBody>
          <a:bodyPr wrap="square" rtlCol="0" anchor="ctr">
            <a:spAutoFit/>
          </a:bodyPr>
          <a:lstStyle/>
          <a:p>
            <a:r>
              <a:rPr lang="en-US" sz="3600" b="1" dirty="0">
                <a:solidFill>
                  <a:schemeClr val="bg1"/>
                </a:solidFill>
              </a:rPr>
              <a:t>Communicating Benefits to Employees</a:t>
            </a:r>
            <a:endParaRPr lang="en-GB" sz="3600" dirty="0">
              <a:solidFill>
                <a:schemeClr val="bg1"/>
              </a:solidFill>
            </a:endParaRPr>
          </a:p>
        </p:txBody>
      </p:sp>
    </p:spTree>
    <p:extLst>
      <p:ext uri="{BB962C8B-B14F-4D97-AF65-F5344CB8AC3E}">
        <p14:creationId xmlns:p14="http://schemas.microsoft.com/office/powerpoint/2010/main" val="397683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20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fade">
                                      <p:cBhvr>
                                        <p:cTn id="13"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787825"/>
            <a:ext cx="12191999" cy="57931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ru-RU" dirty="0" smtClean="0">
                <a:ea typeface="MS PGothic" panose="020B0600070205080204" pitchFamily="34" charset="-128"/>
              </a:rPr>
              <a:t>Like a pay, benefits help employers attract, retain, and motivate employees. The variety of possible benefits also helps employers tailor their compensation packages to </a:t>
            </a:r>
            <a:r>
              <a:rPr lang="en-US" altLang="ru-RU" dirty="0" err="1" smtClean="0">
                <a:ea typeface="MS PGothic" panose="020B0600070205080204" pitchFamily="34" charset="-128"/>
              </a:rPr>
              <a:t>attrackt</a:t>
            </a:r>
            <a:r>
              <a:rPr lang="en-US" altLang="ru-RU" dirty="0" smtClean="0">
                <a:ea typeface="MS PGothic" panose="020B0600070205080204" pitchFamily="34" charset="-128"/>
              </a:rPr>
              <a:t> the right kinds of employees.</a:t>
            </a:r>
          </a:p>
          <a:p>
            <a:pPr>
              <a:lnSpc>
                <a:spcPct val="150000"/>
              </a:lnSpc>
              <a:buFont typeface="Wingdings" panose="05000000000000000000" pitchFamily="2" charset="2"/>
              <a:buChar char="§"/>
            </a:pPr>
            <a:r>
              <a:rPr lang="en-US" altLang="ru-RU" dirty="0" smtClean="0">
                <a:ea typeface="MS PGothic" panose="020B0600070205080204" pitchFamily="34" charset="-128"/>
              </a:rPr>
              <a:t>Employees expect at least a minimum level of benefits, and providing more than the minimum helps an organization compete in the labor market</a:t>
            </a:r>
          </a:p>
          <a:p>
            <a:pPr>
              <a:lnSpc>
                <a:spcPct val="150000"/>
              </a:lnSpc>
              <a:buFont typeface="Wingdings" panose="05000000000000000000" pitchFamily="2" charset="2"/>
              <a:buChar char="§"/>
            </a:pPr>
            <a:r>
              <a:rPr lang="en-US" altLang="ru-RU" dirty="0" smtClean="0">
                <a:ea typeface="MS PGothic" panose="020B0600070205080204" pitchFamily="34" charset="-128"/>
              </a:rPr>
              <a:t>Benefits are also a significant expense, but employers provide them because employees value them and many benefits are required by law.</a:t>
            </a:r>
          </a:p>
          <a:p>
            <a:pPr>
              <a:lnSpc>
                <a:spcPct val="150000"/>
              </a:lnSpc>
              <a:buFont typeface="Wingdings" panose="05000000000000000000" pitchFamily="2" charset="2"/>
              <a:buChar char="§"/>
            </a:pPr>
            <a:r>
              <a:rPr lang="en-US" altLang="ru-RU" dirty="0" smtClean="0">
                <a:ea typeface="MS PGothic" panose="020B0600070205080204" pitchFamily="34" charset="-128"/>
              </a:rPr>
              <a:t>The major categories of paid leave are vacations, holidays and sick leave.</a:t>
            </a:r>
          </a:p>
          <a:p>
            <a:pPr>
              <a:lnSpc>
                <a:spcPct val="150000"/>
              </a:lnSpc>
              <a:buFont typeface="Wingdings" panose="05000000000000000000" pitchFamily="2" charset="2"/>
              <a:buChar char="§"/>
            </a:pPr>
            <a:endParaRPr lang="en-US" altLang="ru-RU" sz="3200" dirty="0">
              <a:ea typeface="MS PGothic" panose="020B0600070205080204" pitchFamily="34" charset="-128"/>
            </a:endParaRPr>
          </a:p>
        </p:txBody>
      </p:sp>
      <p:sp>
        <p:nvSpPr>
          <p:cNvPr id="11" name="TextBox 10"/>
          <p:cNvSpPr txBox="1"/>
          <p:nvPr/>
        </p:nvSpPr>
        <p:spPr>
          <a:xfrm>
            <a:off x="0" y="-30776"/>
            <a:ext cx="9230264" cy="769441"/>
          </a:xfrm>
          <a:prstGeom prst="rect">
            <a:avLst/>
          </a:prstGeom>
          <a:noFill/>
        </p:spPr>
        <p:txBody>
          <a:bodyPr wrap="square" rtlCol="0" anchor="ctr">
            <a:spAutoFit/>
          </a:bodyPr>
          <a:lstStyle/>
          <a:p>
            <a:r>
              <a:rPr lang="en-US" sz="4400" b="1" dirty="0" smtClean="0">
                <a:solidFill>
                  <a:schemeClr val="bg1"/>
                </a:solidFill>
              </a:rPr>
              <a:t>Summary</a:t>
            </a:r>
            <a:endParaRPr lang="en-GB" sz="4400" dirty="0">
              <a:solidFill>
                <a:schemeClr val="bg1"/>
              </a:solidFill>
            </a:endParaRPr>
          </a:p>
        </p:txBody>
      </p:sp>
    </p:spTree>
    <p:extLst>
      <p:ext uri="{BB962C8B-B14F-4D97-AF65-F5344CB8AC3E}">
        <p14:creationId xmlns:p14="http://schemas.microsoft.com/office/powerpoint/2010/main" val="4216917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0" y="787825"/>
            <a:ext cx="12191999" cy="57931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ru-RU" dirty="0" smtClean="0">
                <a:ea typeface="MS PGothic" panose="020B0600070205080204" pitchFamily="34" charset="-128"/>
              </a:rPr>
              <a:t>To manage the costs of health insurance, many organizations offer coverage through a health maintenance organization or preferred provider organization, or they may offer flexible spending accounts.</a:t>
            </a:r>
          </a:p>
          <a:p>
            <a:pPr>
              <a:lnSpc>
                <a:spcPct val="150000"/>
              </a:lnSpc>
              <a:buFont typeface="Wingdings" panose="05000000000000000000" pitchFamily="2" charset="2"/>
              <a:buChar char="§"/>
            </a:pPr>
            <a:r>
              <a:rPr lang="en-US" altLang="ru-RU" dirty="0" smtClean="0">
                <a:ea typeface="MS PGothic" panose="020B0600070205080204" pitchFamily="34" charset="-128"/>
              </a:rPr>
              <a:t>Employers have responded to work-family role conflicts by offering family-friendly benefits.</a:t>
            </a:r>
          </a:p>
          <a:p>
            <a:pPr>
              <a:lnSpc>
                <a:spcPct val="150000"/>
              </a:lnSpc>
              <a:buFont typeface="Wingdings" panose="05000000000000000000" pitchFamily="2" charset="2"/>
              <a:buChar char="§"/>
            </a:pPr>
            <a:r>
              <a:rPr lang="en-US" altLang="ru-RU" dirty="0" smtClean="0">
                <a:ea typeface="MS PGothic" panose="020B0600070205080204" pitchFamily="34" charset="-128"/>
              </a:rPr>
              <a:t>In deciding the contents of a benefits package, organizations need to establish objectives and select benefits that support those objectives.</a:t>
            </a:r>
          </a:p>
          <a:p>
            <a:pPr>
              <a:lnSpc>
                <a:spcPct val="150000"/>
              </a:lnSpc>
              <a:buFont typeface="Wingdings" panose="05000000000000000000" pitchFamily="2" charset="2"/>
              <a:buChar char="§"/>
            </a:pPr>
            <a:r>
              <a:rPr lang="en-US" altLang="ru-RU" dirty="0" smtClean="0">
                <a:ea typeface="MS PGothic" panose="020B0600070205080204" pitchFamily="34" charset="-128"/>
              </a:rPr>
              <a:t>Organizations should also consider employees’ expectations and values.</a:t>
            </a:r>
            <a:endParaRPr lang="en-US" altLang="ru-RU" dirty="0">
              <a:ea typeface="MS PGothic" panose="020B0600070205080204" pitchFamily="34" charset="-128"/>
            </a:endParaRPr>
          </a:p>
        </p:txBody>
      </p:sp>
      <p:sp>
        <p:nvSpPr>
          <p:cNvPr id="11" name="TextBox 10"/>
          <p:cNvSpPr txBox="1"/>
          <p:nvPr/>
        </p:nvSpPr>
        <p:spPr>
          <a:xfrm>
            <a:off x="0" y="-30776"/>
            <a:ext cx="9230264" cy="769441"/>
          </a:xfrm>
          <a:prstGeom prst="rect">
            <a:avLst/>
          </a:prstGeom>
          <a:noFill/>
        </p:spPr>
        <p:txBody>
          <a:bodyPr wrap="square" rtlCol="0" anchor="ctr">
            <a:spAutoFit/>
          </a:bodyPr>
          <a:lstStyle/>
          <a:p>
            <a:r>
              <a:rPr lang="en-US" sz="4400" b="1" dirty="0" smtClean="0">
                <a:solidFill>
                  <a:schemeClr val="bg1"/>
                </a:solidFill>
              </a:rPr>
              <a:t>Summary (</a:t>
            </a:r>
            <a:r>
              <a:rPr lang="en-US" sz="4400" b="1" dirty="0" err="1" smtClean="0">
                <a:solidFill>
                  <a:schemeClr val="bg1"/>
                </a:solidFill>
              </a:rPr>
              <a:t>cont</a:t>
            </a:r>
            <a:r>
              <a:rPr lang="en-US" sz="4400" b="1" dirty="0" smtClean="0">
                <a:solidFill>
                  <a:schemeClr val="bg1"/>
                </a:solidFill>
              </a:rPr>
              <a:t>)</a:t>
            </a:r>
            <a:endParaRPr lang="en-GB" sz="4400" dirty="0">
              <a:solidFill>
                <a:schemeClr val="bg1"/>
              </a:solidFill>
            </a:endParaRPr>
          </a:p>
        </p:txBody>
      </p:sp>
    </p:spTree>
    <p:extLst>
      <p:ext uri="{BB962C8B-B14F-4D97-AF65-F5344CB8AC3E}">
        <p14:creationId xmlns:p14="http://schemas.microsoft.com/office/powerpoint/2010/main" val="228850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2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mysuccessfullife.co.uk/wp-content/uploads/2012/04/communicat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0067" y="4108174"/>
            <a:ext cx="4649217" cy="247282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txBox="1">
            <a:spLocks noChangeArrowheads="1"/>
          </p:cNvSpPr>
          <p:nvPr/>
        </p:nvSpPr>
        <p:spPr>
          <a:xfrm>
            <a:off x="0" y="787825"/>
            <a:ext cx="12191999" cy="57931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altLang="ru-RU" dirty="0" smtClean="0">
                <a:ea typeface="MS PGothic" panose="020B0600070205080204" pitchFamily="34" charset="-128"/>
              </a:rPr>
              <a:t>Employers must comply with the numerous laws and regulations affecting how they design and  administer benefits programs.</a:t>
            </a:r>
          </a:p>
          <a:p>
            <a:pPr>
              <a:lnSpc>
                <a:spcPct val="150000"/>
              </a:lnSpc>
              <a:buFont typeface="Wingdings" panose="05000000000000000000" pitchFamily="2" charset="2"/>
              <a:buChar char="§"/>
            </a:pPr>
            <a:r>
              <a:rPr lang="en-US" altLang="ru-RU" dirty="0" smtClean="0">
                <a:ea typeface="MS PGothic" panose="020B0600070205080204" pitchFamily="34" charset="-128"/>
              </a:rPr>
              <a:t>Communicating information about benefits is important so that employees will appreciate the value of the benefits.</a:t>
            </a:r>
          </a:p>
          <a:p>
            <a:pPr>
              <a:lnSpc>
                <a:spcPct val="150000"/>
              </a:lnSpc>
              <a:buFont typeface="Wingdings" panose="05000000000000000000" pitchFamily="2" charset="2"/>
              <a:buChar char="§"/>
            </a:pPr>
            <a:r>
              <a:rPr lang="en-US" altLang="ru-RU" dirty="0" smtClean="0">
                <a:ea typeface="MS PGothic" panose="020B0600070205080204" pitchFamily="34" charset="-128"/>
              </a:rPr>
              <a:t>Communicating their value is the main way benefits attract, motivate and retain employees.</a:t>
            </a:r>
            <a:endParaRPr lang="en-US" altLang="ru-RU" dirty="0">
              <a:ea typeface="MS PGothic" panose="020B0600070205080204" pitchFamily="34" charset="-128"/>
            </a:endParaRPr>
          </a:p>
        </p:txBody>
      </p:sp>
      <p:sp>
        <p:nvSpPr>
          <p:cNvPr id="11" name="TextBox 10"/>
          <p:cNvSpPr txBox="1"/>
          <p:nvPr/>
        </p:nvSpPr>
        <p:spPr>
          <a:xfrm>
            <a:off x="0" y="-30776"/>
            <a:ext cx="9230264" cy="769441"/>
          </a:xfrm>
          <a:prstGeom prst="rect">
            <a:avLst/>
          </a:prstGeom>
          <a:noFill/>
        </p:spPr>
        <p:txBody>
          <a:bodyPr wrap="square" rtlCol="0" anchor="ctr">
            <a:spAutoFit/>
          </a:bodyPr>
          <a:lstStyle/>
          <a:p>
            <a:r>
              <a:rPr lang="en-US" sz="4400" b="1" dirty="0" smtClean="0">
                <a:solidFill>
                  <a:schemeClr val="bg1"/>
                </a:solidFill>
              </a:rPr>
              <a:t>Summary (</a:t>
            </a:r>
            <a:r>
              <a:rPr lang="en-US" sz="4400" b="1" dirty="0" err="1" smtClean="0">
                <a:solidFill>
                  <a:schemeClr val="bg1"/>
                </a:solidFill>
              </a:rPr>
              <a:t>cont</a:t>
            </a:r>
            <a:r>
              <a:rPr lang="en-US" sz="4400" b="1" dirty="0" smtClean="0">
                <a:solidFill>
                  <a:schemeClr val="bg1"/>
                </a:solidFill>
              </a:rPr>
              <a:t>)</a:t>
            </a:r>
            <a:endParaRPr lang="en-GB" sz="4400" dirty="0">
              <a:solidFill>
                <a:schemeClr val="bg1"/>
              </a:solidFill>
            </a:endParaRPr>
          </a:p>
        </p:txBody>
      </p:sp>
    </p:spTree>
    <p:extLst>
      <p:ext uri="{BB962C8B-B14F-4D97-AF65-F5344CB8AC3E}">
        <p14:creationId xmlns:p14="http://schemas.microsoft.com/office/powerpoint/2010/main" val="402407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20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20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20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nchor="ctr">
        <a:spAutoFit/>
      </a:bodyPr>
      <a:lstStyle>
        <a:defPPr>
          <a:defRPr sz="1200" b="1" dirty="0" smtClean="0">
            <a:solidFill>
              <a:schemeClr val="bg1"/>
            </a:solidFill>
            <a:latin typeface="+mj-lt"/>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18110</TotalTime>
  <Words>1550</Words>
  <Application>Microsoft Macintosh PowerPoint</Application>
  <PresentationFormat>Widescreen</PresentationFormat>
  <Paragraphs>213</Paragraphs>
  <Slides>26</Slides>
  <Notes>23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35" baseType="lpstr">
      <vt:lpstr>Calibri</vt:lpstr>
      <vt:lpstr>Courier New</vt:lpstr>
      <vt:lpstr>MS PGothic</vt:lpstr>
      <vt:lpstr>Times New Roman</vt:lpstr>
      <vt:lpstr>Wingdings</vt:lpstr>
      <vt:lpstr>Wingdings 2</vt:lpstr>
      <vt:lpstr>Arial</vt:lpstr>
      <vt:lpstr>Office Theme</vt:lpstr>
      <vt:lpstr>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407</cp:revision>
  <dcterms:created xsi:type="dcterms:W3CDTF">2015-06-15T09:27:21Z</dcterms:created>
  <dcterms:modified xsi:type="dcterms:W3CDTF">2017-11-18T11:11:36Z</dcterms:modified>
</cp:coreProperties>
</file>