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8" r:id="rId5"/>
    <p:sldId id="321" r:id="rId6"/>
    <p:sldId id="324" r:id="rId7"/>
    <p:sldId id="322" r:id="rId8"/>
    <p:sldId id="323" r:id="rId9"/>
    <p:sldId id="325" r:id="rId10"/>
    <p:sldId id="326" r:id="rId11"/>
    <p:sldId id="327" r:id="rId12"/>
    <p:sldId id="328" r:id="rId13"/>
    <p:sldId id="32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E89F368-E969-404A-A569-EC382FCBA188}">
          <p14:sldIdLst>
            <p14:sldId id="258"/>
            <p14:sldId id="321"/>
            <p14:sldId id="324"/>
            <p14:sldId id="322"/>
            <p14:sldId id="323"/>
            <p14:sldId id="325"/>
            <p14:sldId id="326"/>
            <p14:sldId id="327"/>
            <p14:sldId id="328"/>
            <p14:sldId id="32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 Perkov" initials="TP" lastIdx="6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79" autoAdjust="0"/>
    <p:restoredTop sz="93645" autoAdjust="0"/>
  </p:normalViewPr>
  <p:slideViewPr>
    <p:cSldViewPr snapToGrid="0">
      <p:cViewPr>
        <p:scale>
          <a:sx n="66" d="100"/>
          <a:sy n="66" d="100"/>
        </p:scale>
        <p:origin x="2032" y="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commentAuthors" Target="commentAuthors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9A415-3864-034B-A06D-7E4DC860C130}" type="datetimeFigureOut">
              <a:rPr lang="en-US" smtClean="0"/>
              <a:t>11/9/17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F1ACD-8B6A-9147-8920-869C1AE0F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185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B8037-318D-45C3-96B2-219BAEA4657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833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B8037-318D-45C3-96B2-219BAEA4657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69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13.jpeg"/><Relationship Id="rId6" Type="http://schemas.openxmlformats.org/officeDocument/2006/relationships/image" Target="../media/image14.jpeg"/><Relationship Id="rId7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28" y="938988"/>
            <a:ext cx="9420968" cy="529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07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Globalization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25" y="856035"/>
            <a:ext cx="10700425" cy="5642042"/>
          </a:xfrm>
        </p:spPr>
      </p:pic>
    </p:spTree>
    <p:extLst>
      <p:ext uri="{BB962C8B-B14F-4D97-AF65-F5344CB8AC3E}">
        <p14:creationId xmlns:p14="http://schemas.microsoft.com/office/powerpoint/2010/main" val="1316946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875489"/>
            <a:ext cx="11193462" cy="788651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is Performance Management?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87967" y="2062263"/>
            <a:ext cx="5454076" cy="4086124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management of employees, departments, and organizations to ensure that goals and objectives are being reached efficiently and effectively.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Performance </a:t>
            </a:r>
            <a:r>
              <a:rPr lang="en-US" dirty="0"/>
              <a:t>management involves defining what effective performance looks like, as </a:t>
            </a:r>
            <a:r>
              <a:rPr lang="en-US" dirty="0" smtClean="0"/>
              <a:t>well as developing </a:t>
            </a:r>
            <a:r>
              <a:rPr lang="en-US" dirty="0"/>
              <a:t>the tools and procedures necessary to measure performance.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3" y="2440545"/>
            <a:ext cx="6549957" cy="332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552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935358"/>
            <a:ext cx="11193461" cy="5222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is a purpose of performance appraisal?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595337"/>
            <a:ext cx="7107777" cy="526266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Evaluation</a:t>
            </a:r>
          </a:p>
          <a:p>
            <a:pPr marL="0" indent="0">
              <a:buNone/>
            </a:pPr>
            <a:r>
              <a:rPr lang="en-US" dirty="0"/>
              <a:t>Provide continuous feedback</a:t>
            </a:r>
          </a:p>
          <a:p>
            <a:pPr marL="0" indent="0">
              <a:buNone/>
            </a:pPr>
            <a:r>
              <a:rPr lang="en-US" dirty="0"/>
              <a:t>Provide clarity of expectation and actual result</a:t>
            </a:r>
          </a:p>
          <a:p>
            <a:pPr marL="0" indent="0">
              <a:buNone/>
            </a:pPr>
            <a:r>
              <a:rPr lang="en-US" dirty="0"/>
              <a:t>Identify area of weakness of employees</a:t>
            </a:r>
          </a:p>
          <a:p>
            <a:pPr marL="0" indent="0">
              <a:buNone/>
            </a:pPr>
            <a:r>
              <a:rPr lang="en-US" dirty="0"/>
              <a:t>Determine training and developmental needs</a:t>
            </a:r>
          </a:p>
          <a:p>
            <a:pPr marL="0" indent="0">
              <a:buNone/>
            </a:pPr>
            <a:r>
              <a:rPr lang="en-US" dirty="0"/>
              <a:t>Provide career path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Determine promotion of employees</a:t>
            </a:r>
          </a:p>
          <a:p>
            <a:pPr marL="0" indent="0">
              <a:buNone/>
            </a:pPr>
            <a:r>
              <a:rPr lang="en-US" dirty="0"/>
              <a:t>Decide retention and termination of employees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Decide salary and rewards</a:t>
            </a:r>
          </a:p>
          <a:p>
            <a:pPr marL="0" indent="0">
              <a:buNone/>
            </a:pPr>
            <a:r>
              <a:rPr lang="en-US" dirty="0"/>
              <a:t>Motivate superior </a:t>
            </a:r>
            <a:r>
              <a:rPr lang="en-US" dirty="0" smtClean="0"/>
              <a:t>performance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940" y="1809345"/>
            <a:ext cx="4085684" cy="443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971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552470" cy="52228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Performance Management Cycle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282" y="856035"/>
            <a:ext cx="8093480" cy="5700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3260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10712010" cy="52228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Criteria for Effective PA </a:t>
            </a:r>
            <a:r>
              <a:rPr lang="en-GB" dirty="0" smtClean="0">
                <a:solidFill>
                  <a:srgbClr val="FF0000"/>
                </a:solidFill>
              </a:rPr>
              <a:t>Systems: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13" y="1395919"/>
            <a:ext cx="8994943" cy="50053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030A0"/>
                </a:solidFill>
              </a:rPr>
              <a:t>Objectives should be </a:t>
            </a:r>
            <a:r>
              <a:rPr lang="en-US" sz="3200" b="1" dirty="0" smtClean="0">
                <a:solidFill>
                  <a:srgbClr val="7030A0"/>
                </a:solidFill>
              </a:rPr>
              <a:t>clear</a:t>
            </a:r>
            <a:r>
              <a:rPr lang="en-US" sz="3200" dirty="0" smtClean="0">
                <a:solidFill>
                  <a:srgbClr val="7030A0"/>
                </a:solidFill>
              </a:rPr>
              <a:t> 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Data should be valid and reliable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Performance </a:t>
            </a:r>
            <a:r>
              <a:rPr lang="en-US" sz="3200" b="1" dirty="0">
                <a:solidFill>
                  <a:srgbClr val="7030A0"/>
                </a:solidFill>
              </a:rPr>
              <a:t>criteria should be well </a:t>
            </a:r>
            <a:r>
              <a:rPr lang="en-US" sz="3200" b="1" dirty="0" smtClean="0">
                <a:solidFill>
                  <a:srgbClr val="7030A0"/>
                </a:solidFill>
              </a:rPr>
              <a:t>defined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Economical </a:t>
            </a:r>
            <a:r>
              <a:rPr lang="en-US" sz="3200" b="1" dirty="0">
                <a:solidFill>
                  <a:srgbClr val="7030A0"/>
                </a:solidFill>
              </a:rPr>
              <a:t>and less time </a:t>
            </a:r>
            <a:r>
              <a:rPr lang="en-US" sz="3200" b="1" dirty="0" smtClean="0">
                <a:solidFill>
                  <a:srgbClr val="7030A0"/>
                </a:solidFill>
              </a:rPr>
              <a:t>consuming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Should </a:t>
            </a:r>
            <a:r>
              <a:rPr lang="en-US" sz="3200" b="1" dirty="0">
                <a:solidFill>
                  <a:srgbClr val="7030A0"/>
                </a:solidFill>
              </a:rPr>
              <a:t>initiate follow </a:t>
            </a:r>
            <a:r>
              <a:rPr lang="en-US" sz="3200" b="1" dirty="0" smtClean="0">
                <a:solidFill>
                  <a:srgbClr val="7030A0"/>
                </a:solidFill>
              </a:rPr>
              <a:t>up</a:t>
            </a:r>
            <a:r>
              <a:rPr lang="en-US" sz="3200" dirty="0">
                <a:solidFill>
                  <a:srgbClr val="7030A0"/>
                </a:solidFill>
              </a:rPr>
              <a:t/>
            </a:r>
            <a:br>
              <a:rPr lang="en-US" sz="3200" dirty="0">
                <a:solidFill>
                  <a:srgbClr val="7030A0"/>
                </a:solidFill>
              </a:rPr>
            </a:br>
            <a:endParaRPr lang="en-US" sz="32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007" y="4022354"/>
            <a:ext cx="3011333" cy="237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793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552470" cy="52228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Performance Appraisal Methods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843030" y="1306748"/>
            <a:ext cx="5745905" cy="5005388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0B0F0"/>
                </a:solidFill>
              </a:rPr>
              <a:t>MODERN METHODS:</a:t>
            </a:r>
          </a:p>
          <a:p>
            <a:endParaRPr lang="en-US" dirty="0" smtClean="0"/>
          </a:p>
          <a:p>
            <a:r>
              <a:rPr lang="en-US" dirty="0" smtClean="0"/>
              <a:t>Management by Objective</a:t>
            </a:r>
          </a:p>
          <a:p>
            <a:r>
              <a:rPr lang="en-US" dirty="0" err="1" smtClean="0"/>
              <a:t>Behaviourally</a:t>
            </a:r>
            <a:r>
              <a:rPr lang="en-US" dirty="0" smtClean="0"/>
              <a:t> anchored rating scales</a:t>
            </a:r>
          </a:p>
          <a:p>
            <a:r>
              <a:rPr lang="en-US" dirty="0" smtClean="0"/>
              <a:t>Assessment </a:t>
            </a:r>
            <a:r>
              <a:rPr lang="en-US" dirty="0" err="1" smtClean="0"/>
              <a:t>centres</a:t>
            </a:r>
            <a:endParaRPr lang="en-US" dirty="0" smtClean="0"/>
          </a:p>
          <a:p>
            <a:r>
              <a:rPr lang="en-US" dirty="0" smtClean="0"/>
              <a:t>360-degree appraisal </a:t>
            </a:r>
          </a:p>
          <a:p>
            <a:r>
              <a:rPr lang="en-US" dirty="0" smtClean="0"/>
              <a:t>Cost accounting method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3513" y="1306748"/>
            <a:ext cx="5476876" cy="52915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b="1" dirty="0" smtClean="0">
                <a:solidFill>
                  <a:srgbClr val="7030A0"/>
                </a:solidFill>
              </a:rPr>
              <a:t>TRADITIONAL METHODS:</a:t>
            </a:r>
          </a:p>
          <a:p>
            <a:endParaRPr lang="en-US" dirty="0"/>
          </a:p>
          <a:p>
            <a:r>
              <a:rPr lang="en-US" dirty="0" smtClean="0"/>
              <a:t>Rating Scale Method</a:t>
            </a:r>
          </a:p>
          <a:p>
            <a:r>
              <a:rPr lang="en-US" dirty="0" smtClean="0"/>
              <a:t>Paired Comparison Method</a:t>
            </a:r>
          </a:p>
          <a:p>
            <a:r>
              <a:rPr lang="en-US" dirty="0"/>
              <a:t>Essay </a:t>
            </a:r>
            <a:r>
              <a:rPr lang="en-US" dirty="0" smtClean="0"/>
              <a:t>Method</a:t>
            </a:r>
          </a:p>
          <a:p>
            <a:r>
              <a:rPr lang="en-US" dirty="0" smtClean="0"/>
              <a:t>Grading</a:t>
            </a:r>
          </a:p>
          <a:p>
            <a:r>
              <a:rPr lang="en-US" dirty="0" smtClean="0"/>
              <a:t>Forced distribution method</a:t>
            </a:r>
          </a:p>
          <a:p>
            <a:r>
              <a:rPr lang="en-US" dirty="0" smtClean="0"/>
              <a:t>Forced choice method</a:t>
            </a:r>
          </a:p>
          <a:p>
            <a:r>
              <a:rPr lang="en-US" dirty="0" smtClean="0"/>
              <a:t>Checklist method</a:t>
            </a:r>
          </a:p>
          <a:p>
            <a:r>
              <a:rPr lang="en-US" dirty="0" smtClean="0"/>
              <a:t>Field Review Method</a:t>
            </a:r>
          </a:p>
          <a:p>
            <a:r>
              <a:rPr lang="en-US" dirty="0" smtClean="0"/>
              <a:t>Confidential Report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4390" y="4727573"/>
            <a:ext cx="2347609" cy="1870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72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5857" y="915119"/>
            <a:ext cx="12048565" cy="139546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b="1" u="sng" dirty="0" smtClean="0"/>
              <a:t>Question to you:</a:t>
            </a:r>
          </a:p>
          <a:p>
            <a:pPr marL="0" indent="0" algn="ctr">
              <a:buNone/>
            </a:pPr>
            <a:r>
              <a:rPr lang="en-US" altLang="en-US" dirty="0" smtClean="0"/>
              <a:t>Who </a:t>
            </a:r>
            <a:r>
              <a:rPr lang="en-US" altLang="en-US" dirty="0"/>
              <a:t>should be asked to evaluate the job performance of an </a:t>
            </a:r>
            <a:r>
              <a:rPr lang="en-US" altLang="en-US" dirty="0" smtClean="0"/>
              <a:t>employee?</a:t>
            </a:r>
          </a:p>
          <a:p>
            <a:pPr marL="0" indent="0" algn="just">
              <a:buNone/>
            </a:pP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30777"/>
            <a:ext cx="121920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Performance </a:t>
            </a:r>
            <a:r>
              <a:rPr lang="en-GB" sz="4000" b="1" dirty="0" err="1">
                <a:solidFill>
                  <a:schemeClr val="bg1"/>
                </a:solidFill>
              </a:rPr>
              <a:t>Raters</a:t>
            </a:r>
            <a:r>
              <a:rPr lang="en-GB" sz="4000" b="1" dirty="0">
                <a:solidFill>
                  <a:schemeClr val="bg1"/>
                </a:solidFill>
              </a:rPr>
              <a:t> (Evaluators)</a:t>
            </a:r>
          </a:p>
        </p:txBody>
      </p:sp>
      <p:pic>
        <p:nvPicPr>
          <p:cNvPr id="23554" name="Picture 2" descr="http://unbridledtalent.com/wp-content/uploads/2011/11/office-space-bob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413" y="2117585"/>
            <a:ext cx="3531925" cy="1903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857" y="3501003"/>
            <a:ext cx="12120282" cy="3028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u="sng" dirty="0"/>
              <a:t>Performance evaluators need to have: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800" i="1" dirty="0"/>
              <a:t> </a:t>
            </a:r>
            <a:r>
              <a:rPr lang="en-US" altLang="en-US" sz="2800" b="1" dirty="0"/>
              <a:t>Opportunity</a:t>
            </a:r>
            <a:r>
              <a:rPr lang="en-US" altLang="en-US" sz="2800" dirty="0"/>
              <a:t> to observe the employee’s job performance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800" b="1" dirty="0"/>
              <a:t> Ability</a:t>
            </a:r>
            <a:r>
              <a:rPr lang="en-US" altLang="en-US" sz="2800" dirty="0"/>
              <a:t> to translate observations of performance into an evaluation of performance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800" b="1" dirty="0"/>
              <a:t> Motivation</a:t>
            </a:r>
            <a:r>
              <a:rPr lang="en-US" altLang="en-US" sz="2800" dirty="0"/>
              <a:t> to do a good job of observing &amp; evaluating</a:t>
            </a:r>
            <a:endParaRPr lang="en-US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12752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43434" y="1034258"/>
            <a:ext cx="12048565" cy="52901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000" b="1" dirty="0" smtClean="0"/>
              <a:t>Options for Job Performance Evaluators</a:t>
            </a:r>
            <a:endParaRPr lang="en-GB" sz="2400" b="1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400" dirty="0" smtClean="0"/>
              <a:t> Supervisors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400" dirty="0" smtClean="0"/>
              <a:t> Self-evaluation</a:t>
            </a:r>
            <a:endParaRPr lang="en-GB" sz="2400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400" dirty="0" smtClean="0"/>
              <a:t> Peers </a:t>
            </a:r>
            <a:r>
              <a:rPr lang="en-GB" sz="2400" dirty="0"/>
              <a:t>(co-workers)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400" dirty="0" smtClean="0"/>
              <a:t> Subordinates</a:t>
            </a:r>
            <a:endParaRPr lang="en-GB" sz="2400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400" dirty="0" smtClean="0"/>
              <a:t> </a:t>
            </a:r>
            <a:r>
              <a:rPr lang="en-GB" sz="2400" dirty="0" smtClean="0"/>
              <a:t>Customers</a:t>
            </a:r>
            <a:endParaRPr lang="en-GB" sz="2400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400" dirty="0"/>
              <a:t> </a:t>
            </a:r>
            <a:r>
              <a:rPr lang="en-GB" sz="2400" dirty="0" smtClean="0"/>
              <a:t>360-Degree </a:t>
            </a:r>
            <a:r>
              <a:rPr lang="en-GB" sz="2400" dirty="0"/>
              <a:t>Appraisals</a:t>
            </a:r>
          </a:p>
        </p:txBody>
      </p:sp>
      <p:pic>
        <p:nvPicPr>
          <p:cNvPr id="43010" name="Picture 2" descr="http://images.clipartpanda.com/supervisor-clipart-orange-man-supervis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810" y="2057579"/>
            <a:ext cx="19050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4" name="Picture 6" descr="http://previews.123rf.com/images/iqoncept/iqoncept1406/iqoncept140600120/29392622-Peer-Review-words-surrounded-by-people-and-speech-bubbles-offering-evaluation-or-assessment-from-col-Stock-Phot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362" y="2057579"/>
            <a:ext cx="2578490" cy="216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6" name="Picture 8" descr="http://connections.teenchallengeusa.com/wp-content/uploads/2013/08/Reflection-of-Sel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4681" y="2235203"/>
            <a:ext cx="1810683" cy="181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8" name="Picture 10" descr="http://www.c3centricity.com/newblog/wp-content/uploads/2013/01/image012.jpg?2d1fb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373" y="4162395"/>
            <a:ext cx="2439039" cy="243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0" name="Picture 12" descr="http://www.callcentrehelper.com/images/stories/2010/2014/03/people-in-360-degree-510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6503" y="4341482"/>
            <a:ext cx="3728861" cy="217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-1" y="30777"/>
            <a:ext cx="121920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Performance </a:t>
            </a:r>
            <a:r>
              <a:rPr lang="en-GB" sz="4000" b="1" dirty="0" err="1">
                <a:solidFill>
                  <a:schemeClr val="bg1"/>
                </a:solidFill>
              </a:rPr>
              <a:t>Raters</a:t>
            </a:r>
            <a:r>
              <a:rPr lang="en-GB" sz="4000" b="1" dirty="0">
                <a:solidFill>
                  <a:schemeClr val="bg1"/>
                </a:solidFill>
              </a:rPr>
              <a:t> (Evaluators)</a:t>
            </a:r>
          </a:p>
        </p:txBody>
      </p:sp>
    </p:spTree>
    <p:extLst>
      <p:ext uri="{BB962C8B-B14F-4D97-AF65-F5344CB8AC3E}">
        <p14:creationId xmlns:p14="http://schemas.microsoft.com/office/powerpoint/2010/main" val="22757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1A0AA5C33460498D443E85C2D662FA" ma:contentTypeVersion="1" ma:contentTypeDescription="Create a new document." ma:contentTypeScope="" ma:versionID="f25ad97e7268522e692bc3f74554ad8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9F369C-9EAB-4638-BF31-EBFDB6FA5E0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A7D0B4E-9799-4DAB-9896-B8A2A4FA19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150D2E8-7EB4-4455-9697-157AB29603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1967</TotalTime>
  <Words>222</Words>
  <Application>Microsoft Macintosh PowerPoint</Application>
  <PresentationFormat>Widescreen</PresentationFormat>
  <Paragraphs>59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Wingdings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Microsoft Office User</cp:lastModifiedBy>
  <cp:revision>91</cp:revision>
  <dcterms:created xsi:type="dcterms:W3CDTF">2015-06-15T09:27:21Z</dcterms:created>
  <dcterms:modified xsi:type="dcterms:W3CDTF">2017-11-09T15:41:07Z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0x010100421A0AA5C33460498D443E85C2D662FA</vt:lpwstr>
  </property>
</Properties>
</file>