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Training and Development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642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Training</a:t>
            </a:r>
            <a:endParaRPr lang="en-US" dirty="0"/>
          </a:p>
          <a:p>
            <a:pPr lvl="1"/>
            <a:r>
              <a:rPr lang="en-US" dirty="0" smtClean="0"/>
              <a:t>Definitions</a:t>
            </a:r>
          </a:p>
          <a:p>
            <a:pPr lvl="1"/>
            <a:r>
              <a:rPr lang="en-US" dirty="0" smtClean="0"/>
              <a:t>Stages and steps</a:t>
            </a:r>
          </a:p>
          <a:p>
            <a:pPr lvl="1"/>
            <a:r>
              <a:rPr lang="en-US" dirty="0" smtClean="0"/>
              <a:t>Goals and concerns</a:t>
            </a:r>
          </a:p>
        </p:txBody>
      </p:sp>
    </p:spTree>
    <p:extLst>
      <p:ext uri="{BB962C8B-B14F-4D97-AF65-F5344CB8AC3E}">
        <p14:creationId xmlns:p14="http://schemas.microsoft.com/office/powerpoint/2010/main" val="323004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Training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i="1" dirty="0"/>
              <a:t>“The systematic development of the knowledge, skills and attitudes required by an individual to perform adequately a given task or job”</a:t>
            </a:r>
          </a:p>
          <a:p>
            <a:pPr algn="r"/>
            <a:r>
              <a:rPr lang="en-US" altLang="en-US" b="1" dirty="0"/>
              <a:t>Michael Armstrong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116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Reasons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develop competent employees</a:t>
            </a:r>
          </a:p>
          <a:p>
            <a:r>
              <a:rPr lang="en-US" dirty="0" smtClean="0"/>
              <a:t>To develop skills and abilities</a:t>
            </a:r>
          </a:p>
          <a:p>
            <a:r>
              <a:rPr lang="en-US" dirty="0" smtClean="0"/>
              <a:t>To develop knowledge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0432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Training Stages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Stage 1 – Identifying the need (Thayer and McGhee model)</a:t>
            </a:r>
          </a:p>
          <a:p>
            <a:pPr lvl="1"/>
            <a:r>
              <a:rPr lang="en-US" dirty="0" smtClean="0"/>
              <a:t>Organization analysis</a:t>
            </a:r>
          </a:p>
          <a:p>
            <a:pPr lvl="2"/>
            <a:r>
              <a:rPr lang="en-US" dirty="0" smtClean="0"/>
              <a:t>Understanding the mission and the goal of the organization</a:t>
            </a:r>
          </a:p>
          <a:p>
            <a:pPr lvl="3"/>
            <a:r>
              <a:rPr lang="en-US" dirty="0" smtClean="0"/>
              <a:t>Excellent customer service</a:t>
            </a:r>
          </a:p>
          <a:p>
            <a:pPr lvl="1"/>
            <a:r>
              <a:rPr lang="en-US" dirty="0" smtClean="0"/>
              <a:t>Job analysis</a:t>
            </a:r>
          </a:p>
          <a:p>
            <a:pPr lvl="2"/>
            <a:r>
              <a:rPr lang="en-US" dirty="0" smtClean="0"/>
              <a:t>Detailed examination of the job</a:t>
            </a:r>
          </a:p>
          <a:p>
            <a:pPr lvl="3"/>
            <a:r>
              <a:rPr lang="en-US" dirty="0" smtClean="0"/>
              <a:t>Observations </a:t>
            </a:r>
          </a:p>
          <a:p>
            <a:pPr lvl="1"/>
            <a:r>
              <a:rPr lang="en-US" dirty="0" smtClean="0"/>
              <a:t>Individual analysis	</a:t>
            </a:r>
          </a:p>
          <a:p>
            <a:pPr lvl="2"/>
            <a:r>
              <a:rPr lang="en-US" dirty="0" smtClean="0"/>
              <a:t>Feedback from employees and managers</a:t>
            </a:r>
          </a:p>
          <a:p>
            <a:pPr lvl="2"/>
            <a:r>
              <a:rPr lang="en-US" dirty="0" smtClean="0"/>
              <a:t>Interviews</a:t>
            </a:r>
          </a:p>
          <a:p>
            <a:pPr lvl="1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615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Who is responsible for </a:t>
            </a:r>
            <a:r>
              <a:rPr lang="en-US" dirty="0" smtClean="0"/>
              <a:t>training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Training department</a:t>
            </a:r>
          </a:p>
          <a:p>
            <a:pPr lvl="1"/>
            <a:r>
              <a:rPr lang="en-US" dirty="0" smtClean="0"/>
              <a:t>Orientations and Inductions</a:t>
            </a:r>
          </a:p>
          <a:p>
            <a:pPr lvl="1"/>
            <a:r>
              <a:rPr lang="en-US" dirty="0" smtClean="0"/>
              <a:t>Executive development</a:t>
            </a:r>
          </a:p>
          <a:p>
            <a:r>
              <a:rPr lang="en-US" dirty="0" smtClean="0"/>
              <a:t>Supervisor</a:t>
            </a:r>
          </a:p>
          <a:p>
            <a:pPr lvl="1"/>
            <a:r>
              <a:rPr lang="en-US" dirty="0" smtClean="0"/>
              <a:t>On the job training</a:t>
            </a:r>
          </a:p>
          <a:p>
            <a:pPr lvl="2"/>
            <a:r>
              <a:rPr lang="en-US" dirty="0" smtClean="0"/>
              <a:t>How to use specific machinery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9001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Training Stages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Stage 2 – developing the trainings</a:t>
            </a:r>
          </a:p>
          <a:p>
            <a:pPr lvl="1"/>
            <a:r>
              <a:rPr lang="en-US" dirty="0" smtClean="0"/>
              <a:t>Goal is in 3 phases:</a:t>
            </a:r>
            <a:endParaRPr lang="en-US" dirty="0"/>
          </a:p>
          <a:p>
            <a:pPr lvl="1"/>
            <a:r>
              <a:rPr lang="en-US" dirty="0" smtClean="0"/>
              <a:t>Cognitive phase -&gt; associative phase -&gt; autonomous phase</a:t>
            </a:r>
          </a:p>
          <a:p>
            <a:pPr lvl="2"/>
            <a:r>
              <a:rPr lang="en-US" dirty="0" smtClean="0"/>
              <a:t>Cognitive</a:t>
            </a:r>
          </a:p>
          <a:p>
            <a:pPr lvl="3"/>
            <a:r>
              <a:rPr lang="en-US" dirty="0" smtClean="0"/>
              <a:t>Learning definitions</a:t>
            </a:r>
          </a:p>
          <a:p>
            <a:pPr lvl="2"/>
            <a:r>
              <a:rPr lang="en-US" dirty="0" smtClean="0"/>
              <a:t>Associative</a:t>
            </a:r>
          </a:p>
          <a:p>
            <a:pPr lvl="3"/>
            <a:r>
              <a:rPr lang="en-US" dirty="0" smtClean="0"/>
              <a:t>Definitions become routine</a:t>
            </a:r>
          </a:p>
          <a:p>
            <a:pPr lvl="2"/>
            <a:r>
              <a:rPr lang="en-US" dirty="0" smtClean="0"/>
              <a:t>Autonomous</a:t>
            </a:r>
          </a:p>
          <a:p>
            <a:pPr lvl="3"/>
            <a:r>
              <a:rPr lang="en-US" dirty="0" smtClean="0"/>
              <a:t>Definitions become automatic/reflex</a:t>
            </a:r>
          </a:p>
        </p:txBody>
      </p:sp>
    </p:spTree>
    <p:extLst>
      <p:ext uri="{BB962C8B-B14F-4D97-AF65-F5344CB8AC3E}">
        <p14:creationId xmlns:p14="http://schemas.microsoft.com/office/powerpoint/2010/main" val="1260475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Training Stages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order to achieve </a:t>
            </a:r>
            <a:r>
              <a:rPr lang="en-US" smtClean="0"/>
              <a:t>3 </a:t>
            </a:r>
            <a:r>
              <a:rPr lang="en-US" smtClean="0"/>
              <a:t>phases</a:t>
            </a:r>
            <a:r>
              <a:rPr lang="en-US" smtClean="0"/>
              <a:t> </a:t>
            </a:r>
            <a:r>
              <a:rPr lang="en-US" dirty="0" smtClean="0"/>
              <a:t>we must:</a:t>
            </a:r>
          </a:p>
          <a:p>
            <a:pPr lvl="1"/>
            <a:r>
              <a:rPr lang="en-US" dirty="0" smtClean="0"/>
              <a:t>Start with basic information and build it from there</a:t>
            </a:r>
          </a:p>
          <a:p>
            <a:pPr lvl="1"/>
            <a:r>
              <a:rPr lang="en-US" dirty="0" smtClean="0"/>
              <a:t>Start involving employees and ensure them that they can perform the task to motivate</a:t>
            </a:r>
          </a:p>
          <a:p>
            <a:pPr lvl="1"/>
            <a:r>
              <a:rPr lang="en-US" dirty="0" smtClean="0"/>
              <a:t>Provide extensive feedback </a:t>
            </a:r>
          </a:p>
          <a:p>
            <a:pPr lvl="1"/>
            <a:r>
              <a:rPr lang="en-US" dirty="0" smtClean="0"/>
              <a:t>Provide hands of practice with simulations</a:t>
            </a:r>
          </a:p>
          <a:p>
            <a:pPr lvl="1"/>
            <a:r>
              <a:rPr lang="en-US" dirty="0" smtClean="0"/>
              <a:t>Slowly move the practice to actual work from simulations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17748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trainings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On the job training</a:t>
            </a:r>
          </a:p>
          <a:p>
            <a:pPr lvl="1"/>
            <a:r>
              <a:rPr lang="en-US" dirty="0" smtClean="0"/>
              <a:t>Learning by doing the real work	</a:t>
            </a:r>
          </a:p>
          <a:p>
            <a:pPr lvl="2"/>
            <a:r>
              <a:rPr lang="en-US" dirty="0" smtClean="0"/>
              <a:t>By supervisors</a:t>
            </a:r>
          </a:p>
          <a:p>
            <a:pPr lvl="3"/>
            <a:r>
              <a:rPr lang="en-US" dirty="0" smtClean="0"/>
              <a:t>Saves time and cost</a:t>
            </a:r>
          </a:p>
          <a:p>
            <a:pPr lvl="3"/>
            <a:r>
              <a:rPr lang="en-US" dirty="0" smtClean="0"/>
              <a:t>Can be difficult and stressful </a:t>
            </a:r>
          </a:p>
          <a:p>
            <a:r>
              <a:rPr lang="en-US" dirty="0" smtClean="0"/>
              <a:t>Off the job training</a:t>
            </a:r>
          </a:p>
          <a:p>
            <a:pPr lvl="1"/>
            <a:r>
              <a:rPr lang="en-US" dirty="0" smtClean="0"/>
              <a:t>Learning in a classroom as a group</a:t>
            </a:r>
          </a:p>
          <a:p>
            <a:pPr lvl="2"/>
            <a:r>
              <a:rPr lang="en-US" dirty="0" smtClean="0"/>
              <a:t>By trainers</a:t>
            </a:r>
          </a:p>
          <a:p>
            <a:pPr lvl="3"/>
            <a:r>
              <a:rPr lang="en-US" dirty="0" smtClean="0"/>
              <a:t>Smooth transition from class to work</a:t>
            </a:r>
          </a:p>
          <a:p>
            <a:pPr lvl="3"/>
            <a:r>
              <a:rPr lang="en-US" dirty="0" smtClean="0"/>
              <a:t>Can be time consuming and costly</a:t>
            </a:r>
          </a:p>
          <a:p>
            <a:r>
              <a:rPr lang="en-US" dirty="0" smtClean="0"/>
              <a:t>Internships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9188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Training Stages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Stage 3 – Delivering</a:t>
            </a:r>
          </a:p>
          <a:p>
            <a:pPr lvl="1"/>
            <a:r>
              <a:rPr lang="en-US" dirty="0" smtClean="0"/>
              <a:t>By supervisor on the job method</a:t>
            </a:r>
          </a:p>
          <a:p>
            <a:pPr lvl="1"/>
            <a:r>
              <a:rPr lang="en-US" dirty="0" smtClean="0"/>
              <a:t>By trainers in the organization </a:t>
            </a:r>
          </a:p>
          <a:p>
            <a:pPr lvl="1"/>
            <a:r>
              <a:rPr lang="en-US" dirty="0" smtClean="0"/>
              <a:t>By hired trainers (outsourcing)</a:t>
            </a:r>
          </a:p>
          <a:p>
            <a:pPr lvl="1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847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Training Stages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Stage 4 – Evaluation</a:t>
            </a:r>
          </a:p>
          <a:p>
            <a:pPr lvl="1"/>
            <a:r>
              <a:rPr lang="en-US" dirty="0" smtClean="0"/>
              <a:t>Satisfaction test</a:t>
            </a:r>
          </a:p>
          <a:p>
            <a:pPr lvl="2"/>
            <a:r>
              <a:rPr lang="en-US" dirty="0" smtClean="0"/>
              <a:t>Survey </a:t>
            </a:r>
          </a:p>
          <a:p>
            <a:pPr lvl="1"/>
            <a:r>
              <a:rPr lang="en-US" dirty="0" smtClean="0"/>
              <a:t>Knowledge test</a:t>
            </a:r>
          </a:p>
          <a:p>
            <a:pPr lvl="2"/>
            <a:r>
              <a:rPr lang="en-US" dirty="0" smtClean="0"/>
              <a:t>Written test after training</a:t>
            </a:r>
          </a:p>
          <a:p>
            <a:pPr lvl="1"/>
            <a:r>
              <a:rPr lang="en-US" dirty="0" smtClean="0"/>
              <a:t>Behavior test</a:t>
            </a:r>
          </a:p>
          <a:p>
            <a:pPr lvl="2"/>
            <a:r>
              <a:rPr lang="en-US" dirty="0" smtClean="0"/>
              <a:t>Performance appraisal</a:t>
            </a:r>
          </a:p>
          <a:p>
            <a:pPr lvl="1"/>
            <a:r>
              <a:rPr lang="en-US" dirty="0" smtClean="0"/>
              <a:t>Result test</a:t>
            </a:r>
          </a:p>
          <a:p>
            <a:pPr lvl="2"/>
            <a:r>
              <a:rPr lang="en-US" dirty="0" smtClean="0"/>
              <a:t>Impact on the organization through costs and profits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7937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Issues with training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Sometimes trainings might be in effective due to :</a:t>
            </a:r>
          </a:p>
          <a:p>
            <a:pPr lvl="1"/>
            <a:r>
              <a:rPr lang="en-US" dirty="0" smtClean="0"/>
              <a:t>Unclear type of training provided</a:t>
            </a:r>
          </a:p>
          <a:p>
            <a:pPr lvl="1"/>
            <a:r>
              <a:rPr lang="en-US" dirty="0" smtClean="0"/>
              <a:t>Simulation trainings might be unrelated to the job</a:t>
            </a:r>
          </a:p>
          <a:p>
            <a:pPr lvl="1"/>
            <a:r>
              <a:rPr lang="en-US" dirty="0" smtClean="0"/>
              <a:t>No reward for trainers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9010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* Armstrong’s Handbook of HRM Practice</a:t>
            </a:r>
          </a:p>
          <a:p>
            <a:r>
              <a:rPr lang="en-GB" b="1" dirty="0"/>
              <a:t>* Human Resource Management (Derek Torrington et al.)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383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question mark ic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764704"/>
            <a:ext cx="4876800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932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56</TotalTime>
  <Words>310</Words>
  <Application>Microsoft Office PowerPoint</Application>
  <PresentationFormat>Экран (4:3)</PresentationFormat>
  <Paragraphs>84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Апекс</vt:lpstr>
      <vt:lpstr>Training and Development</vt:lpstr>
      <vt:lpstr>Agenda</vt:lpstr>
      <vt:lpstr>Training</vt:lpstr>
      <vt:lpstr>Reasons</vt:lpstr>
      <vt:lpstr>Training Stages</vt:lpstr>
      <vt:lpstr>Who is responsible for training</vt:lpstr>
      <vt:lpstr>Training Stages</vt:lpstr>
      <vt:lpstr>Training Stages</vt:lpstr>
      <vt:lpstr>Types of trainings</vt:lpstr>
      <vt:lpstr>Training Stages</vt:lpstr>
      <vt:lpstr>Training Stages</vt:lpstr>
      <vt:lpstr>Issues with training</vt:lpstr>
      <vt:lpstr>Resources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Training and Development</dc:title>
  <dc:creator>Aziz Allaberganov</dc:creator>
  <cp:lastModifiedBy>User</cp:lastModifiedBy>
  <cp:revision>15</cp:revision>
  <dcterms:created xsi:type="dcterms:W3CDTF">2017-10-08T08:52:05Z</dcterms:created>
  <dcterms:modified xsi:type="dcterms:W3CDTF">2017-10-08T11:05:54Z</dcterms:modified>
</cp:coreProperties>
</file>