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8F634-D32C-44CE-BE4A-1F62330119D9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D0233-8887-4C10-A5B5-610E9F4F2D77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8F634-D32C-44CE-BE4A-1F62330119D9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51D0233-8887-4C10-A5B5-610E9F4F2D77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8F634-D32C-44CE-BE4A-1F62330119D9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D0233-8887-4C10-A5B5-610E9F4F2D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8F634-D32C-44CE-BE4A-1F62330119D9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D0233-8887-4C10-A5B5-610E9F4F2D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8F634-D32C-44CE-BE4A-1F62330119D9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D0233-8887-4C10-A5B5-610E9F4F2D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8F634-D32C-44CE-BE4A-1F62330119D9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D0233-8887-4C10-A5B5-610E9F4F2D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8F634-D32C-44CE-BE4A-1F62330119D9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D0233-8887-4C10-A5B5-610E9F4F2D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8F634-D32C-44CE-BE4A-1F62330119D9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D0233-8887-4C10-A5B5-610E9F4F2D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8F634-D32C-44CE-BE4A-1F62330119D9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D0233-8887-4C10-A5B5-610E9F4F2D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168F634-D32C-44CE-BE4A-1F62330119D9}" type="datetimeFigureOut">
              <a:rPr lang="ru-RU" smtClean="0"/>
              <a:t>07.10.2017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51D0233-8887-4C10-A5B5-610E9F4F2D77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Introduction to </a:t>
            </a:r>
            <a:r>
              <a:rPr lang="en-US" dirty="0" smtClean="0"/>
              <a:t>HR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69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HRM?</a:t>
            </a:r>
          </a:p>
          <a:p>
            <a:r>
              <a:rPr lang="en-US" dirty="0" smtClean="0"/>
              <a:t>Reasons to manage people</a:t>
            </a:r>
          </a:p>
          <a:p>
            <a:r>
              <a:rPr lang="en-US" dirty="0" smtClean="0"/>
              <a:t>Main functions</a:t>
            </a:r>
          </a:p>
          <a:p>
            <a:r>
              <a:rPr lang="en-US" dirty="0" smtClean="0"/>
              <a:t>Horizontal and Vertical management</a:t>
            </a:r>
          </a:p>
          <a:p>
            <a:r>
              <a:rPr lang="en-US" dirty="0" smtClean="0"/>
              <a:t>Current issues and questions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8740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is Human Resource Management?</a:t>
            </a:r>
            <a:endParaRPr lang="ru-RU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>
              <a:buFont typeface="Wingdings" panose="05000000000000000000" pitchFamily="2" charset="2"/>
              <a:buChar char="v"/>
            </a:pPr>
            <a:r>
              <a:rPr lang="ru-RU" altLang="en-US" b="1" i="1" dirty="0" smtClean="0"/>
              <a:t>"</a:t>
            </a:r>
            <a:r>
              <a:rPr lang="ru-RU" altLang="en-US" b="1" i="1" dirty="0" err="1" smtClean="0"/>
              <a:t>Human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resources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management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refers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to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the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management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of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people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in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an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organization</a:t>
            </a:r>
            <a:r>
              <a:rPr lang="ru-RU" altLang="en-US" b="1" i="1" dirty="0" smtClean="0"/>
              <a:t>."</a:t>
            </a:r>
            <a:r>
              <a:rPr lang="ru-RU" altLang="en-US" i="1" dirty="0" smtClean="0"/>
              <a:t/>
            </a:r>
            <a:br>
              <a:rPr lang="ru-RU" altLang="en-US" i="1" dirty="0" smtClean="0"/>
            </a:br>
            <a:r>
              <a:rPr lang="en-US" altLang="en-US" i="1" dirty="0" smtClean="0"/>
              <a:t>					                                                   </a:t>
            </a:r>
            <a:r>
              <a:rPr lang="ru-RU" altLang="en-US" sz="2400" i="1" dirty="0" err="1" smtClean="0"/>
              <a:t>by</a:t>
            </a:r>
            <a:r>
              <a:rPr lang="ru-RU" altLang="en-US" sz="2400" i="1" dirty="0" smtClean="0"/>
              <a:t> </a:t>
            </a:r>
            <a:r>
              <a:rPr lang="ru-RU" altLang="en-US" sz="2400" i="1" dirty="0" err="1" smtClean="0"/>
              <a:t>Dessler</a:t>
            </a:r>
            <a:r>
              <a:rPr lang="ru-RU" altLang="en-US" sz="2400" i="1" dirty="0" smtClean="0"/>
              <a:t> </a:t>
            </a:r>
            <a:r>
              <a:rPr lang="ru-RU" altLang="en-US" sz="2400" i="1" dirty="0" err="1" smtClean="0"/>
              <a:t>et</a:t>
            </a:r>
            <a:r>
              <a:rPr lang="ru-RU" altLang="en-US" sz="2400" i="1" dirty="0" smtClean="0"/>
              <a:t> </a:t>
            </a:r>
            <a:r>
              <a:rPr lang="ru-RU" altLang="en-US" sz="2400" i="1" dirty="0" err="1" smtClean="0"/>
              <a:t>al</a:t>
            </a:r>
            <a:endParaRPr lang="en-GB" altLang="en-US" sz="2400" i="1" dirty="0" smtClean="0"/>
          </a:p>
          <a:p>
            <a:pPr eaLnBrk="1" hangingPunct="1"/>
            <a:endParaRPr lang="en-GB" altLang="en-US" sz="2400" i="1" dirty="0"/>
          </a:p>
          <a:p>
            <a:pPr>
              <a:buFont typeface="Wingdings" panose="05000000000000000000" pitchFamily="2" charset="2"/>
              <a:buChar char="v"/>
            </a:pPr>
            <a:r>
              <a:rPr lang="ru-RU" altLang="en-US" b="1" i="1" dirty="0" smtClean="0"/>
              <a:t>"</a:t>
            </a:r>
            <a:r>
              <a:rPr lang="ru-RU" altLang="en-US" b="1" i="1" dirty="0" err="1" smtClean="0"/>
              <a:t>The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design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of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formal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systems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in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an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organization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to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ensure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the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effective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and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efficient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use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of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human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talent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to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accomplish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organizational</a:t>
            </a:r>
            <a:r>
              <a:rPr lang="ru-RU" altLang="en-US" b="1" i="1" dirty="0" smtClean="0"/>
              <a:t> </a:t>
            </a:r>
            <a:r>
              <a:rPr lang="ru-RU" altLang="en-US" b="1" i="1" dirty="0" err="1" smtClean="0"/>
              <a:t>goals</a:t>
            </a:r>
            <a:r>
              <a:rPr lang="ru-RU" altLang="en-US" b="1" i="1" dirty="0" smtClean="0"/>
              <a:t>.“</a:t>
            </a:r>
            <a:r>
              <a:rPr lang="ru-RU" altLang="en-US" i="1" dirty="0" smtClean="0"/>
              <a:t/>
            </a:r>
            <a:br>
              <a:rPr lang="ru-RU" altLang="en-US" i="1" dirty="0" smtClean="0"/>
            </a:br>
            <a:r>
              <a:rPr lang="en-US" altLang="en-US" i="1" dirty="0" smtClean="0"/>
              <a:t>					                                         </a:t>
            </a:r>
            <a:r>
              <a:rPr lang="ru-RU" altLang="en-US" sz="2400" i="1" dirty="0" err="1" smtClean="0"/>
              <a:t>by</a:t>
            </a:r>
            <a:r>
              <a:rPr lang="ru-RU" altLang="en-US" sz="2400" i="1" dirty="0" smtClean="0"/>
              <a:t> </a:t>
            </a:r>
            <a:r>
              <a:rPr lang="ru-RU" altLang="en-US" sz="2400" i="1" dirty="0" err="1" smtClean="0"/>
              <a:t>Mathis</a:t>
            </a:r>
            <a:r>
              <a:rPr lang="ru-RU" altLang="en-US" sz="2400" i="1" dirty="0" smtClean="0"/>
              <a:t> </a:t>
            </a:r>
            <a:r>
              <a:rPr lang="ru-RU" altLang="en-US" sz="2400" i="1" dirty="0" err="1" smtClean="0"/>
              <a:t>and</a:t>
            </a:r>
            <a:r>
              <a:rPr lang="ru-RU" altLang="en-US" sz="2400" i="1" dirty="0" smtClean="0"/>
              <a:t> </a:t>
            </a:r>
            <a:r>
              <a:rPr lang="ru-RU" altLang="en-US" sz="2400" i="1" dirty="0" err="1" smtClean="0"/>
              <a:t>Jackson</a:t>
            </a:r>
            <a:endParaRPr lang="ru-RU" altLang="en-US" sz="2800" i="1" dirty="0" smtClean="0"/>
          </a:p>
        </p:txBody>
      </p:sp>
    </p:spTree>
    <p:extLst>
      <p:ext uri="{BB962C8B-B14F-4D97-AF65-F5344CB8AC3E}">
        <p14:creationId xmlns:p14="http://schemas.microsoft.com/office/powerpoint/2010/main" val="191278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Reasons to manage people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ensure that the right people are hired</a:t>
            </a:r>
          </a:p>
          <a:p>
            <a:r>
              <a:rPr lang="en-US" dirty="0" smtClean="0"/>
              <a:t>To ensure health and safety of the employees</a:t>
            </a:r>
          </a:p>
          <a:p>
            <a:r>
              <a:rPr lang="en-US" dirty="0" smtClean="0"/>
              <a:t>Eliminate discrimination and workplace issues</a:t>
            </a:r>
          </a:p>
          <a:p>
            <a:r>
              <a:rPr lang="en-US" dirty="0" smtClean="0"/>
              <a:t>To ensure training opportunities</a:t>
            </a:r>
          </a:p>
          <a:p>
            <a:r>
              <a:rPr lang="en-US" dirty="0" smtClean="0"/>
              <a:t>To ensure proper salaries and rewards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To increase employee performance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010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Main functions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Recruitment</a:t>
            </a:r>
          </a:p>
          <a:p>
            <a:r>
              <a:rPr lang="en-US" dirty="0" smtClean="0"/>
              <a:t>Selection</a:t>
            </a:r>
          </a:p>
          <a:p>
            <a:r>
              <a:rPr lang="en-US" dirty="0" smtClean="0"/>
              <a:t>Training and Development</a:t>
            </a:r>
          </a:p>
          <a:p>
            <a:r>
              <a:rPr lang="en-US" dirty="0" smtClean="0"/>
              <a:t>Performance appraisal</a:t>
            </a:r>
          </a:p>
          <a:p>
            <a:r>
              <a:rPr lang="en-US" dirty="0" smtClean="0"/>
              <a:t>Rewarding and motivating</a:t>
            </a:r>
          </a:p>
          <a:p>
            <a:r>
              <a:rPr lang="en-US" dirty="0" smtClean="0"/>
              <a:t>Employee counseling </a:t>
            </a:r>
          </a:p>
          <a:p>
            <a:r>
              <a:rPr lang="en-US" dirty="0" smtClean="0"/>
              <a:t>Employee health and well-being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5233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Vertical and Horizontal HRM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HRM is also responsible not only hiring employees but also making sure that the staff meets the organizations missions and objectives</a:t>
            </a:r>
          </a:p>
          <a:p>
            <a:pPr lvl="1"/>
            <a:r>
              <a:rPr lang="en-US" dirty="0" smtClean="0"/>
              <a:t>Also known as vertical and horizontal HRM</a:t>
            </a:r>
          </a:p>
          <a:p>
            <a:pPr lvl="2"/>
            <a:r>
              <a:rPr lang="en-US" dirty="0" smtClean="0"/>
              <a:t>Horizontal – HRM main responsibilities</a:t>
            </a:r>
          </a:p>
          <a:p>
            <a:pPr lvl="2"/>
            <a:r>
              <a:rPr lang="en-US" dirty="0" smtClean="0"/>
              <a:t>Vertical – Company performance alignment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6172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9"/>
          <p:cNvGrpSpPr>
            <a:grpSpLocks noChangeAspect="1"/>
          </p:cNvGrpSpPr>
          <p:nvPr/>
        </p:nvGrpSpPr>
        <p:grpSpPr bwMode="auto">
          <a:xfrm>
            <a:off x="97993" y="116632"/>
            <a:ext cx="8901337" cy="6741368"/>
            <a:chOff x="1291" y="1583"/>
            <a:chExt cx="8754" cy="5171"/>
          </a:xfrm>
        </p:grpSpPr>
        <p:sp>
          <p:nvSpPr>
            <p:cNvPr id="5" name="AutoShape 61"/>
            <p:cNvSpPr>
              <a:spLocks noChangeArrowheads="1"/>
            </p:cNvSpPr>
            <p:nvPr/>
          </p:nvSpPr>
          <p:spPr bwMode="auto">
            <a:xfrm>
              <a:off x="8635" y="1583"/>
              <a:ext cx="1270" cy="3066"/>
            </a:xfrm>
            <a:prstGeom prst="downArrow">
              <a:avLst>
                <a:gd name="adj1" fmla="val 50000"/>
                <a:gd name="adj2" fmla="val 60354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" name="Text Box 62"/>
            <p:cNvSpPr txBox="1">
              <a:spLocks noChangeArrowheads="1"/>
            </p:cNvSpPr>
            <p:nvPr/>
          </p:nvSpPr>
          <p:spPr bwMode="auto">
            <a:xfrm>
              <a:off x="1291" y="4804"/>
              <a:ext cx="1272" cy="111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ko-KR" sz="1400" b="1" dirty="0">
                  <a:solidFill>
                    <a:srgbClr val="000000"/>
                  </a:solidFill>
                  <a:ea typeface="Batang" panose="02030600000101010101" pitchFamily="18" charset="-127"/>
                </a:rPr>
                <a:t>Human Resource Panning</a:t>
              </a:r>
              <a:endParaRPr lang="ru-RU" altLang="en-US" sz="20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" name="Text Box 63"/>
            <p:cNvSpPr txBox="1">
              <a:spLocks noChangeArrowheads="1"/>
            </p:cNvSpPr>
            <p:nvPr/>
          </p:nvSpPr>
          <p:spPr bwMode="auto">
            <a:xfrm>
              <a:off x="2705" y="4804"/>
              <a:ext cx="1270" cy="111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ko-KR" sz="1400" b="1" dirty="0">
                  <a:solidFill>
                    <a:srgbClr val="000000"/>
                  </a:solidFill>
                  <a:ea typeface="Batang" panose="02030600000101010101" pitchFamily="18" charset="-127"/>
                </a:rPr>
                <a:t>Recruitment and Selection</a:t>
              </a:r>
              <a:endParaRPr lang="ru-RU" altLang="en-US" sz="20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8" name="Text Box 64"/>
            <p:cNvSpPr txBox="1">
              <a:spLocks noChangeArrowheads="1"/>
            </p:cNvSpPr>
            <p:nvPr/>
          </p:nvSpPr>
          <p:spPr bwMode="auto">
            <a:xfrm>
              <a:off x="4117" y="4804"/>
              <a:ext cx="1272" cy="111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ko-KR" sz="1400" b="1" dirty="0">
                  <a:solidFill>
                    <a:srgbClr val="000000"/>
                  </a:solidFill>
                  <a:ea typeface="Batang" panose="02030600000101010101" pitchFamily="18" charset="-127"/>
                </a:rPr>
                <a:t>Training and Development</a:t>
              </a:r>
              <a:endParaRPr lang="ru-RU" altLang="en-US" sz="14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" name="Text Box 65"/>
            <p:cNvSpPr txBox="1">
              <a:spLocks noChangeArrowheads="1"/>
            </p:cNvSpPr>
            <p:nvPr/>
          </p:nvSpPr>
          <p:spPr bwMode="auto">
            <a:xfrm>
              <a:off x="5667" y="4538"/>
              <a:ext cx="1273" cy="139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ko-KR" sz="1400" b="1" dirty="0">
                  <a:solidFill>
                    <a:srgbClr val="000000"/>
                  </a:solidFill>
                  <a:ea typeface="Batang" panose="02030600000101010101" pitchFamily="18" charset="-127"/>
                </a:rPr>
                <a:t>Performance Management and Performance Appraisal</a:t>
              </a:r>
              <a:endParaRPr lang="ru-RU" altLang="en-US" sz="20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" name="Text Box 66"/>
            <p:cNvSpPr txBox="1">
              <a:spLocks noChangeArrowheads="1"/>
            </p:cNvSpPr>
            <p:nvPr/>
          </p:nvSpPr>
          <p:spPr bwMode="auto">
            <a:xfrm>
              <a:off x="8917" y="4804"/>
              <a:ext cx="1128" cy="111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ko-KR" sz="1400" b="1">
                  <a:solidFill>
                    <a:srgbClr val="000000"/>
                  </a:solidFill>
                  <a:ea typeface="Batang" panose="02030600000101010101" pitchFamily="18" charset="-127"/>
                </a:rPr>
                <a:t>Employee Relations</a:t>
              </a:r>
              <a:endParaRPr lang="ru-RU" altLang="en-US" sz="2000" b="1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1" name="Text Box 67"/>
            <p:cNvSpPr txBox="1">
              <a:spLocks noChangeArrowheads="1"/>
            </p:cNvSpPr>
            <p:nvPr/>
          </p:nvSpPr>
          <p:spPr bwMode="auto">
            <a:xfrm>
              <a:off x="7223" y="4804"/>
              <a:ext cx="1412" cy="111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ko-KR" sz="1400" b="1">
                  <a:solidFill>
                    <a:srgbClr val="000000"/>
                  </a:solidFill>
                  <a:ea typeface="Batang" panose="02030600000101010101" pitchFamily="18" charset="-127"/>
                </a:rPr>
                <a:t>Employee Compensation</a:t>
              </a:r>
              <a:endParaRPr lang="ru-RU" altLang="en-US" sz="2000" b="1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" name="Line 68"/>
            <p:cNvSpPr>
              <a:spLocks noChangeShapeType="1"/>
            </p:cNvSpPr>
            <p:nvPr/>
          </p:nvSpPr>
          <p:spPr bwMode="auto">
            <a:xfrm>
              <a:off x="2564" y="5361"/>
              <a:ext cx="14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Line 69"/>
            <p:cNvSpPr>
              <a:spLocks noChangeShapeType="1"/>
            </p:cNvSpPr>
            <p:nvPr/>
          </p:nvSpPr>
          <p:spPr bwMode="auto">
            <a:xfrm>
              <a:off x="3975" y="5361"/>
              <a:ext cx="142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Line 70"/>
            <p:cNvSpPr>
              <a:spLocks noChangeShapeType="1"/>
            </p:cNvSpPr>
            <p:nvPr/>
          </p:nvSpPr>
          <p:spPr bwMode="auto">
            <a:xfrm>
              <a:off x="5387" y="5361"/>
              <a:ext cx="283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Line 71"/>
            <p:cNvSpPr>
              <a:spLocks noChangeShapeType="1"/>
            </p:cNvSpPr>
            <p:nvPr/>
          </p:nvSpPr>
          <p:spPr bwMode="auto">
            <a:xfrm>
              <a:off x="6940" y="5361"/>
              <a:ext cx="284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Line 72"/>
            <p:cNvSpPr>
              <a:spLocks noChangeShapeType="1"/>
            </p:cNvSpPr>
            <p:nvPr/>
          </p:nvSpPr>
          <p:spPr bwMode="auto">
            <a:xfrm>
              <a:off x="8635" y="5361"/>
              <a:ext cx="282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 Box 73"/>
            <p:cNvSpPr txBox="1">
              <a:spLocks noChangeArrowheads="1"/>
            </p:cNvSpPr>
            <p:nvPr/>
          </p:nvSpPr>
          <p:spPr bwMode="auto">
            <a:xfrm>
              <a:off x="4681" y="1859"/>
              <a:ext cx="2259" cy="41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ko-KR" sz="1600" b="1" dirty="0">
                  <a:solidFill>
                    <a:srgbClr val="000000"/>
                  </a:solidFill>
                  <a:ea typeface="Batang" panose="02030600000101010101" pitchFamily="18" charset="-127"/>
                </a:rPr>
                <a:t>Mission &amp; Vision</a:t>
              </a:r>
              <a:endParaRPr lang="ru-RU" altLang="en-US" sz="2400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8" name="Text Box 74"/>
            <p:cNvSpPr txBox="1">
              <a:spLocks noChangeArrowheads="1"/>
            </p:cNvSpPr>
            <p:nvPr/>
          </p:nvSpPr>
          <p:spPr bwMode="auto">
            <a:xfrm>
              <a:off x="4681" y="2574"/>
              <a:ext cx="2259" cy="41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ko-KR" sz="1600" b="1" dirty="0" smtClean="0">
                  <a:solidFill>
                    <a:srgbClr val="000000"/>
                  </a:solidFill>
                  <a:ea typeface="Batang" panose="02030600000101010101" pitchFamily="18" charset="-127"/>
                </a:rPr>
                <a:t>Organizational </a:t>
              </a:r>
              <a:r>
                <a:rPr lang="en-US" altLang="ko-KR" sz="1600" b="1" dirty="0">
                  <a:solidFill>
                    <a:srgbClr val="000000"/>
                  </a:solidFill>
                  <a:ea typeface="Batang" panose="02030600000101010101" pitchFamily="18" charset="-127"/>
                </a:rPr>
                <a:t>Objectives</a:t>
              </a:r>
              <a:endParaRPr lang="ru-RU" altLang="en-US" sz="2400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9" name="Text Box 75"/>
            <p:cNvSpPr txBox="1">
              <a:spLocks noChangeArrowheads="1"/>
            </p:cNvSpPr>
            <p:nvPr/>
          </p:nvSpPr>
          <p:spPr bwMode="auto">
            <a:xfrm>
              <a:off x="4681" y="3271"/>
              <a:ext cx="2259" cy="41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ko-KR" sz="1600" b="1" dirty="0" smtClean="0">
                  <a:solidFill>
                    <a:srgbClr val="000000"/>
                  </a:solidFill>
                  <a:ea typeface="Batang" panose="02030600000101010101" pitchFamily="18" charset="-127"/>
                </a:rPr>
                <a:t>Organization's </a:t>
              </a:r>
              <a:r>
                <a:rPr lang="en-US" altLang="ko-KR" sz="1600" b="1" dirty="0">
                  <a:solidFill>
                    <a:srgbClr val="000000"/>
                  </a:solidFill>
                  <a:ea typeface="Batang" panose="02030600000101010101" pitchFamily="18" charset="-127"/>
                </a:rPr>
                <a:t>Strategy</a:t>
              </a:r>
              <a:endParaRPr lang="ru-RU" altLang="en-US" sz="2400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0" name="Text Box 76"/>
            <p:cNvSpPr txBox="1">
              <a:spLocks noChangeArrowheads="1"/>
            </p:cNvSpPr>
            <p:nvPr/>
          </p:nvSpPr>
          <p:spPr bwMode="auto">
            <a:xfrm>
              <a:off x="4681" y="3967"/>
              <a:ext cx="2259" cy="41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ko-KR" sz="1600" b="1" dirty="0">
                  <a:solidFill>
                    <a:srgbClr val="000000"/>
                  </a:solidFill>
                  <a:ea typeface="Batang" panose="02030600000101010101" pitchFamily="18" charset="-127"/>
                </a:rPr>
                <a:t>HR Strategy</a:t>
              </a:r>
              <a:endParaRPr lang="ru-RU" altLang="en-US" sz="2400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" name="Line 77"/>
            <p:cNvSpPr>
              <a:spLocks noChangeShapeType="1"/>
            </p:cNvSpPr>
            <p:nvPr/>
          </p:nvSpPr>
          <p:spPr bwMode="auto">
            <a:xfrm>
              <a:off x="5811" y="2295"/>
              <a:ext cx="0" cy="27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Line 78"/>
            <p:cNvSpPr>
              <a:spLocks noChangeShapeType="1"/>
            </p:cNvSpPr>
            <p:nvPr/>
          </p:nvSpPr>
          <p:spPr bwMode="auto">
            <a:xfrm>
              <a:off x="5811" y="2992"/>
              <a:ext cx="0" cy="27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Line 79"/>
            <p:cNvSpPr>
              <a:spLocks noChangeShapeType="1"/>
            </p:cNvSpPr>
            <p:nvPr/>
          </p:nvSpPr>
          <p:spPr bwMode="auto">
            <a:xfrm>
              <a:off x="5811" y="3689"/>
              <a:ext cx="0" cy="27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Line 80"/>
            <p:cNvSpPr>
              <a:spLocks noChangeShapeType="1"/>
            </p:cNvSpPr>
            <p:nvPr/>
          </p:nvSpPr>
          <p:spPr bwMode="auto">
            <a:xfrm>
              <a:off x="5811" y="4385"/>
              <a:ext cx="0" cy="1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Text Box 81"/>
            <p:cNvSpPr txBox="1">
              <a:spLocks noChangeArrowheads="1"/>
            </p:cNvSpPr>
            <p:nvPr/>
          </p:nvSpPr>
          <p:spPr bwMode="auto">
            <a:xfrm>
              <a:off x="4681" y="6197"/>
              <a:ext cx="2259" cy="55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ko-KR" sz="1600" b="1">
                  <a:solidFill>
                    <a:srgbClr val="000000"/>
                  </a:solidFill>
                  <a:ea typeface="Batang" panose="02030600000101010101" pitchFamily="18" charset="-127"/>
                </a:rPr>
                <a:t>Organisation’s Performance</a:t>
              </a:r>
              <a:endParaRPr lang="ru-RU" altLang="en-US" sz="2400" b="1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6" name="Line 82"/>
            <p:cNvSpPr>
              <a:spLocks noChangeShapeType="1"/>
            </p:cNvSpPr>
            <p:nvPr/>
          </p:nvSpPr>
          <p:spPr bwMode="auto">
            <a:xfrm>
              <a:off x="5817" y="5931"/>
              <a:ext cx="0" cy="27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Text Box 83"/>
            <p:cNvSpPr txBox="1">
              <a:spLocks noChangeArrowheads="1"/>
            </p:cNvSpPr>
            <p:nvPr/>
          </p:nvSpPr>
          <p:spPr bwMode="auto">
            <a:xfrm>
              <a:off x="9037" y="1873"/>
              <a:ext cx="423" cy="237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/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en-US" altLang="ko-KR" sz="1800" b="1" dirty="0">
                  <a:solidFill>
                    <a:srgbClr val="000000"/>
                  </a:solidFill>
                  <a:ea typeface="Batang" panose="02030600000101010101" pitchFamily="18" charset="-127"/>
                </a:rPr>
                <a:t>VERTICAL  FIT</a:t>
              </a:r>
            </a:p>
            <a:p>
              <a:pPr eaLnBrk="1" hangingPunct="1"/>
              <a:endParaRPr lang="ru-RU" altLang="en-US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8" name="AutoShape 84"/>
            <p:cNvSpPr>
              <a:spLocks noChangeArrowheads="1"/>
            </p:cNvSpPr>
            <p:nvPr/>
          </p:nvSpPr>
          <p:spPr bwMode="auto">
            <a:xfrm>
              <a:off x="1575" y="2853"/>
              <a:ext cx="2683" cy="1254"/>
            </a:xfrm>
            <a:prstGeom prst="rightArrow">
              <a:avLst>
                <a:gd name="adj1" fmla="val 50000"/>
                <a:gd name="adj2" fmla="val 53489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9" name="Text Box 85"/>
            <p:cNvSpPr txBox="1">
              <a:spLocks noChangeArrowheads="1"/>
            </p:cNvSpPr>
            <p:nvPr/>
          </p:nvSpPr>
          <p:spPr bwMode="auto">
            <a:xfrm>
              <a:off x="1880" y="3271"/>
              <a:ext cx="1769" cy="4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ko-KR" sz="1800" b="1" dirty="0">
                  <a:solidFill>
                    <a:srgbClr val="000000"/>
                  </a:solidFill>
                  <a:ea typeface="Batang" panose="02030600000101010101" pitchFamily="18" charset="-127"/>
                </a:rPr>
                <a:t>HORIZONTAL FIT</a:t>
              </a:r>
              <a:endParaRPr lang="ru-RU" altLang="en-US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6605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Issues in HRM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Employee training</a:t>
            </a:r>
          </a:p>
          <a:p>
            <a:r>
              <a:rPr lang="en-US" dirty="0" smtClean="0"/>
              <a:t>Customer service training</a:t>
            </a:r>
          </a:p>
          <a:p>
            <a:r>
              <a:rPr lang="en-US" dirty="0" smtClean="0"/>
              <a:t>Role of technology</a:t>
            </a:r>
          </a:p>
          <a:p>
            <a:pPr lvl="1"/>
            <a:r>
              <a:rPr lang="en-US" dirty="0" smtClean="0"/>
              <a:t>Integrating technology into workplace</a:t>
            </a:r>
          </a:p>
          <a:p>
            <a:pPr lvl="1"/>
            <a:r>
              <a:rPr lang="en-US" dirty="0" smtClean="0"/>
              <a:t>Eliminating problems due to technology</a:t>
            </a:r>
          </a:p>
          <a:p>
            <a:r>
              <a:rPr lang="en-US" dirty="0" smtClean="0"/>
              <a:t>Diversity</a:t>
            </a:r>
          </a:p>
          <a:p>
            <a:pPr lvl="1"/>
            <a:r>
              <a:rPr lang="en-US" dirty="0" smtClean="0"/>
              <a:t>Current phenomenon due to globalization</a:t>
            </a:r>
          </a:p>
          <a:p>
            <a:r>
              <a:rPr lang="en-US" dirty="0" smtClean="0"/>
              <a:t>Discrimination</a:t>
            </a:r>
          </a:p>
          <a:p>
            <a:pPr lvl="1"/>
            <a:r>
              <a:rPr lang="en-US" dirty="0" smtClean="0"/>
              <a:t>Gender</a:t>
            </a:r>
          </a:p>
          <a:p>
            <a:pPr lvl="1"/>
            <a:r>
              <a:rPr lang="en-US" dirty="0" smtClean="0"/>
              <a:t>Race</a:t>
            </a:r>
          </a:p>
          <a:p>
            <a:pPr lvl="1"/>
            <a:r>
              <a:rPr lang="en-US" dirty="0" smtClean="0"/>
              <a:t>Religion</a:t>
            </a:r>
          </a:p>
          <a:p>
            <a:r>
              <a:rPr lang="en-US" dirty="0" smtClean="0"/>
              <a:t>Empowerment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3192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Questions to be answered by HRM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is company’s mission statement?</a:t>
            </a:r>
          </a:p>
          <a:p>
            <a:r>
              <a:rPr lang="en-US" dirty="0" smtClean="0"/>
              <a:t>Are the HR meeting the mission statement?</a:t>
            </a:r>
          </a:p>
          <a:p>
            <a:r>
              <a:rPr lang="en-US" dirty="0" smtClean="0"/>
              <a:t>What is HR’s mission statement?</a:t>
            </a:r>
          </a:p>
          <a:p>
            <a:r>
              <a:rPr lang="en-US" dirty="0" smtClean="0"/>
              <a:t>Are the HR meeting the mission statement?</a:t>
            </a:r>
          </a:p>
          <a:p>
            <a:r>
              <a:rPr lang="en-US" dirty="0" smtClean="0"/>
              <a:t>Are the right people hired and trained?</a:t>
            </a:r>
          </a:p>
          <a:p>
            <a:r>
              <a:rPr lang="en-US" dirty="0" smtClean="0"/>
              <a:t>Are employees empowered </a:t>
            </a:r>
          </a:p>
          <a:p>
            <a:r>
              <a:rPr lang="en-US" dirty="0" smtClean="0"/>
              <a:t>What is the retention rate? </a:t>
            </a:r>
          </a:p>
          <a:p>
            <a:r>
              <a:rPr lang="en-US" dirty="0" smtClean="0"/>
              <a:t>What kind of training programs offered?</a:t>
            </a:r>
          </a:p>
          <a:p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2588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* Armstrong’s Handbook of HRM Practice</a:t>
            </a:r>
          </a:p>
          <a:p>
            <a:r>
              <a:rPr lang="en-GB" b="1" dirty="0"/>
              <a:t>* Human Resource Management (Derek Torrington et al.)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9305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question mark ic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764704"/>
            <a:ext cx="4876800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61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64</TotalTime>
  <Words>283</Words>
  <Application>Microsoft Office PowerPoint</Application>
  <PresentationFormat>Экран (4:3)</PresentationFormat>
  <Paragraphs>70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Апекс</vt:lpstr>
      <vt:lpstr>Introduction to HR</vt:lpstr>
      <vt:lpstr>Agenda</vt:lpstr>
      <vt:lpstr>What is Human Resource Management?</vt:lpstr>
      <vt:lpstr>Reasons to manage people</vt:lpstr>
      <vt:lpstr>Main functions</vt:lpstr>
      <vt:lpstr>Vertical and Horizontal HRM</vt:lpstr>
      <vt:lpstr>Презентация PowerPoint</vt:lpstr>
      <vt:lpstr>Current Issues in HRM</vt:lpstr>
      <vt:lpstr>Questions to be answered by HRM</vt:lpstr>
      <vt:lpstr>Resources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HR</dc:title>
  <dc:creator>Aziz Allaberganov</dc:creator>
  <cp:lastModifiedBy>User</cp:lastModifiedBy>
  <cp:revision>13</cp:revision>
  <dcterms:created xsi:type="dcterms:W3CDTF">2017-10-07T06:16:25Z</dcterms:created>
  <dcterms:modified xsi:type="dcterms:W3CDTF">2017-10-07T07:24:30Z</dcterms:modified>
</cp:coreProperties>
</file>