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9"/>
  </p:handoutMasterIdLst>
  <p:sldIdLst>
    <p:sldId id="258" r:id="rId2"/>
    <p:sldId id="256" r:id="rId3"/>
    <p:sldId id="262" r:id="rId4"/>
    <p:sldId id="267" r:id="rId5"/>
    <p:sldId id="264" r:id="rId6"/>
    <p:sldId id="259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66" r:id="rId15"/>
    <p:sldId id="260" r:id="rId16"/>
    <p:sldId id="261" r:id="rId17"/>
    <p:sldId id="265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72412-ECD9-4589-8F80-ED35644F1A6B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4C0F7-5F49-42B7-B90C-A2B4D6FD8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372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3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 smtClean="0"/>
              <a:t>Presentation Title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65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3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smtClean="0"/>
              <a:t>Slide title 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61738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61EBD1-15FC-4EB6-AA62-F7669D922D59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7BDF671-A9B3-4D24-95D9-8857BA5B7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678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3" y="2694430"/>
            <a:ext cx="6705614" cy="146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38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hosting-obzor.uz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moodle.wiut.uz/course/view.php?id=185" TargetMode="External"/><Relationship Id="rId2" Type="http://schemas.openxmlformats.org/officeDocument/2006/relationships/hyperlink" Target="http://intranet.wiut.uz/SitePages/Lectures%20and%20Tutorials.aspx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178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65696" y="4577106"/>
            <a:ext cx="7867135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400" b="1" dirty="0" smtClean="0"/>
              <a:t>BIS. Web Technologies.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20462" y="1828056"/>
            <a:ext cx="9112499" cy="144655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dirty="0" smtClean="0"/>
              <a:t>Introduction </a:t>
            </a:r>
            <a:r>
              <a:rPr lang="en-US" sz="4400" dirty="0"/>
              <a:t>to </a:t>
            </a:r>
            <a:r>
              <a:rPr lang="en-US" sz="4400" dirty="0" smtClean="0"/>
              <a:t>Web, </a:t>
            </a:r>
            <a:r>
              <a:rPr lang="en-US" sz="4400" dirty="0"/>
              <a:t>Publishing and </a:t>
            </a:r>
            <a:r>
              <a:rPr lang="en-US" sz="4400" dirty="0" smtClean="0"/>
              <a:t>Technologies.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49038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About the module</a:t>
            </a:r>
          </a:p>
          <a:p>
            <a:pPr lvl="1"/>
            <a:r>
              <a:rPr lang="en-US" dirty="0" smtClean="0"/>
              <a:t>Aims</a:t>
            </a:r>
          </a:p>
          <a:p>
            <a:pPr lvl="1"/>
            <a:r>
              <a:rPr lang="en-US" dirty="0" smtClean="0"/>
              <a:t>Outcomes</a:t>
            </a:r>
          </a:p>
          <a:p>
            <a:pPr lvl="1"/>
            <a:r>
              <a:rPr lang="en-US" dirty="0" smtClean="0"/>
              <a:t>Assessment</a:t>
            </a:r>
          </a:p>
          <a:p>
            <a:endParaRPr lang="en-US" dirty="0"/>
          </a:p>
          <a:p>
            <a:r>
              <a:rPr lang="en-US" dirty="0" smtClean="0"/>
              <a:t>Web publishing</a:t>
            </a:r>
          </a:p>
          <a:p>
            <a:r>
              <a:rPr lang="en-US" dirty="0" smtClean="0"/>
              <a:t>Web design</a:t>
            </a:r>
          </a:p>
          <a:p>
            <a:r>
              <a:rPr lang="en-US" dirty="0" smtClean="0"/>
              <a:t>Web technologies</a:t>
            </a:r>
          </a:p>
        </p:txBody>
      </p:sp>
    </p:spTree>
    <p:extLst>
      <p:ext uri="{BB962C8B-B14F-4D97-AF65-F5344CB8AC3E}">
        <p14:creationId xmlns:p14="http://schemas.microsoft.com/office/powerpoint/2010/main" val="1250955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Web technology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Web ?</a:t>
            </a:r>
          </a:p>
          <a:p>
            <a:r>
              <a:rPr lang="en-US" dirty="0" smtClean="0"/>
              <a:t>Technology?</a:t>
            </a:r>
          </a:p>
          <a:p>
            <a:r>
              <a:rPr lang="en-US" dirty="0" smtClean="0"/>
              <a:t>Publishing?</a:t>
            </a:r>
          </a:p>
          <a:p>
            <a:r>
              <a:rPr lang="en-US" dirty="0" smtClean="0"/>
              <a:t>Design?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8501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Summary of module content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The module provides theoretical introduction with Internet infrastructure, history </a:t>
            </a:r>
            <a:r>
              <a:rPr lang="en-US" dirty="0" smtClean="0"/>
              <a:t>and services as well as practical introduction to concepts and terminology used in design and implementation </a:t>
            </a:r>
            <a:r>
              <a:rPr lang="en-US" dirty="0"/>
              <a:t>of web based information systems, i.e. study of fundamental languages </a:t>
            </a:r>
            <a:r>
              <a:rPr lang="en-US" dirty="0" smtClean="0"/>
              <a:t>of the </a:t>
            </a:r>
            <a:r>
              <a:rPr lang="en-US" dirty="0"/>
              <a:t>web today - including HTML5, CSS3, </a:t>
            </a:r>
            <a:r>
              <a:rPr lang="en-US" dirty="0" smtClean="0"/>
              <a:t>JavaScript </a:t>
            </a:r>
            <a:r>
              <a:rPr lang="en-US" dirty="0"/>
              <a:t>and </a:t>
            </a:r>
            <a:r>
              <a:rPr lang="en-US" dirty="0" err="1"/>
              <a:t>JQuery</a:t>
            </a:r>
            <a:r>
              <a:rPr lang="en-US" dirty="0"/>
              <a:t> libraries.</a:t>
            </a:r>
          </a:p>
          <a:p>
            <a:r>
              <a:rPr lang="en-US" dirty="0"/>
              <a:t>The module provides a solid skills of building websites working with WYSIWYG editors </a:t>
            </a:r>
            <a:r>
              <a:rPr lang="en-US" dirty="0" smtClean="0"/>
              <a:t>and CMSs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0052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Learning outcomes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862885"/>
            <a:ext cx="11193462" cy="5285503"/>
          </a:xfrm>
        </p:spPr>
        <p:txBody>
          <a:bodyPr/>
          <a:lstStyle/>
          <a:p>
            <a:r>
              <a:rPr lang="en-US" dirty="0"/>
              <a:t>After completing this module the student should be able to</a:t>
            </a:r>
            <a:r>
              <a:rPr lang="en-US" dirty="0" smtClean="0"/>
              <a:t>:</a:t>
            </a:r>
          </a:p>
          <a:p>
            <a:endParaRPr lang="en-US" dirty="0"/>
          </a:p>
          <a:p>
            <a:pPr marL="457200" lvl="1" indent="0">
              <a:buNone/>
            </a:pPr>
            <a:r>
              <a:rPr lang="en-US" dirty="0"/>
              <a:t>1. </a:t>
            </a:r>
            <a:r>
              <a:rPr lang="en-US" dirty="0" smtClean="0"/>
              <a:t>Design </a:t>
            </a:r>
            <a:r>
              <a:rPr lang="en-US" dirty="0"/>
              <a:t>a Web site satisfying a simple specification</a:t>
            </a:r>
          </a:p>
          <a:p>
            <a:pPr marL="457200" lvl="1" indent="0">
              <a:buNone/>
            </a:pPr>
            <a:r>
              <a:rPr lang="en-US" dirty="0"/>
              <a:t>2. Discuss the elements of good website design</a:t>
            </a:r>
          </a:p>
          <a:p>
            <a:pPr marL="457200" lvl="1" indent="0">
              <a:buNone/>
            </a:pPr>
            <a:r>
              <a:rPr lang="en-US" dirty="0"/>
              <a:t>3. Develop a site design and implementation </a:t>
            </a:r>
            <a:r>
              <a:rPr lang="en-US" dirty="0" smtClean="0"/>
              <a:t>plan</a:t>
            </a:r>
            <a:endParaRPr lang="en-US" dirty="0"/>
          </a:p>
          <a:p>
            <a:pPr marL="457200" lvl="1" indent="0">
              <a:buNone/>
            </a:pPr>
            <a:r>
              <a:rPr lang="en-US" dirty="0"/>
              <a:t>4. </a:t>
            </a:r>
            <a:r>
              <a:rPr lang="en-US" dirty="0" smtClean="0"/>
              <a:t>Use </a:t>
            </a:r>
            <a:r>
              <a:rPr lang="en-US" dirty="0"/>
              <a:t>a text editor to create several linked HTML documents, following </a:t>
            </a:r>
            <a:r>
              <a:rPr lang="en-US" dirty="0" smtClean="0"/>
              <a:t>certain style guidelines</a:t>
            </a:r>
            <a:endParaRPr lang="en-US" dirty="0"/>
          </a:p>
          <a:p>
            <a:pPr marL="457200" lvl="1" indent="0">
              <a:buNone/>
            </a:pPr>
            <a:r>
              <a:rPr lang="en-US" dirty="0"/>
              <a:t>5. </a:t>
            </a:r>
            <a:r>
              <a:rPr lang="en-US" dirty="0" smtClean="0"/>
              <a:t>Incorporate </a:t>
            </a:r>
            <a:r>
              <a:rPr lang="en-US" dirty="0"/>
              <a:t>and develop JavaScript to create interactive documents</a:t>
            </a:r>
          </a:p>
          <a:p>
            <a:pPr marL="457200" lvl="1" indent="0">
              <a:buNone/>
            </a:pPr>
            <a:r>
              <a:rPr lang="en-US" dirty="0"/>
              <a:t>6. Select and use a website construction </a:t>
            </a:r>
            <a:r>
              <a:rPr lang="en-US" dirty="0" smtClean="0"/>
              <a:t>tool</a:t>
            </a:r>
            <a:endParaRPr lang="en-US" dirty="0"/>
          </a:p>
          <a:p>
            <a:pPr marL="457200" lvl="1" indent="0">
              <a:buNone/>
            </a:pPr>
            <a:r>
              <a:rPr lang="en-US" dirty="0"/>
              <a:t>7. Evaluate the design of commercial </a:t>
            </a:r>
            <a:r>
              <a:rPr lang="en-US" dirty="0" smtClean="0"/>
              <a:t>websites</a:t>
            </a:r>
            <a:endParaRPr lang="en-US" dirty="0"/>
          </a:p>
          <a:p>
            <a:pPr marL="457200" lvl="1" indent="0">
              <a:buNone/>
            </a:pPr>
            <a:r>
              <a:rPr lang="en-US" dirty="0"/>
              <a:t>8. Discuss the use of the Internet in e-Commerce and its associated </a:t>
            </a:r>
            <a:r>
              <a:rPr lang="en-US" dirty="0" smtClean="0"/>
              <a:t>issues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804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688939" cy="522288"/>
          </a:xfrm>
        </p:spPr>
        <p:txBody>
          <a:bodyPr/>
          <a:lstStyle/>
          <a:p>
            <a:r>
              <a:rPr lang="en-US" altLang="ru-RU" dirty="0" smtClean="0"/>
              <a:t>BEFORE – publishing to Web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en-US" dirty="0" smtClean="0"/>
              <a:t>You should have your website ready</a:t>
            </a:r>
          </a:p>
          <a:p>
            <a:pPr marL="0" indent="0">
              <a:buClr>
                <a:schemeClr val="accent1">
                  <a:lumMod val="75000"/>
                </a:schemeClr>
              </a:buClr>
              <a:buNone/>
              <a:defRPr/>
            </a:pPr>
            <a:endParaRPr lang="en-US" dirty="0" smtClean="0"/>
          </a:p>
          <a:p>
            <a:pPr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en-US" dirty="0" smtClean="0"/>
              <a:t>You should have your domain name bought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2616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ru-RU" dirty="0" smtClean="0"/>
              <a:t>Web publishing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altLang="ru-RU" dirty="0" smtClean="0"/>
              <a:t>Web publishing, or "online publishing," is the process of publishing content on the Internet</a:t>
            </a:r>
          </a:p>
          <a:p>
            <a:r>
              <a:rPr lang="en-US" altLang="ru-RU" dirty="0" smtClean="0"/>
              <a:t>It includes creating and uploading </a:t>
            </a:r>
            <a:r>
              <a:rPr lang="en-US" altLang="ru-RU" b="1" dirty="0" smtClean="0"/>
              <a:t>websites</a:t>
            </a:r>
            <a:r>
              <a:rPr lang="en-US" altLang="ru-RU" dirty="0" smtClean="0"/>
              <a:t>, updating </a:t>
            </a:r>
            <a:r>
              <a:rPr lang="en-US" altLang="ru-RU" b="1" dirty="0" err="1" smtClean="0"/>
              <a:t>webpages</a:t>
            </a:r>
            <a:r>
              <a:rPr lang="en-US" altLang="ru-RU" dirty="0" smtClean="0"/>
              <a:t>, and posting blogs online</a:t>
            </a:r>
          </a:p>
          <a:p>
            <a:r>
              <a:rPr lang="en-US" altLang="ru-RU" dirty="0" smtClean="0"/>
              <a:t>The published content may include text, images, videos, and other types of media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0172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ru-RU" dirty="0" smtClean="0"/>
              <a:t>Web publishing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Clr>
                <a:schemeClr val="accent1">
                  <a:lumMod val="75000"/>
                </a:schemeClr>
              </a:buClr>
              <a:buNone/>
              <a:defRPr/>
            </a:pPr>
            <a:r>
              <a:rPr lang="en-US" sz="3200" dirty="0" smtClean="0"/>
              <a:t>In order to publish content on the web, you need two things:</a:t>
            </a:r>
          </a:p>
          <a:p>
            <a:pPr lvl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en-US" sz="2800" dirty="0" smtClean="0"/>
              <a:t>Internet connection - serves as the medium for uploading the content to the web server</a:t>
            </a:r>
          </a:p>
          <a:p>
            <a:pPr lvl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en-US" sz="2800" dirty="0" smtClean="0"/>
              <a:t>web server - Large sites may use a dedicated web host, but many smaller sites often reside on </a:t>
            </a:r>
            <a:r>
              <a:rPr lang="en-US" sz="2800" b="1" dirty="0" smtClean="0"/>
              <a:t>shared</a:t>
            </a:r>
            <a:r>
              <a:rPr lang="en-US" sz="2800" dirty="0" smtClean="0"/>
              <a:t> </a:t>
            </a:r>
            <a:r>
              <a:rPr lang="en-US" sz="2800" b="1" dirty="0" smtClean="0"/>
              <a:t>servers</a:t>
            </a:r>
            <a:r>
              <a:rPr lang="en-US" sz="2800" dirty="0" smtClean="0"/>
              <a:t>, which host multiple websites. Most blogs are published on public web servers through a free service like Blogger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2478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9179270" cy="52228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2800" dirty="0" err="1" smtClean="0"/>
              <a:t>Uz</a:t>
            </a:r>
            <a:r>
              <a:rPr lang="en-US" sz="2800" dirty="0" smtClean="0"/>
              <a:t> hosting </a:t>
            </a:r>
            <a:r>
              <a:rPr lang="en-US" sz="2800" dirty="0" smtClean="0">
                <a:hlinkClick r:id="rId2"/>
              </a:rPr>
              <a:t>www.hosting-obzor.uz</a:t>
            </a:r>
            <a:endParaRPr lang="en-US" sz="2800" dirty="0" smtClean="0"/>
          </a:p>
          <a:p>
            <a:pPr fontAlgn="auto">
              <a:spcAft>
                <a:spcPts val="0"/>
              </a:spcAft>
              <a:defRPr/>
            </a:pPr>
            <a:r>
              <a:rPr lang="en-US" sz="2800" dirty="0" smtClean="0"/>
              <a:t>The cheapest hosting</a:t>
            </a:r>
            <a:endParaRPr lang="ru-RU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080655" y="927774"/>
            <a:ext cx="9880351" cy="5417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29754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ru-RU" dirty="0" err="1" smtClean="0">
                <a:latin typeface="Corbel" pitchFamily="34" charset="0"/>
              </a:rPr>
              <a:t>Uz</a:t>
            </a:r>
            <a:r>
              <a:rPr lang="en-US" altLang="ru-RU" dirty="0" smtClean="0">
                <a:latin typeface="Corbel" pitchFamily="34" charset="0"/>
              </a:rPr>
              <a:t> hosting Example: ahost.uz</a:t>
            </a:r>
          </a:p>
        </p:txBody>
      </p:sp>
      <p:pic>
        <p:nvPicPr>
          <p:cNvPr id="6" name="Pictur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7278" y="1119809"/>
            <a:ext cx="7162800" cy="265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01241" y="3934447"/>
            <a:ext cx="4714875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31113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ru-RU" dirty="0" smtClean="0"/>
              <a:t>Web publishing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en-US" b="1" dirty="0" err="1" smtClean="0"/>
              <a:t>WordPress</a:t>
            </a:r>
            <a:r>
              <a:rPr lang="en-US" dirty="0" smtClean="0"/>
              <a:t> is a free and open source blogging tool and a content management system (CMS) based on PHP and MySQL</a:t>
            </a:r>
          </a:p>
          <a:p>
            <a:pPr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en-US" dirty="0" smtClean="0"/>
              <a:t>Runs on a web hosting service</a:t>
            </a:r>
          </a:p>
          <a:p>
            <a:pPr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en-US" dirty="0" smtClean="0"/>
              <a:t>Features include a plug-in architecture and a template system. </a:t>
            </a:r>
          </a:p>
          <a:p>
            <a:pPr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en-US" dirty="0" err="1" smtClean="0"/>
              <a:t>WordPress</a:t>
            </a:r>
            <a:r>
              <a:rPr lang="en-US" dirty="0" smtClean="0"/>
              <a:t> is used by more than 18.9% of the top 10 million websites as of August 2013.</a:t>
            </a:r>
          </a:p>
          <a:p>
            <a:pPr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en-US" dirty="0" err="1" smtClean="0"/>
              <a:t>WordPress</a:t>
            </a:r>
            <a:r>
              <a:rPr lang="en-US" dirty="0" smtClean="0"/>
              <a:t> is the most popular blogging system in use on the Web,</a:t>
            </a:r>
            <a:r>
              <a:rPr lang="en-US" baseline="30000" dirty="0" smtClean="0"/>
              <a:t> </a:t>
            </a:r>
            <a:r>
              <a:rPr lang="en-US" dirty="0" smtClean="0"/>
              <a:t>at more than 60 million websites</a:t>
            </a:r>
          </a:p>
          <a:p>
            <a:endParaRPr lang="ru-RU" dirty="0"/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66823" y="0"/>
            <a:ext cx="3066429" cy="748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7558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Statistics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Hit – request for any file from web server</a:t>
            </a:r>
          </a:p>
          <a:p>
            <a:r>
              <a:rPr lang="en-US" dirty="0" smtClean="0"/>
              <a:t>Page view – a request to load a single HTML file of an Internet site.</a:t>
            </a:r>
          </a:p>
          <a:p>
            <a:r>
              <a:rPr lang="en-US" dirty="0" smtClean="0"/>
              <a:t>Unique visitors – cookie or IP</a:t>
            </a:r>
          </a:p>
          <a:p>
            <a:r>
              <a:rPr lang="en-US" dirty="0" smtClean="0"/>
              <a:t>Google Analytics: </a:t>
            </a:r>
            <a:r>
              <a:rPr lang="en-US" dirty="0"/>
              <a:t>currently in use on around 55% of the 10,000 most popular </a:t>
            </a:r>
            <a:r>
              <a:rPr lang="en-US" dirty="0" smtClean="0"/>
              <a:t>websites (</a:t>
            </a:r>
            <a:r>
              <a:rPr lang="en-US" dirty="0" err="1" smtClean="0"/>
              <a:t>AdWords</a:t>
            </a:r>
            <a:r>
              <a:rPr lang="en-US" smtClean="0"/>
              <a:t>, AdSense)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4753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Calendar and platforms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The module will be delivered through the series of Lectures, Tutorials and Workshops – 12 Weeks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Where to take Materials?</a:t>
            </a:r>
          </a:p>
          <a:p>
            <a:pPr lvl="1"/>
            <a:r>
              <a:rPr lang="en-US" dirty="0"/>
              <a:t>Intranet </a:t>
            </a:r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intranet.wiut.uz/SitePages/Lectures%20and%20Tutorials.aspx</a:t>
            </a:r>
            <a:endParaRPr lang="en-US" dirty="0" smtClean="0"/>
          </a:p>
          <a:p>
            <a:pPr lvl="1"/>
            <a:r>
              <a:rPr lang="en-US" dirty="0"/>
              <a:t>Moodle </a:t>
            </a:r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moodle.wiut.uz/course/view.php?id=185</a:t>
            </a:r>
            <a:endParaRPr lang="en-US" dirty="0" smtClean="0"/>
          </a:p>
          <a:p>
            <a:pPr lvl="1"/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188" y="2461474"/>
            <a:ext cx="2857500" cy="16002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036" y="2395954"/>
            <a:ext cx="2503131" cy="166572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0819" y="2157251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563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9083518" cy="522288"/>
          </a:xfrm>
        </p:spPr>
        <p:txBody>
          <a:bodyPr/>
          <a:lstStyle/>
          <a:p>
            <a:r>
              <a:rPr lang="en-US" b="0" dirty="0"/>
              <a:t>Assessment methods and weightings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 numCol="2"/>
          <a:lstStyle/>
          <a:p>
            <a:endParaRPr lang="en-US" dirty="0" smtClean="0"/>
          </a:p>
          <a:p>
            <a:r>
              <a:rPr lang="en-US" dirty="0" smtClean="0"/>
              <a:t>Individual -  </a:t>
            </a:r>
            <a:r>
              <a:rPr lang="en-US" dirty="0"/>
              <a:t>60</a:t>
            </a:r>
            <a:r>
              <a:rPr lang="en-US" dirty="0" smtClean="0"/>
              <a:t>%</a:t>
            </a:r>
          </a:p>
          <a:p>
            <a:pPr marL="0" indent="0">
              <a:buNone/>
            </a:pPr>
            <a:r>
              <a:rPr lang="en-US" dirty="0" smtClean="0"/>
              <a:t> 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/>
              <a:t>Final Exam -  40%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393" y="2331983"/>
            <a:ext cx="2200275" cy="20764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9056" y="2331983"/>
            <a:ext cx="2847975" cy="1956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230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Essential reading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51042" y="837126"/>
            <a:ext cx="11193462" cy="5743978"/>
          </a:xfrm>
        </p:spPr>
        <p:txBody>
          <a:bodyPr/>
          <a:lstStyle/>
          <a:p>
            <a:r>
              <a:rPr lang="en-US" dirty="0" smtClean="0"/>
              <a:t>Don’t </a:t>
            </a:r>
            <a:r>
              <a:rPr lang="en-US" dirty="0"/>
              <a:t>Make Me Think! </a:t>
            </a:r>
            <a:r>
              <a:rPr lang="en-US" dirty="0" smtClean="0"/>
              <a:t>a </a:t>
            </a:r>
            <a:r>
              <a:rPr lang="en-US" dirty="0"/>
              <a:t>common sense approach to web </a:t>
            </a:r>
            <a:r>
              <a:rPr lang="en-US" dirty="0" smtClean="0"/>
              <a:t>usability, </a:t>
            </a:r>
            <a:r>
              <a:rPr lang="en-US" dirty="0"/>
              <a:t>Second Edition, Steve Krug. New Riders </a:t>
            </a:r>
            <a:r>
              <a:rPr lang="en-US" dirty="0" smtClean="0"/>
              <a:t>Publishing, 2006</a:t>
            </a:r>
          </a:p>
          <a:p>
            <a:r>
              <a:rPr lang="ru-RU" altLang="en-US" dirty="0"/>
              <a:t>Homepage </a:t>
            </a:r>
            <a:r>
              <a:rPr lang="ru-RU" altLang="en-US" dirty="0" smtClean="0"/>
              <a:t>Usability:50 </a:t>
            </a:r>
            <a:r>
              <a:rPr lang="ru-RU" altLang="en-US" dirty="0"/>
              <a:t>Websites </a:t>
            </a:r>
            <a:r>
              <a:rPr lang="ru-RU" altLang="en-US" dirty="0" smtClean="0"/>
              <a:t>Deconstructed</a:t>
            </a:r>
            <a:r>
              <a:rPr lang="en-US" altLang="en-US" dirty="0" smtClean="0"/>
              <a:t>, Second Edition. </a:t>
            </a:r>
            <a:r>
              <a:rPr lang="ru-RU" altLang="en-US" dirty="0" err="1" smtClean="0"/>
              <a:t>Jakob</a:t>
            </a:r>
            <a:r>
              <a:rPr lang="ru-RU" altLang="en-US" dirty="0" smtClean="0"/>
              <a:t> </a:t>
            </a:r>
            <a:r>
              <a:rPr lang="ru-RU" altLang="en-US" dirty="0" err="1"/>
              <a:t>Nielsen</a:t>
            </a:r>
            <a:r>
              <a:rPr lang="ru-RU" altLang="en-US" dirty="0"/>
              <a:t>, </a:t>
            </a:r>
            <a:r>
              <a:rPr lang="ru-RU" altLang="en-US" dirty="0" err="1"/>
              <a:t>Marie</a:t>
            </a:r>
            <a:r>
              <a:rPr lang="ru-RU" altLang="en-US" dirty="0"/>
              <a:t> </a:t>
            </a:r>
            <a:r>
              <a:rPr lang="ru-RU" altLang="en-US" dirty="0" err="1" smtClean="0"/>
              <a:t>Tahir</a:t>
            </a:r>
            <a:r>
              <a:rPr lang="en-US" altLang="en-US" dirty="0" smtClean="0"/>
              <a:t>. </a:t>
            </a:r>
            <a:r>
              <a:rPr lang="ru-RU" altLang="en-US" dirty="0" err="1" smtClean="0"/>
              <a:t>New</a:t>
            </a:r>
            <a:r>
              <a:rPr lang="ru-RU" altLang="en-US" dirty="0" smtClean="0"/>
              <a:t> </a:t>
            </a:r>
            <a:r>
              <a:rPr lang="ru-RU" altLang="en-US" dirty="0" err="1"/>
              <a:t>Riders</a:t>
            </a:r>
            <a:r>
              <a:rPr lang="ru-RU" altLang="en-US" dirty="0"/>
              <a:t>, 2001</a:t>
            </a:r>
            <a:endParaRPr lang="en-US" dirty="0"/>
          </a:p>
          <a:p>
            <a:r>
              <a:rPr lang="en-US" dirty="0" smtClean="0"/>
              <a:t>Basics </a:t>
            </a:r>
            <a:r>
              <a:rPr lang="en-US" dirty="0"/>
              <a:t>of Web Design HTML5 &amp; CSS3, Second Edition. </a:t>
            </a:r>
            <a:r>
              <a:rPr lang="en-US" dirty="0" err="1"/>
              <a:t>Felke</a:t>
            </a:r>
            <a:r>
              <a:rPr lang="en-US" dirty="0"/>
              <a:t>-Morris, Terry. </a:t>
            </a:r>
            <a:r>
              <a:rPr lang="en-US" dirty="0" smtClean="0"/>
              <a:t>Addison-Wesley</a:t>
            </a:r>
            <a:r>
              <a:rPr lang="en-US" dirty="0"/>
              <a:t>, 2014</a:t>
            </a:r>
          </a:p>
          <a:p>
            <a:r>
              <a:rPr lang="en-US" dirty="0" smtClean="0"/>
              <a:t>Programming </a:t>
            </a:r>
            <a:r>
              <a:rPr lang="en-US" dirty="0"/>
              <a:t>the World Wide Web, 8th Edition, by Robert </a:t>
            </a:r>
            <a:r>
              <a:rPr lang="en-US" dirty="0" err="1"/>
              <a:t>Sebesta</a:t>
            </a:r>
            <a:r>
              <a:rPr lang="en-US" dirty="0"/>
              <a:t>, </a:t>
            </a:r>
            <a:r>
              <a:rPr lang="en-US" dirty="0" smtClean="0"/>
              <a:t>Addison-Wesley, 2014</a:t>
            </a:r>
            <a:endParaRPr lang="en-US" dirty="0"/>
          </a:p>
          <a:p>
            <a:r>
              <a:rPr lang="en-US" dirty="0" smtClean="0"/>
              <a:t>Internet </a:t>
            </a:r>
            <a:r>
              <a:rPr lang="en-US" dirty="0"/>
              <a:t>&amp; World Wide Web, Paul </a:t>
            </a:r>
            <a:r>
              <a:rPr lang="en-US" dirty="0" err="1"/>
              <a:t>Deitel</a:t>
            </a:r>
            <a:r>
              <a:rPr lang="en-US" dirty="0"/>
              <a:t>, Harvey </a:t>
            </a:r>
            <a:r>
              <a:rPr lang="en-US" dirty="0" err="1"/>
              <a:t>Deitel</a:t>
            </a:r>
            <a:r>
              <a:rPr lang="en-US" dirty="0"/>
              <a:t>, Abbey </a:t>
            </a:r>
            <a:r>
              <a:rPr lang="en-US" dirty="0" err="1"/>
              <a:t>Deitel</a:t>
            </a:r>
            <a:r>
              <a:rPr lang="en-US" dirty="0"/>
              <a:t>, 5th edition, </a:t>
            </a:r>
            <a:r>
              <a:rPr lang="en-US" dirty="0" smtClean="0"/>
              <a:t>UK. Pearson</a:t>
            </a:r>
            <a:r>
              <a:rPr lang="en-US" dirty="0"/>
              <a:t>, 2012</a:t>
            </a:r>
          </a:p>
          <a:p>
            <a:r>
              <a:rPr lang="en-US" dirty="0" smtClean="0"/>
              <a:t>Learning </a:t>
            </a:r>
            <a:r>
              <a:rPr lang="en-US" dirty="0"/>
              <a:t>Web Design, Learning Web Design, 4th, UK: </a:t>
            </a:r>
            <a:r>
              <a:rPr lang="en-US" dirty="0" err="1"/>
              <a:t>O'reilly</a:t>
            </a:r>
            <a:r>
              <a:rPr lang="en-US" dirty="0"/>
              <a:t>, </a:t>
            </a:r>
            <a:r>
              <a:rPr lang="en-US" dirty="0" smtClean="0"/>
              <a:t>2012</a:t>
            </a:r>
          </a:p>
          <a:p>
            <a:r>
              <a:rPr lang="en-US" dirty="0"/>
              <a:t>Single Web Applications, Michael </a:t>
            </a:r>
            <a:r>
              <a:rPr lang="en-US" dirty="0" err="1"/>
              <a:t>Mikowski</a:t>
            </a:r>
            <a:r>
              <a:rPr lang="en-US" dirty="0"/>
              <a:t>, Josh C. Powell, USA : </a:t>
            </a:r>
            <a:r>
              <a:rPr lang="en-US" dirty="0" smtClean="0"/>
              <a:t>Manning Publication </a:t>
            </a:r>
            <a:r>
              <a:rPr lang="en-US" dirty="0"/>
              <a:t>CO, 2014</a:t>
            </a:r>
          </a:p>
          <a:p>
            <a:r>
              <a:rPr lang="en-US" dirty="0" smtClean="0"/>
              <a:t>The </a:t>
            </a:r>
            <a:r>
              <a:rPr lang="en-US" dirty="0"/>
              <a:t>Internet For Dummies, 2015, John Wiley &amp; Sons; 14th </a:t>
            </a:r>
            <a:r>
              <a:rPr lang="en-US" dirty="0" smtClean="0"/>
              <a:t>Edition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1512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Online resources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http</a:t>
            </a:r>
            <a:r>
              <a:rPr lang="en-US" dirty="0"/>
              <a:t>://www.htmlgoodies.com</a:t>
            </a:r>
          </a:p>
          <a:p>
            <a:r>
              <a:rPr lang="en-US" dirty="0"/>
              <a:t>http://www.webmonkey.com</a:t>
            </a:r>
          </a:p>
          <a:p>
            <a:r>
              <a:rPr lang="en-US" dirty="0"/>
              <a:t>http://www.w3.org/Style/CSS/</a:t>
            </a:r>
          </a:p>
          <a:p>
            <a:r>
              <a:rPr lang="en-US" dirty="0"/>
              <a:t>http://www.w3schools.com</a:t>
            </a:r>
          </a:p>
          <a:p>
            <a:r>
              <a:rPr lang="en-US" dirty="0"/>
              <a:t>http://www.javascript.com</a:t>
            </a:r>
          </a:p>
          <a:p>
            <a:r>
              <a:rPr lang="en-US" dirty="0"/>
              <a:t>http://www.jquery.com</a:t>
            </a:r>
          </a:p>
          <a:p>
            <a:r>
              <a:rPr lang="en-US" dirty="0"/>
              <a:t>http://www.codecademy.com</a:t>
            </a:r>
          </a:p>
        </p:txBody>
      </p:sp>
    </p:spTree>
    <p:extLst>
      <p:ext uri="{BB962C8B-B14F-4D97-AF65-F5344CB8AC3E}">
        <p14:creationId xmlns:p14="http://schemas.microsoft.com/office/powerpoint/2010/main" val="1851720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562</Words>
  <Application>Microsoft Office PowerPoint</Application>
  <PresentationFormat>Widescreen</PresentationFormat>
  <Paragraphs>99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Corbel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04</cp:lastModifiedBy>
  <cp:revision>25</cp:revision>
  <dcterms:created xsi:type="dcterms:W3CDTF">2015-06-15T09:27:21Z</dcterms:created>
  <dcterms:modified xsi:type="dcterms:W3CDTF">2017-04-14T10:51:45Z</dcterms:modified>
</cp:coreProperties>
</file>