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57DE885-9DB6-4531-925D-A1E8237876C3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69543D-2BE9-4274-92B8-BE0E34013BF8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848872" cy="1752600"/>
          </a:xfrm>
        </p:spPr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081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profit and loss account</a:t>
            </a:r>
          </a:p>
          <a:p>
            <a:r>
              <a:rPr lang="en-US" dirty="0" smtClean="0"/>
              <a:t>The cash flow statement</a:t>
            </a:r>
          </a:p>
          <a:p>
            <a:r>
              <a:rPr lang="en-US" dirty="0" smtClean="0"/>
              <a:t>AOB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948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Profit and loss account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financial statement</a:t>
            </a:r>
          </a:p>
          <a:p>
            <a:r>
              <a:rPr lang="en-US" dirty="0" smtClean="0"/>
              <a:t>the difference bet. the revenues and expenses </a:t>
            </a:r>
          </a:p>
          <a:p>
            <a:pPr marL="0" indent="0">
              <a:buNone/>
            </a:pPr>
            <a:r>
              <a:rPr lang="en-US" u="sng" dirty="0" smtClean="0"/>
              <a:t>Non-profit </a:t>
            </a:r>
            <a:r>
              <a:rPr lang="en-US" dirty="0" smtClean="0"/>
              <a:t>organizations               produce </a:t>
            </a:r>
            <a:r>
              <a:rPr lang="en-US" b="1" dirty="0" smtClean="0"/>
              <a:t>income and expenditure account</a:t>
            </a:r>
          </a:p>
          <a:p>
            <a:pPr marL="0" indent="0">
              <a:buNone/>
            </a:pPr>
            <a:r>
              <a:rPr lang="en-US" b="1" dirty="0" smtClean="0"/>
              <a:t>Surplus – </a:t>
            </a:r>
            <a:r>
              <a:rPr lang="en-US" dirty="0" smtClean="0"/>
              <a:t>more income</a:t>
            </a:r>
          </a:p>
          <a:p>
            <a:pPr marL="0" indent="0">
              <a:buNone/>
            </a:pPr>
            <a:r>
              <a:rPr lang="en-US" u="sng" dirty="0" smtClean="0"/>
              <a:t>Total sales revenue=turnover</a:t>
            </a:r>
          </a:p>
          <a:p>
            <a:pPr marL="0" indent="0">
              <a:buNone/>
            </a:pPr>
            <a:r>
              <a:rPr lang="en-US" u="sng" dirty="0" smtClean="0"/>
              <a:t>Cost of sales = cost of good sold</a:t>
            </a:r>
          </a:p>
          <a:p>
            <a:pPr marL="0" indent="0">
              <a:buNone/>
            </a:pPr>
            <a:r>
              <a:rPr lang="en-US" u="sng" dirty="0" smtClean="0"/>
              <a:t>Gross profit</a:t>
            </a:r>
          </a:p>
          <a:p>
            <a:pPr marL="0" indent="0">
              <a:buNone/>
            </a:pPr>
            <a:r>
              <a:rPr lang="en-US" u="sng" dirty="0" smtClean="0"/>
              <a:t>SG&amp;A</a:t>
            </a:r>
          </a:p>
          <a:p>
            <a:pPr marL="0" indent="0">
              <a:buNone/>
            </a:pPr>
            <a:r>
              <a:rPr lang="en-US" u="sng" dirty="0" smtClean="0"/>
              <a:t>EBITDA</a:t>
            </a:r>
            <a:r>
              <a:rPr lang="en-US" dirty="0" smtClean="0"/>
              <a:t> vs </a:t>
            </a:r>
            <a:r>
              <a:rPr lang="en-US" u="sng" dirty="0" smtClean="0"/>
              <a:t>EBIT</a:t>
            </a:r>
          </a:p>
          <a:p>
            <a:pPr marL="0" indent="0">
              <a:buNone/>
            </a:pPr>
            <a:r>
              <a:rPr lang="en-US" u="sng" dirty="0" smtClean="0"/>
              <a:t>Net profit </a:t>
            </a:r>
            <a:r>
              <a:rPr lang="en-US" dirty="0" smtClean="0"/>
              <a:t>= bottom line</a:t>
            </a:r>
            <a:endParaRPr lang="en-US" u="sng" dirty="0" smtClean="0"/>
          </a:p>
        </p:txBody>
      </p:sp>
      <p:sp>
        <p:nvSpPr>
          <p:cNvPr id="4" name="Стрелка вправо 3"/>
          <p:cNvSpPr/>
          <p:nvPr/>
        </p:nvSpPr>
        <p:spPr>
          <a:xfrm>
            <a:off x="4769566" y="288575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1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cash flow statement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details of cash flows</a:t>
            </a:r>
          </a:p>
          <a:p>
            <a:pPr marL="0" indent="0">
              <a:buNone/>
            </a:pPr>
            <a:r>
              <a:rPr lang="en-US" i="1" dirty="0" smtClean="0"/>
              <a:t>operations</a:t>
            </a:r>
            <a:r>
              <a:rPr lang="en-US" dirty="0" smtClean="0"/>
              <a:t> – day to day activities</a:t>
            </a:r>
          </a:p>
          <a:p>
            <a:pPr marL="0" indent="0">
              <a:buNone/>
            </a:pPr>
            <a:r>
              <a:rPr lang="en-US" i="1" dirty="0" smtClean="0"/>
              <a:t>investing</a:t>
            </a:r>
            <a:r>
              <a:rPr lang="en-US" dirty="0" smtClean="0"/>
              <a:t> – buying or selling </a:t>
            </a:r>
          </a:p>
          <a:p>
            <a:pPr marL="0" indent="0">
              <a:buNone/>
            </a:pPr>
            <a:r>
              <a:rPr lang="en-US" i="1" dirty="0" smtClean="0"/>
              <a:t>financing</a:t>
            </a:r>
            <a:r>
              <a:rPr lang="en-US" dirty="0" smtClean="0"/>
              <a:t> – issuing or repaying</a:t>
            </a:r>
          </a:p>
          <a:p>
            <a:pPr marL="0" indent="0">
              <a:buNone/>
            </a:pPr>
            <a:r>
              <a:rPr lang="en-US" u="sng" dirty="0" smtClean="0"/>
              <a:t>Funds-flow statement</a:t>
            </a:r>
          </a:p>
          <a:p>
            <a:pPr marL="0" indent="0">
              <a:buNone/>
            </a:pPr>
            <a:r>
              <a:rPr lang="en-US" b="1" dirty="0" smtClean="0"/>
              <a:t>A statement of total </a:t>
            </a:r>
            <a:r>
              <a:rPr lang="en-US" b="1" dirty="0" err="1" smtClean="0"/>
              <a:t>recognised</a:t>
            </a:r>
            <a:r>
              <a:rPr lang="en-US" b="1" dirty="0" smtClean="0"/>
              <a:t> gains and losses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280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758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you!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13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</TotalTime>
  <Words>125</Words>
  <Application>Microsoft Office PowerPoint</Application>
  <PresentationFormat>Экран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Апекс</vt:lpstr>
      <vt:lpstr>Professional English in use (International Banking and Finance)</vt:lpstr>
      <vt:lpstr>Objectives </vt:lpstr>
      <vt:lpstr>Profit and loss account</vt:lpstr>
      <vt:lpstr>The cash flow statement</vt:lpstr>
      <vt:lpstr>References </vt:lpstr>
      <vt:lpstr>Thank you!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 (International Banking and Finance)</dc:title>
  <dc:creator>Smile</dc:creator>
  <cp:lastModifiedBy>Smile</cp:lastModifiedBy>
  <cp:revision>2</cp:revision>
  <dcterms:created xsi:type="dcterms:W3CDTF">2017-11-30T16:34:08Z</dcterms:created>
  <dcterms:modified xsi:type="dcterms:W3CDTF">2017-11-30T16:49:32Z</dcterms:modified>
</cp:coreProperties>
</file>