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57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6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30BB5-7A62-436D-958C-740F9E93CB48}" type="datetimeFigureOut">
              <a:rPr lang="ru-RU" smtClean="0"/>
              <a:t>27.11.2017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71004C03-B559-49AA-9594-0C9E62402D89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30BB5-7A62-436D-958C-740F9E93CB48}" type="datetimeFigureOut">
              <a:rPr lang="ru-RU" smtClean="0"/>
              <a:t>27.11.2017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04C03-B559-49AA-9594-0C9E62402D89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30BB5-7A62-436D-958C-740F9E93CB48}" type="datetimeFigureOut">
              <a:rPr lang="ru-RU" smtClean="0"/>
              <a:t>27.11.2017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71004C03-B559-49AA-9594-0C9E62402D89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30BB5-7A62-436D-958C-740F9E93CB48}" type="datetimeFigureOut">
              <a:rPr lang="ru-RU" smtClean="0"/>
              <a:t>27.11.2017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04C03-B559-49AA-9594-0C9E62402D89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30BB5-7A62-436D-958C-740F9E93CB48}" type="datetimeFigureOut">
              <a:rPr lang="ru-RU" smtClean="0"/>
              <a:t>27.11.2017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04C03-B559-49AA-9594-0C9E62402D89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30BB5-7A62-436D-958C-740F9E93CB48}" type="datetimeFigureOut">
              <a:rPr lang="ru-RU" smtClean="0"/>
              <a:t>27.11.2017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04C03-B559-49AA-9594-0C9E62402D8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30BB5-7A62-436D-958C-740F9E93CB48}" type="datetimeFigureOut">
              <a:rPr lang="ru-RU" smtClean="0"/>
              <a:t>27.11.2017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04C03-B559-49AA-9594-0C9E62402D8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30BB5-7A62-436D-958C-740F9E93CB48}" type="datetimeFigureOut">
              <a:rPr lang="ru-RU" smtClean="0"/>
              <a:t>27.11.2017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04C03-B559-49AA-9594-0C9E62402D89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30BB5-7A62-436D-958C-740F9E93CB48}" type="datetimeFigureOut">
              <a:rPr lang="ru-RU" smtClean="0"/>
              <a:t>27.11.2017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71004C03-B559-49AA-9594-0C9E62402D89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30BB5-7A62-436D-958C-740F9E93CB48}" type="datetimeFigureOut">
              <a:rPr lang="ru-RU" smtClean="0"/>
              <a:t>27.11.2017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04C03-B559-49AA-9594-0C9E62402D8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30BB5-7A62-436D-958C-740F9E93CB48}" type="datetimeFigureOut">
              <a:rPr lang="ru-RU" smtClean="0"/>
              <a:t>27.11.2017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04C03-B559-49AA-9594-0C9E62402D8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0B30BB5-7A62-436D-958C-740F9E93CB48}" type="datetimeFigureOut">
              <a:rPr lang="ru-RU" smtClean="0"/>
              <a:t>27.11.2017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71004C03-B559-49AA-9594-0C9E62402D89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11560" y="3886200"/>
            <a:ext cx="8064896" cy="1752600"/>
          </a:xfrm>
        </p:spPr>
        <p:txBody>
          <a:bodyPr/>
          <a:lstStyle/>
          <a:p>
            <a:r>
              <a:rPr lang="en-US" dirty="0" smtClean="0"/>
              <a:t>University of World Economy and Diplomacy</a:t>
            </a:r>
          </a:p>
          <a:p>
            <a:r>
              <a:rPr lang="en-US" dirty="0" err="1" smtClean="0"/>
              <a:t>Khasan</a:t>
            </a:r>
            <a:r>
              <a:rPr lang="en-US" dirty="0" smtClean="0"/>
              <a:t> </a:t>
            </a:r>
            <a:r>
              <a:rPr lang="en-US" dirty="0" err="1" smtClean="0"/>
              <a:t>Akhmadjonov</a:t>
            </a:r>
            <a:endParaRPr lang="en-US" dirty="0" smtClean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1484784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Professional English in Use</a:t>
            </a:r>
            <a:br>
              <a:rPr lang="en-US" dirty="0" smtClean="0"/>
            </a:br>
            <a:r>
              <a:rPr lang="en-US" dirty="0" smtClean="0"/>
              <a:t>(International Banking and Finance)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2784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Objectives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Key concepts of balance sheet</a:t>
            </a:r>
          </a:p>
          <a:p>
            <a:r>
              <a:rPr lang="en-US" dirty="0" smtClean="0"/>
              <a:t>Assets</a:t>
            </a:r>
          </a:p>
          <a:p>
            <a:r>
              <a:rPr lang="en-US" dirty="0" smtClean="0"/>
              <a:t>Liabilities </a:t>
            </a:r>
          </a:p>
          <a:p>
            <a:r>
              <a:rPr lang="en-US" dirty="0" smtClean="0"/>
              <a:t>Capital </a:t>
            </a:r>
          </a:p>
          <a:p>
            <a:r>
              <a:rPr lang="en-US" dirty="0" smtClean="0"/>
              <a:t>Shareholders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88661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balance sheet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Statements for shareholders &amp;creditors</a:t>
            </a:r>
          </a:p>
          <a:p>
            <a:r>
              <a:rPr lang="en-US" dirty="0" smtClean="0"/>
              <a:t>A document (two halves) total always the same</a:t>
            </a:r>
          </a:p>
          <a:p>
            <a:r>
              <a:rPr lang="en-US" dirty="0" smtClean="0"/>
              <a:t>Does not show how much money a comp. spent or received</a:t>
            </a:r>
          </a:p>
          <a:p>
            <a:pPr marL="0" indent="0">
              <a:buNone/>
            </a:pPr>
            <a:r>
              <a:rPr lang="en-US" dirty="0" smtClean="0"/>
              <a:t>Am E. Statement of financial position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11095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Balance sheet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Business assets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en-US" dirty="0" smtClean="0"/>
              <a:t>Second half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 smtClean="0"/>
              <a:t>Things owned by a comp.</a:t>
            </a:r>
          </a:p>
          <a:p>
            <a:pPr marL="0" indent="0">
              <a:buNone/>
            </a:pPr>
            <a:r>
              <a:rPr lang="en-US" dirty="0" smtClean="0"/>
              <a:t>Factories </a:t>
            </a:r>
          </a:p>
          <a:p>
            <a:pPr marL="0" indent="0">
              <a:buNone/>
            </a:pPr>
            <a:r>
              <a:rPr lang="en-US" dirty="0" smtClean="0"/>
              <a:t>Machines 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half" idx="4"/>
          </p:nvPr>
        </p:nvSpPr>
        <p:spPr/>
        <p:txBody>
          <a:bodyPr/>
          <a:lstStyle/>
          <a:p>
            <a:r>
              <a:rPr lang="en-US" dirty="0" smtClean="0"/>
              <a:t>Liabilities</a:t>
            </a:r>
          </a:p>
          <a:p>
            <a:r>
              <a:rPr lang="en-US" dirty="0" smtClean="0"/>
              <a:t>Capital </a:t>
            </a:r>
          </a:p>
          <a:p>
            <a:r>
              <a:rPr lang="en-US" dirty="0" smtClean="0"/>
              <a:t>Shareholders (stockholders)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61" t="31361" r="25494" b="49377"/>
          <a:stretch/>
        </p:blipFill>
        <p:spPr bwMode="auto">
          <a:xfrm>
            <a:off x="827584" y="4221088"/>
            <a:ext cx="7379862" cy="2088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24893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Liabilities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u="sng" dirty="0" smtClean="0"/>
              <a:t>Obligations</a:t>
            </a:r>
            <a:r>
              <a:rPr lang="en-US" dirty="0" smtClean="0"/>
              <a:t> to </a:t>
            </a:r>
            <a:r>
              <a:rPr lang="en-US" u="sng" dirty="0" smtClean="0"/>
              <a:t>pay</a:t>
            </a:r>
            <a:r>
              <a:rPr lang="en-US" dirty="0" smtClean="0"/>
              <a:t> organ-ns or people </a:t>
            </a:r>
          </a:p>
          <a:p>
            <a:r>
              <a:rPr lang="en-US" dirty="0" smtClean="0"/>
              <a:t>Money company </a:t>
            </a:r>
            <a:r>
              <a:rPr lang="en-US" u="sng" dirty="0" smtClean="0"/>
              <a:t>owes</a:t>
            </a:r>
          </a:p>
          <a:p>
            <a:r>
              <a:rPr lang="en-US" u="sng" dirty="0" smtClean="0"/>
              <a:t>Loans</a:t>
            </a:r>
            <a:r>
              <a:rPr lang="en-US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87982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Shareholders’ equity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All the money belonging to shareholders</a:t>
            </a:r>
          </a:p>
          <a:p>
            <a:r>
              <a:rPr lang="en-US" dirty="0" smtClean="0"/>
              <a:t>The same as the company’s </a:t>
            </a:r>
            <a:r>
              <a:rPr lang="en-US" u="sng" dirty="0" smtClean="0"/>
              <a:t>net assets </a:t>
            </a:r>
            <a:r>
              <a:rPr lang="en-US" dirty="0" smtClean="0"/>
              <a:t>or assets minus liabilities</a:t>
            </a:r>
          </a:p>
          <a:p>
            <a:pPr marL="0" indent="0">
              <a:buNone/>
            </a:pPr>
            <a:r>
              <a:rPr lang="en-US" u="sng" dirty="0" smtClean="0"/>
              <a:t>Share capital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u="sng" dirty="0" smtClean="0"/>
              <a:t>Retained earnings</a:t>
            </a:r>
            <a:endParaRPr lang="ru-RU" u="sng" dirty="0"/>
          </a:p>
        </p:txBody>
      </p:sp>
      <p:sp>
        <p:nvSpPr>
          <p:cNvPr id="7" name="Двойная стрелка вверх/вниз 6"/>
          <p:cNvSpPr/>
          <p:nvPr/>
        </p:nvSpPr>
        <p:spPr>
          <a:xfrm>
            <a:off x="1601987" y="3255731"/>
            <a:ext cx="484632" cy="1216152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0510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References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Ian </a:t>
            </a:r>
            <a:r>
              <a:rPr lang="en-US" dirty="0" err="1" smtClean="0"/>
              <a:t>MacKenzie</a:t>
            </a:r>
            <a:r>
              <a:rPr lang="en-US" dirty="0" smtClean="0"/>
              <a:t> Professional English in Use. Finance, Cambridge University Press, 2009</a:t>
            </a:r>
          </a:p>
          <a:p>
            <a:r>
              <a:rPr lang="en-US" dirty="0" smtClean="0"/>
              <a:t>Web sources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63113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Thank you for </a:t>
            </a:r>
            <a:r>
              <a:rPr lang="en-US" smtClean="0"/>
              <a:t>your time!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0751226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праведливость">
  <a:themeElements>
    <a:clrScheme name="Справедливость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Справедливость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12</TotalTime>
  <Words>137</Words>
  <Application>Microsoft Office PowerPoint</Application>
  <PresentationFormat>Экран (4:3)</PresentationFormat>
  <Paragraphs>39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Справедливость</vt:lpstr>
      <vt:lpstr>Professional English in Use (International Banking and Finance)</vt:lpstr>
      <vt:lpstr>Objectives </vt:lpstr>
      <vt:lpstr>The balance sheet</vt:lpstr>
      <vt:lpstr>Balance sheet</vt:lpstr>
      <vt:lpstr>Liabilities</vt:lpstr>
      <vt:lpstr>Shareholders’ equity</vt:lpstr>
      <vt:lpstr>References </vt:lpstr>
      <vt:lpstr>Thank you for your time!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Professional English in Use (International Banking and Finance)</dc:title>
  <dc:creator>Smile</dc:creator>
  <cp:lastModifiedBy>Smile</cp:lastModifiedBy>
  <cp:revision>4</cp:revision>
  <dcterms:created xsi:type="dcterms:W3CDTF">2017-11-27T17:05:32Z</dcterms:created>
  <dcterms:modified xsi:type="dcterms:W3CDTF">2017-11-27T17:37:03Z</dcterms:modified>
</cp:coreProperties>
</file>