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6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617C9F6-967D-494B-8801-D2544547509F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E600040B-DC09-4A94-AC84-8575E238E03B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617C9F6-967D-494B-8801-D2544547509F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600040B-DC09-4A94-AC84-8575E238E03B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617C9F6-967D-494B-8801-D2544547509F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E600040B-DC09-4A94-AC84-8575E238E03B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7C9F6-967D-494B-8801-D2544547509F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0040B-DC09-4A94-AC84-8575E238E03B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7C9F6-967D-494B-8801-D2544547509F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0040B-DC09-4A94-AC84-8575E238E03B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617C9F6-967D-494B-8801-D2544547509F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600040B-DC09-4A94-AC84-8575E238E03B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7C9F6-967D-494B-8801-D2544547509F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0040B-DC09-4A94-AC84-8575E238E03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617C9F6-967D-494B-8801-D2544547509F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600040B-DC09-4A94-AC84-8575E238E03B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617C9F6-967D-494B-8801-D2544547509F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600040B-DC09-4A94-AC84-8575E238E03B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7C9F6-967D-494B-8801-D2544547509F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0040B-DC09-4A94-AC84-8575E238E03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7C9F6-967D-494B-8801-D2544547509F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0040B-DC09-4A94-AC84-8575E238E03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617C9F6-967D-494B-8801-D2544547509F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600040B-DC09-4A94-AC84-8575E238E03B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556792"/>
            <a:ext cx="7772400" cy="1470025"/>
          </a:xfrm>
        </p:spPr>
        <p:txBody>
          <a:bodyPr>
            <a:normAutofit/>
          </a:bodyPr>
          <a:lstStyle/>
          <a:p>
            <a:r>
              <a:rPr lang="en-US" dirty="0" smtClean="0"/>
              <a:t>Professional English in Use</a:t>
            </a:r>
            <a:br>
              <a:rPr lang="en-US" dirty="0" smtClean="0"/>
            </a:br>
            <a:r>
              <a:rPr lang="en-US" dirty="0" smtClean="0"/>
              <a:t>(International Banking and Finance)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3886200"/>
            <a:ext cx="7632848" cy="1752600"/>
          </a:xfrm>
        </p:spPr>
        <p:txBody>
          <a:bodyPr/>
          <a:lstStyle/>
          <a:p>
            <a:r>
              <a:rPr lang="en-US" dirty="0" smtClean="0"/>
              <a:t>University of World Economy and Diplomacy</a:t>
            </a:r>
          </a:p>
          <a:p>
            <a:r>
              <a:rPr lang="en-US" dirty="0" err="1" smtClean="0"/>
              <a:t>Khasan</a:t>
            </a:r>
            <a:r>
              <a:rPr lang="en-US" dirty="0" smtClean="0"/>
              <a:t> </a:t>
            </a:r>
            <a:r>
              <a:rPr lang="en-US" dirty="0" err="1" smtClean="0"/>
              <a:t>Akhmadjonov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31250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Objectives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Fixed assets &amp; current assets</a:t>
            </a:r>
          </a:p>
          <a:p>
            <a:r>
              <a:rPr lang="en-US" dirty="0" smtClean="0"/>
              <a:t>Valuation</a:t>
            </a:r>
          </a:p>
          <a:p>
            <a:r>
              <a:rPr lang="en-US" dirty="0" smtClean="0"/>
              <a:t>Tangible and intangible assets</a:t>
            </a:r>
          </a:p>
          <a:p>
            <a:r>
              <a:rPr lang="en-US" dirty="0" smtClean="0"/>
              <a:t>AOB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60312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Balance sheet 2: assets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Fixed assets = non-current assets=investments</a:t>
            </a:r>
          </a:p>
          <a:p>
            <a:pPr marL="0" indent="0">
              <a:buNone/>
            </a:pPr>
            <a:r>
              <a:rPr lang="en-US" dirty="0" err="1" smtClean="0"/>
              <a:t>Buldings</a:t>
            </a:r>
            <a:r>
              <a:rPr lang="en-US" dirty="0" smtClean="0"/>
              <a:t>, equipment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en-US" dirty="0" smtClean="0"/>
              <a:t>Current assets </a:t>
            </a:r>
          </a:p>
          <a:p>
            <a:pPr marL="0" indent="0">
              <a:buNone/>
            </a:pPr>
            <a:r>
              <a:rPr lang="en-US" dirty="0" smtClean="0"/>
              <a:t>Things used in the near future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 smtClean="0"/>
              <a:t>Cash (money available)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 smtClean="0"/>
              <a:t>Debtors (owe money)</a:t>
            </a:r>
          </a:p>
          <a:p>
            <a:pPr>
              <a:buFont typeface="Courier New" panose="02070309020205020404" pitchFamily="49" charset="0"/>
              <a:buChar char="o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10353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Valuation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Manufacturing comp. </a:t>
            </a:r>
          </a:p>
          <a:p>
            <a:pPr marL="0" indent="0">
              <a:buNone/>
            </a:pPr>
            <a:r>
              <a:rPr lang="en-US" dirty="0" smtClean="0"/>
              <a:t>A stock of </a:t>
            </a:r>
            <a:r>
              <a:rPr lang="en-US" u="sng" dirty="0" smtClean="0"/>
              <a:t>raw materials </a:t>
            </a:r>
          </a:p>
          <a:p>
            <a:pPr marL="0" indent="0">
              <a:buNone/>
            </a:pPr>
            <a:r>
              <a:rPr lang="en-US" u="sng" dirty="0" smtClean="0"/>
              <a:t>Work-in-progress </a:t>
            </a:r>
            <a:r>
              <a:rPr lang="en-US" dirty="0" smtClean="0"/>
              <a:t>– partially manufactured goods </a:t>
            </a:r>
          </a:p>
          <a:p>
            <a:pPr marL="0" indent="0">
              <a:buNone/>
            </a:pPr>
            <a:r>
              <a:rPr lang="en-US" u="sng" dirty="0" smtClean="0"/>
              <a:t>Stock</a:t>
            </a:r>
            <a:r>
              <a:rPr lang="en-US" dirty="0" smtClean="0"/>
              <a:t> or </a:t>
            </a:r>
            <a:r>
              <a:rPr lang="en-US" u="sng" dirty="0" smtClean="0"/>
              <a:t>inventory </a:t>
            </a:r>
          </a:p>
          <a:p>
            <a:pPr marL="0" indent="0">
              <a:buNone/>
            </a:pPr>
            <a:r>
              <a:rPr lang="en-US" dirty="0" smtClean="0"/>
              <a:t>The cost – purchase price + value of any work done=current market price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u="sng" dirty="0" smtClean="0"/>
              <a:t>Lower of cost </a:t>
            </a:r>
            <a:r>
              <a:rPr lang="en-US" dirty="0" smtClean="0"/>
              <a:t>or </a:t>
            </a:r>
            <a:r>
              <a:rPr lang="en-US" u="sng" dirty="0" smtClean="0"/>
              <a:t>market</a:t>
            </a:r>
            <a:endParaRPr lang="ru-RU" u="sng" dirty="0"/>
          </a:p>
        </p:txBody>
      </p:sp>
      <p:sp>
        <p:nvSpPr>
          <p:cNvPr id="4" name="Стрелка вверх 3"/>
          <p:cNvSpPr/>
          <p:nvPr/>
        </p:nvSpPr>
        <p:spPr>
          <a:xfrm>
            <a:off x="2867390" y="4149697"/>
            <a:ext cx="484632" cy="97840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2237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Tangible vs intangible assets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Physical existence</a:t>
            </a:r>
          </a:p>
          <a:p>
            <a:pPr marL="0" indent="0">
              <a:buNone/>
            </a:pPr>
            <a:r>
              <a:rPr lang="en-US" dirty="0" smtClean="0"/>
              <a:t>Recorded at historical cost </a:t>
            </a:r>
          </a:p>
          <a:p>
            <a:r>
              <a:rPr lang="en-US" dirty="0" smtClean="0"/>
              <a:t>Property </a:t>
            </a:r>
          </a:p>
          <a:p>
            <a:r>
              <a:rPr lang="en-US" dirty="0" smtClean="0"/>
              <a:t>Plant</a:t>
            </a:r>
          </a:p>
          <a:p>
            <a:r>
              <a:rPr lang="en-US" dirty="0" smtClean="0"/>
              <a:t>Equipment 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u="sng" dirty="0" smtClean="0"/>
              <a:t>Brand </a:t>
            </a:r>
            <a:r>
              <a:rPr lang="en-US" dirty="0" smtClean="0"/>
              <a:t>names – legally protected</a:t>
            </a:r>
          </a:p>
          <a:p>
            <a:pPr marL="0" indent="0">
              <a:buNone/>
            </a:pPr>
            <a:r>
              <a:rPr lang="en-US" u="sng" dirty="0" smtClean="0"/>
              <a:t>Patents </a:t>
            </a:r>
            <a:r>
              <a:rPr lang="en-US" dirty="0" smtClean="0"/>
              <a:t>– exclusive rights</a:t>
            </a:r>
          </a:p>
          <a:p>
            <a:pPr marL="0" indent="0">
              <a:buNone/>
            </a:pPr>
            <a:r>
              <a:rPr lang="en-US" u="sng" dirty="0" smtClean="0"/>
              <a:t>Trade marks</a:t>
            </a:r>
            <a:r>
              <a:rPr lang="en-US" dirty="0" smtClean="0"/>
              <a:t> – names, symbols</a:t>
            </a:r>
          </a:p>
          <a:p>
            <a:pPr marL="0" indent="0">
              <a:buNone/>
            </a:pPr>
            <a:r>
              <a:rPr lang="en-US" u="sng" dirty="0" smtClean="0"/>
              <a:t>Human staff </a:t>
            </a:r>
            <a:r>
              <a:rPr lang="en-US" dirty="0" smtClean="0"/>
              <a:t>– trained staff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95884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Ian </a:t>
            </a:r>
            <a:r>
              <a:rPr lang="en-US" dirty="0" err="1" smtClean="0"/>
              <a:t>MacKenzie</a:t>
            </a:r>
            <a:r>
              <a:rPr lang="en-US" dirty="0" smtClean="0"/>
              <a:t> Professional English in Use. Finance, Cambridge University Press, 2009</a:t>
            </a:r>
          </a:p>
          <a:p>
            <a:r>
              <a:rPr lang="en-US" dirty="0" smtClean="0"/>
              <a:t>Web sources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05120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 </a:t>
            </a:r>
            <a:r>
              <a:rPr lang="en-US" smtClean="0"/>
              <a:t>for your time!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90372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15</TotalTime>
  <Words>146</Words>
  <Application>Microsoft Office PowerPoint</Application>
  <PresentationFormat>Экран (4:3)</PresentationFormat>
  <Paragraphs>38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Эркер</vt:lpstr>
      <vt:lpstr>Professional English in Use (International Banking and Finance)</vt:lpstr>
      <vt:lpstr>Objectives </vt:lpstr>
      <vt:lpstr>Balance sheet 2: assets</vt:lpstr>
      <vt:lpstr>Valuation </vt:lpstr>
      <vt:lpstr>Tangible vs intangible assets</vt:lpstr>
      <vt:lpstr>References </vt:lpstr>
      <vt:lpstr>Thank you for your time!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Professional English in Use (International Banking and Finance)</dc:title>
  <dc:creator>Smile</dc:creator>
  <cp:lastModifiedBy>Smile</cp:lastModifiedBy>
  <cp:revision>3</cp:revision>
  <dcterms:created xsi:type="dcterms:W3CDTF">2017-11-27T16:49:54Z</dcterms:created>
  <dcterms:modified xsi:type="dcterms:W3CDTF">2017-11-27T17:37:22Z</dcterms:modified>
</cp:coreProperties>
</file>