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8E61560-8460-4642-898B-D5A89E9AE35F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AA6A54-C906-4977-BFB9-DF3C7191A8F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University of World Economy and Diplomacy</a:t>
            </a:r>
          </a:p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565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Money and income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US" b="1" dirty="0" smtClean="0"/>
              <a:t>Currency </a:t>
            </a:r>
            <a:r>
              <a:rPr lang="en-US" dirty="0" smtClean="0"/>
              <a:t>(euros, dollars, sums, yen, etc.)</a:t>
            </a:r>
          </a:p>
          <a:p>
            <a:pPr marL="0" indent="0">
              <a:buNone/>
            </a:pPr>
            <a:r>
              <a:rPr lang="en-US" dirty="0" smtClean="0"/>
              <a:t>notes (banknotes), coins=cash</a:t>
            </a:r>
          </a:p>
          <a:p>
            <a:pPr marL="0" indent="0">
              <a:buNone/>
            </a:pPr>
            <a:r>
              <a:rPr lang="en-US" dirty="0" smtClean="0"/>
              <a:t>Bank deposits (on paper)</a:t>
            </a:r>
          </a:p>
          <a:p>
            <a:r>
              <a:rPr lang="en-US" b="1" dirty="0" smtClean="0"/>
              <a:t>Personal finance </a:t>
            </a:r>
          </a:p>
          <a:p>
            <a:pPr marL="0" indent="0">
              <a:buNone/>
            </a:pPr>
            <a:r>
              <a:rPr lang="en-US" i="1" u="sng" dirty="0" smtClean="0"/>
              <a:t>Income:</a:t>
            </a:r>
            <a:r>
              <a:rPr lang="en-US" dirty="0" smtClean="0"/>
              <a:t> salary, wages, overtime, commission, bonus, fees,  social security (welfare), pension</a:t>
            </a:r>
          </a:p>
          <a:p>
            <a:pPr marL="0" indent="0">
              <a:buNone/>
            </a:pPr>
            <a:r>
              <a:rPr lang="en-US" dirty="0" err="1" smtClean="0"/>
              <a:t>Salaries&amp;wages</a:t>
            </a:r>
            <a:r>
              <a:rPr lang="en-US" dirty="0" smtClean="0"/>
              <a:t> (deductions: social security charges and pension contributions)</a:t>
            </a:r>
          </a:p>
          <a:p>
            <a:pPr marL="0" indent="0">
              <a:buNone/>
            </a:pPr>
            <a:r>
              <a:rPr lang="en-US" i="1" u="sng" dirty="0" smtClean="0"/>
              <a:t>Outgoings:</a:t>
            </a:r>
            <a:r>
              <a:rPr lang="en-US" i="1" dirty="0" smtClean="0"/>
              <a:t> </a:t>
            </a:r>
            <a:r>
              <a:rPr lang="en-US" dirty="0" smtClean="0"/>
              <a:t>living expenses, bills, rent, mortgage, health insurance, tax</a:t>
            </a:r>
          </a:p>
          <a:p>
            <a:pPr marL="0" indent="0">
              <a:buNone/>
            </a:pPr>
            <a:r>
              <a:rPr lang="en-US" dirty="0" smtClean="0"/>
              <a:t>Budget (financial plan)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599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85" y="116632"/>
            <a:ext cx="8229600" cy="1143000"/>
          </a:xfrm>
        </p:spPr>
        <p:txBody>
          <a:bodyPr/>
          <a:lstStyle/>
          <a:p>
            <a:r>
              <a:rPr lang="en-US" dirty="0" smtClean="0"/>
              <a:t>Business Finance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-99392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Companies borrow money (</a:t>
            </a:r>
            <a:r>
              <a:rPr lang="en-US" b="1" dirty="0" smtClean="0"/>
              <a:t>loan</a:t>
            </a:r>
            <a:r>
              <a:rPr lang="en-US" dirty="0" smtClean="0"/>
              <a:t>)</a:t>
            </a:r>
          </a:p>
          <a:p>
            <a:r>
              <a:rPr lang="en-US" b="1" dirty="0" smtClean="0"/>
              <a:t>Capital</a:t>
            </a:r>
            <a:r>
              <a:rPr lang="en-US" dirty="0" smtClean="0"/>
              <a:t> can come from issuing </a:t>
            </a:r>
            <a:r>
              <a:rPr lang="en-US" b="1" dirty="0" smtClean="0"/>
              <a:t>shares</a:t>
            </a:r>
            <a:r>
              <a:rPr lang="en-US" dirty="0" smtClean="0"/>
              <a:t> or </a:t>
            </a:r>
            <a:r>
              <a:rPr lang="en-US" b="1" dirty="0" smtClean="0"/>
              <a:t>equities</a:t>
            </a:r>
          </a:p>
          <a:p>
            <a:r>
              <a:rPr lang="en-US" dirty="0" smtClean="0"/>
              <a:t>People who invest money in shares (</a:t>
            </a:r>
            <a:r>
              <a:rPr lang="en-US" b="1" dirty="0" smtClean="0"/>
              <a:t>shareholders</a:t>
            </a:r>
            <a:r>
              <a:rPr lang="en-US" dirty="0" smtClean="0"/>
              <a:t>)</a:t>
            </a:r>
          </a:p>
          <a:p>
            <a:r>
              <a:rPr lang="en-US" b="1" dirty="0" smtClean="0"/>
              <a:t>Investors</a:t>
            </a:r>
            <a:r>
              <a:rPr lang="en-US" dirty="0" smtClean="0"/>
              <a:t> (individuals, financial institutions)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447529" y="-97525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Investors lend money by buying </a:t>
            </a:r>
            <a:r>
              <a:rPr lang="en-US" b="1" dirty="0" smtClean="0"/>
              <a:t>bonds</a:t>
            </a:r>
            <a:r>
              <a:rPr lang="en-US" dirty="0" smtClean="0"/>
              <a:t> (</a:t>
            </a:r>
            <a:r>
              <a:rPr lang="en-US" b="1" dirty="0" smtClean="0"/>
              <a:t>loans</a:t>
            </a:r>
            <a:r>
              <a:rPr lang="en-US" dirty="0" smtClean="0"/>
              <a:t>)</a:t>
            </a:r>
          </a:p>
          <a:p>
            <a:r>
              <a:rPr lang="en-US" b="1" dirty="0" smtClean="0"/>
              <a:t>Liabilities</a:t>
            </a:r>
            <a:r>
              <a:rPr lang="en-US" dirty="0" smtClean="0"/>
              <a:t> (companies’ debts)</a:t>
            </a:r>
          </a:p>
          <a:p>
            <a:r>
              <a:rPr lang="en-US" dirty="0" smtClean="0"/>
              <a:t>A business uses money for everyday expenses (</a:t>
            </a:r>
            <a:r>
              <a:rPr lang="en-US" b="1" dirty="0" smtClean="0"/>
              <a:t>working</a:t>
            </a:r>
            <a:r>
              <a:rPr lang="en-US" dirty="0" smtClean="0"/>
              <a:t> </a:t>
            </a:r>
            <a:r>
              <a:rPr lang="en-US" b="1" dirty="0" smtClean="0"/>
              <a:t>capital</a:t>
            </a:r>
            <a:r>
              <a:rPr lang="en-US" dirty="0" smtClean="0"/>
              <a:t> or </a:t>
            </a:r>
            <a:r>
              <a:rPr lang="en-US" b="1" dirty="0" smtClean="0"/>
              <a:t>funds</a:t>
            </a:r>
            <a:r>
              <a:rPr lang="en-US" dirty="0" smtClean="0"/>
              <a:t>)</a:t>
            </a:r>
          </a:p>
          <a:p>
            <a:r>
              <a:rPr lang="en-US" b="1" dirty="0" smtClean="0"/>
              <a:t>shares=stocks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7" t="24325" r="10003" b="47610"/>
          <a:stretch/>
        </p:blipFill>
        <p:spPr bwMode="auto">
          <a:xfrm>
            <a:off x="379058" y="4476618"/>
            <a:ext cx="8764942" cy="213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39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statements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Information about financial situation</a:t>
            </a:r>
          </a:p>
          <a:p>
            <a:r>
              <a:rPr lang="en-US" b="1" dirty="0" smtClean="0"/>
              <a:t>Balance sheet </a:t>
            </a:r>
            <a:r>
              <a:rPr lang="en-US" dirty="0" smtClean="0"/>
              <a:t>(company’s assets, liabilities, capital)</a:t>
            </a:r>
          </a:p>
          <a:p>
            <a:r>
              <a:rPr lang="en-US" b="1" dirty="0" smtClean="0"/>
              <a:t>Profit and loss account </a:t>
            </a:r>
            <a:r>
              <a:rPr lang="en-US" dirty="0" smtClean="0"/>
              <a:t>(company’s revenues and expenses) </a:t>
            </a:r>
          </a:p>
          <a:p>
            <a:r>
              <a:rPr lang="en-US" b="1" dirty="0" smtClean="0"/>
              <a:t>income statement </a:t>
            </a:r>
            <a:r>
              <a:rPr lang="en-US" dirty="0" smtClean="0"/>
              <a:t>(</a:t>
            </a:r>
            <a:r>
              <a:rPr lang="en-US" dirty="0" err="1" smtClean="0"/>
              <a:t>AmE</a:t>
            </a:r>
            <a:r>
              <a:rPr lang="en-US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066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Ian </a:t>
            </a:r>
            <a:r>
              <a:rPr lang="en-US" dirty="0" err="1"/>
              <a:t>MacKenzie</a:t>
            </a:r>
            <a:r>
              <a:rPr lang="en-US" dirty="0"/>
              <a:t> Professional English in Use. Finance, Cambridge University Press, 2009</a:t>
            </a:r>
          </a:p>
          <a:p>
            <a:r>
              <a:rPr lang="en-US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342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for your time!!!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13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</TotalTime>
  <Words>206</Words>
  <Application>Microsoft Office PowerPoint</Application>
  <PresentationFormat>Экран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Эркер</vt:lpstr>
      <vt:lpstr>Professional English in Use (International Banking and Finance)</vt:lpstr>
      <vt:lpstr>Money and income</vt:lpstr>
      <vt:lpstr>Business Finance</vt:lpstr>
      <vt:lpstr>Financial statements</vt:lpstr>
      <vt:lpstr>References </vt:lpstr>
      <vt:lpstr>Thank you for your time!!!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Smile</dc:creator>
  <cp:lastModifiedBy>Smile</cp:lastModifiedBy>
  <cp:revision>8</cp:revision>
  <dcterms:created xsi:type="dcterms:W3CDTF">2017-10-08T14:52:00Z</dcterms:created>
  <dcterms:modified xsi:type="dcterms:W3CDTF">2017-10-15T01:28:19Z</dcterms:modified>
</cp:coreProperties>
</file>