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2"/>
  </p:handout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0" r:id="rId16"/>
    <p:sldId id="281" r:id="rId17"/>
    <p:sldId id="282" r:id="rId18"/>
    <p:sldId id="283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5" r:id="rId29"/>
    <p:sldId id="286" r:id="rId30"/>
    <p:sldId id="28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rowserling.com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moqups.com/" TargetMode="External"/><Relationship Id="rId2" Type="http://schemas.openxmlformats.org/officeDocument/2006/relationships/hyperlink" Target="http://www.learningwebdesign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designstudios.com/blog/web-design/phases-web-design-development-process/" TargetMode="External"/><Relationship Id="rId4" Type="http://schemas.openxmlformats.org/officeDocument/2006/relationships/hyperlink" Target="http://www.webdesignstarter.com/design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07364" y="2371115"/>
            <a:ext cx="7867135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dirty="0"/>
              <a:t>Website planning and </a:t>
            </a:r>
            <a:r>
              <a:rPr lang="en-US" sz="4400" dirty="0" smtClean="0"/>
              <a:t>design. </a:t>
            </a:r>
            <a:r>
              <a:rPr lang="en-US" sz="4400" dirty="0"/>
              <a:t>Web </a:t>
            </a:r>
            <a:r>
              <a:rPr lang="en-US" sz="4400" dirty="0" smtClean="0"/>
              <a:t>Accessibility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Basic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Regardless of the scale, the process for developing a site involves the </a:t>
            </a:r>
            <a:r>
              <a:rPr lang="en-US" dirty="0" smtClean="0"/>
              <a:t>same </a:t>
            </a:r>
            <a:r>
              <a:rPr lang="en-US" dirty="0"/>
              <a:t>basic steps: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Conceptualize </a:t>
            </a:r>
            <a:r>
              <a:rPr lang="en-US" dirty="0"/>
              <a:t>and research.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Create </a:t>
            </a:r>
            <a:r>
              <a:rPr lang="en-US" dirty="0"/>
              <a:t>and organize content.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Develop </a:t>
            </a:r>
            <a:r>
              <a:rPr lang="en-US" dirty="0"/>
              <a:t>the “look and feel.”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Produce </a:t>
            </a:r>
            <a:r>
              <a:rPr lang="en-US" dirty="0"/>
              <a:t>a working prototype.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Test </a:t>
            </a:r>
            <a:r>
              <a:rPr lang="en-US" dirty="0"/>
              <a:t>it.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Launch </a:t>
            </a:r>
            <a:r>
              <a:rPr lang="en-US" dirty="0"/>
              <a:t>the site.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Maintain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047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depending on the nature and scale of the </a:t>
            </a:r>
            <a:r>
              <a:rPr lang="en-US" dirty="0" smtClean="0"/>
              <a:t>site vary </a:t>
            </a:r>
            <a:r>
              <a:rPr lang="en-US" dirty="0"/>
              <a:t>in </a:t>
            </a:r>
            <a:endParaRPr lang="en-US" dirty="0" smtClean="0"/>
          </a:p>
          <a:p>
            <a:r>
              <a:rPr lang="en-US" dirty="0" smtClean="0"/>
              <a:t>sequence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proportion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number </a:t>
            </a:r>
            <a:r>
              <a:rPr lang="en-US" dirty="0"/>
              <a:t>of people required</a:t>
            </a:r>
          </a:p>
        </p:txBody>
      </p:sp>
    </p:spTree>
    <p:extLst>
      <p:ext uri="{BB962C8B-B14F-4D97-AF65-F5344CB8AC3E}">
        <p14:creationId xmlns:p14="http://schemas.microsoft.com/office/powerpoint/2010/main" val="1850395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Conceptualize </a:t>
            </a:r>
            <a:r>
              <a:rPr lang="en-US" dirty="0"/>
              <a:t>and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Idea - result </a:t>
            </a:r>
            <a:r>
              <a:rPr lang="en-US" dirty="0"/>
              <a:t>of </a:t>
            </a:r>
            <a:r>
              <a:rPr lang="en-US" dirty="0" smtClean="0"/>
              <a:t>someone wanting </a:t>
            </a:r>
            <a:r>
              <a:rPr lang="en-US" dirty="0"/>
              <a:t>to get </a:t>
            </a:r>
            <a:r>
              <a:rPr lang="en-US" dirty="0" smtClean="0"/>
              <a:t>something online:</a:t>
            </a:r>
          </a:p>
          <a:p>
            <a:pPr marL="0" indent="0">
              <a:buNone/>
            </a:pPr>
            <a:r>
              <a:rPr lang="en-US" dirty="0" smtClean="0"/>
              <a:t>Start: </a:t>
            </a:r>
            <a:endParaRPr lang="en-US" dirty="0"/>
          </a:p>
          <a:p>
            <a:pPr lvl="1"/>
            <a:r>
              <a:rPr lang="en-US" dirty="0"/>
              <a:t>core </a:t>
            </a:r>
            <a:r>
              <a:rPr lang="en-US" dirty="0" smtClean="0"/>
              <a:t>idea</a:t>
            </a:r>
          </a:p>
          <a:p>
            <a:pPr lvl="1"/>
            <a:r>
              <a:rPr lang="en-US" dirty="0"/>
              <a:t>then </a:t>
            </a:r>
            <a:r>
              <a:rPr lang="en-US" dirty="0" smtClean="0"/>
              <a:t>brainstorm </a:t>
            </a:r>
            <a:r>
              <a:rPr lang="en-US" dirty="0"/>
              <a:t>on how </a:t>
            </a:r>
            <a:r>
              <a:rPr lang="en-US" dirty="0" smtClean="0"/>
              <a:t>it’s </a:t>
            </a:r>
            <a:r>
              <a:rPr lang="en-US" dirty="0"/>
              <a:t>going to manifest itself as a web </a:t>
            </a:r>
            <a:r>
              <a:rPr lang="en-US" dirty="0" smtClean="0"/>
              <a:t>site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Things to define: </a:t>
            </a:r>
          </a:p>
          <a:p>
            <a:pPr lvl="1"/>
            <a:r>
              <a:rPr lang="en-US" dirty="0" smtClean="0"/>
              <a:t>Strategy</a:t>
            </a:r>
          </a:p>
          <a:p>
            <a:pPr lvl="1"/>
            <a:r>
              <a:rPr lang="en-US" dirty="0"/>
              <a:t>General Site </a:t>
            </a:r>
            <a:r>
              <a:rPr lang="en-US" dirty="0" smtClean="0"/>
              <a:t>Description</a:t>
            </a:r>
          </a:p>
          <a:p>
            <a:pPr lvl="1"/>
            <a:r>
              <a:rPr lang="en-US" dirty="0"/>
              <a:t>Target </a:t>
            </a:r>
            <a:r>
              <a:rPr lang="en-US" dirty="0" smtClean="0"/>
              <a:t>Audience</a:t>
            </a:r>
          </a:p>
          <a:p>
            <a:pPr lvl="1"/>
            <a:r>
              <a:rPr lang="en-US" dirty="0" smtClean="0"/>
              <a:t>Content</a:t>
            </a:r>
          </a:p>
          <a:p>
            <a:pPr lvl="1"/>
            <a:r>
              <a:rPr lang="en-US" dirty="0" smtClean="0"/>
              <a:t>Resources</a:t>
            </a:r>
          </a:p>
          <a:p>
            <a:pPr lvl="1"/>
            <a:r>
              <a:rPr lang="en-US" dirty="0"/>
              <a:t>Graphic Look and Feel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880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Why are you creating this web site? What do you expect to </a:t>
            </a:r>
            <a:r>
              <a:rPr lang="en-US" dirty="0" smtClean="0"/>
              <a:t>accomplish</a:t>
            </a:r>
            <a:r>
              <a:rPr lang="en-US" dirty="0"/>
              <a:t>?</a:t>
            </a:r>
          </a:p>
          <a:p>
            <a:r>
              <a:rPr lang="en-US" dirty="0" smtClean="0"/>
              <a:t>What </a:t>
            </a:r>
            <a:r>
              <a:rPr lang="en-US" dirty="0"/>
              <a:t>are you offering your audience? </a:t>
            </a:r>
          </a:p>
          <a:p>
            <a:r>
              <a:rPr lang="en-US" dirty="0" smtClean="0"/>
              <a:t>What </a:t>
            </a:r>
            <a:r>
              <a:rPr lang="en-US" dirty="0"/>
              <a:t>do you want users to do on your web site? </a:t>
            </a:r>
          </a:p>
          <a:p>
            <a:r>
              <a:rPr lang="en-US" dirty="0"/>
              <a:t>After they’ve left?</a:t>
            </a:r>
          </a:p>
          <a:p>
            <a:r>
              <a:rPr lang="en-US" dirty="0" smtClean="0"/>
              <a:t>What </a:t>
            </a:r>
            <a:r>
              <a:rPr lang="en-US" dirty="0"/>
              <a:t>brings your visitors back?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688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General Site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What kind of site is it? (Purely promotional? Info-gathering? </a:t>
            </a:r>
            <a:r>
              <a:rPr lang="en-US" dirty="0" smtClean="0"/>
              <a:t>A </a:t>
            </a:r>
            <a:r>
              <a:rPr lang="en-US" dirty="0"/>
              <a:t>publication? A point of sale?)</a:t>
            </a:r>
          </a:p>
          <a:p>
            <a:r>
              <a:rPr lang="en-US" dirty="0" smtClean="0"/>
              <a:t>What </a:t>
            </a:r>
            <a:r>
              <a:rPr lang="en-US" dirty="0"/>
              <a:t>features will it have?</a:t>
            </a:r>
          </a:p>
          <a:p>
            <a:r>
              <a:rPr lang="en-US" dirty="0" smtClean="0"/>
              <a:t>What </a:t>
            </a:r>
            <a:r>
              <a:rPr lang="en-US" dirty="0"/>
              <a:t>are your most important messages?</a:t>
            </a:r>
          </a:p>
          <a:p>
            <a:r>
              <a:rPr lang="en-US" dirty="0" smtClean="0"/>
              <a:t>Who </a:t>
            </a:r>
            <a:r>
              <a:rPr lang="en-US" dirty="0"/>
              <a:t>are your competitors? What are they doing right?</a:t>
            </a:r>
          </a:p>
          <a:p>
            <a:r>
              <a:rPr lang="en-US" dirty="0"/>
              <a:t>What </a:t>
            </a:r>
            <a:r>
              <a:rPr lang="en-US" dirty="0" smtClean="0"/>
              <a:t>could be </a:t>
            </a:r>
            <a:r>
              <a:rPr lang="en-US" dirty="0"/>
              <a:t>improved upon?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4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Target Audience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Who is your primary audience?</a:t>
            </a:r>
          </a:p>
          <a:p>
            <a:r>
              <a:rPr lang="en-US" dirty="0" smtClean="0"/>
              <a:t>How </a:t>
            </a:r>
            <a:r>
              <a:rPr lang="en-US" dirty="0"/>
              <a:t>Internet-savvy are they? How technically savvy?</a:t>
            </a:r>
          </a:p>
          <a:p>
            <a:r>
              <a:rPr lang="en-US" dirty="0" smtClean="0"/>
              <a:t>Can </a:t>
            </a:r>
            <a:r>
              <a:rPr lang="en-US" dirty="0"/>
              <a:t>you make assumptions about an average user’s </a:t>
            </a:r>
            <a:r>
              <a:rPr lang="en-US" dirty="0" smtClean="0"/>
              <a:t>connection </a:t>
            </a:r>
            <a:r>
              <a:rPr lang="en-US" dirty="0"/>
              <a:t>speed? Platform? Monitor size?</a:t>
            </a:r>
          </a:p>
          <a:p>
            <a:r>
              <a:rPr lang="en-US" dirty="0" smtClean="0"/>
              <a:t>Browser </a:t>
            </a:r>
            <a:r>
              <a:rPr lang="en-US" dirty="0"/>
              <a:t>use?</a:t>
            </a:r>
          </a:p>
          <a:p>
            <a:r>
              <a:rPr lang="en-US" dirty="0" smtClean="0"/>
              <a:t>How </a:t>
            </a:r>
            <a:r>
              <a:rPr lang="en-US" dirty="0"/>
              <a:t>often do you expect them to visit your site? How long </a:t>
            </a:r>
            <a:r>
              <a:rPr lang="en-US" dirty="0" smtClean="0"/>
              <a:t>will </a:t>
            </a:r>
            <a:r>
              <a:rPr lang="en-US" dirty="0"/>
              <a:t>they stay during an average visit?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592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Who is responsible for generating original content?</a:t>
            </a:r>
          </a:p>
          <a:p>
            <a:r>
              <a:rPr lang="en-US" dirty="0" smtClean="0"/>
              <a:t>How </a:t>
            </a:r>
            <a:r>
              <a:rPr lang="en-US" dirty="0"/>
              <a:t>will content be submitted (process and format)?</a:t>
            </a:r>
          </a:p>
          <a:p>
            <a:r>
              <a:rPr lang="en-US" dirty="0" smtClean="0"/>
              <a:t>How </a:t>
            </a:r>
            <a:r>
              <a:rPr lang="en-US" dirty="0"/>
              <a:t>often will the information be updated (daily, weekly, </a:t>
            </a:r>
            <a:r>
              <a:rPr lang="en-US" dirty="0" smtClean="0"/>
              <a:t>monthly</a:t>
            </a:r>
            <a:r>
              <a:rPr lang="en-US" dirty="0"/>
              <a:t>)?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713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What </a:t>
            </a:r>
            <a:r>
              <a:rPr lang="en-US" dirty="0"/>
              <a:t>resources have you dedicated to the site (budget, staff, </a:t>
            </a:r>
            <a:r>
              <a:rPr lang="en-US" dirty="0" smtClean="0"/>
              <a:t>time</a:t>
            </a:r>
            <a:r>
              <a:rPr lang="en-US" dirty="0"/>
              <a:t>)?</a:t>
            </a:r>
          </a:p>
          <a:p>
            <a:r>
              <a:rPr lang="en-US" dirty="0" smtClean="0"/>
              <a:t>Does </a:t>
            </a:r>
            <a:r>
              <a:rPr lang="en-US" dirty="0"/>
              <a:t>the site require a full content management system?</a:t>
            </a:r>
          </a:p>
          <a:p>
            <a:r>
              <a:rPr lang="en-US" dirty="0" smtClean="0"/>
              <a:t>Can </a:t>
            </a:r>
            <a:r>
              <a:rPr lang="en-US" dirty="0"/>
              <a:t>maintenance be handled by the client's staff?</a:t>
            </a:r>
          </a:p>
          <a:p>
            <a:r>
              <a:rPr lang="en-US" dirty="0" smtClean="0"/>
              <a:t>Do </a:t>
            </a:r>
            <a:r>
              <a:rPr lang="en-US" dirty="0"/>
              <a:t>you have a server for your site?</a:t>
            </a:r>
          </a:p>
          <a:p>
            <a:r>
              <a:rPr lang="en-US" dirty="0" smtClean="0"/>
              <a:t>Have </a:t>
            </a:r>
            <a:r>
              <a:rPr lang="en-US" dirty="0"/>
              <a:t>you registered a domain name for your site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888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Graphic Look and Feel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Are you envisioning a certain look and feel for the site?</a:t>
            </a:r>
          </a:p>
          <a:p>
            <a:r>
              <a:rPr lang="en-US" dirty="0" smtClean="0"/>
              <a:t>Do </a:t>
            </a:r>
            <a:r>
              <a:rPr lang="en-US" dirty="0"/>
              <a:t>you have existing standards, such as logos and colors, </a:t>
            </a:r>
            <a:r>
              <a:rPr lang="en-US" dirty="0" smtClean="0"/>
              <a:t>that </a:t>
            </a:r>
            <a:r>
              <a:rPr lang="en-US" dirty="0"/>
              <a:t>must be incorporated?</a:t>
            </a:r>
          </a:p>
          <a:p>
            <a:r>
              <a:rPr lang="en-US" dirty="0" smtClean="0"/>
              <a:t>Is </a:t>
            </a:r>
            <a:r>
              <a:rPr lang="en-US" dirty="0"/>
              <a:t>the site part of a larger site or group of sites with design </a:t>
            </a:r>
            <a:r>
              <a:rPr lang="en-US" dirty="0" smtClean="0"/>
              <a:t>standards </a:t>
            </a:r>
            <a:r>
              <a:rPr lang="en-US" dirty="0"/>
              <a:t>that need to be matched?</a:t>
            </a:r>
          </a:p>
          <a:p>
            <a:r>
              <a:rPr lang="en-US" dirty="0" smtClean="0"/>
              <a:t>What </a:t>
            </a:r>
            <a:r>
              <a:rPr lang="en-US" dirty="0"/>
              <a:t>are some other web sites you like? What do you like </a:t>
            </a:r>
            <a:r>
              <a:rPr lang="en-US" dirty="0" smtClean="0"/>
              <a:t>about </a:t>
            </a:r>
            <a:r>
              <a:rPr lang="en-US" dirty="0"/>
              <a:t>them? What sites do you not like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Many </a:t>
            </a:r>
            <a:r>
              <a:rPr lang="en-US" dirty="0"/>
              <a:t>web development and design firms spend more time on researching and identifying clients’ needs than on any other stage of production.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098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671394" cy="522288"/>
          </a:xfrm>
        </p:spPr>
        <p:txBody>
          <a:bodyPr/>
          <a:lstStyle/>
          <a:p>
            <a:r>
              <a:rPr lang="en-US" dirty="0" smtClean="0"/>
              <a:t>Create </a:t>
            </a:r>
            <a:r>
              <a:rPr lang="en-US" dirty="0"/>
              <a:t>and Organize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6467944" cy="5005388"/>
          </a:xfrm>
        </p:spPr>
        <p:txBody>
          <a:bodyPr/>
          <a:lstStyle/>
          <a:p>
            <a:r>
              <a:rPr lang="en-US" dirty="0"/>
              <a:t>Content </a:t>
            </a:r>
            <a:r>
              <a:rPr lang="en-US" dirty="0" smtClean="0"/>
              <a:t>creation: you </a:t>
            </a:r>
            <a:r>
              <a:rPr lang="en-US" dirty="0"/>
              <a:t>need to immediately establish who </a:t>
            </a:r>
            <a:r>
              <a:rPr lang="en-US" dirty="0" smtClean="0"/>
              <a:t>will </a:t>
            </a:r>
            <a:r>
              <a:rPr lang="en-US" dirty="0"/>
              <a:t>be responsible for generating the content that goes on the site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Information </a:t>
            </a:r>
            <a:r>
              <a:rPr lang="en-US" dirty="0" smtClean="0"/>
              <a:t>design: </a:t>
            </a:r>
            <a:r>
              <a:rPr lang="en-US" dirty="0"/>
              <a:t>to organize the content so it will be easily and </a:t>
            </a:r>
            <a:r>
              <a:rPr lang="en-US" dirty="0" smtClean="0"/>
              <a:t>intuitively </a:t>
            </a:r>
            <a:r>
              <a:rPr lang="en-US" dirty="0"/>
              <a:t>accessible to your </a:t>
            </a:r>
            <a:r>
              <a:rPr lang="en-US" dirty="0" smtClean="0"/>
              <a:t>audience. </a:t>
            </a:r>
            <a:r>
              <a:rPr lang="en-US" dirty="0"/>
              <a:t>Organize it by importance, timeliness, </a:t>
            </a:r>
            <a:r>
              <a:rPr lang="en-US" dirty="0" smtClean="0"/>
              <a:t>category</a:t>
            </a:r>
            <a:r>
              <a:rPr lang="en-US" dirty="0"/>
              <a:t>, and so </a:t>
            </a:r>
            <a:r>
              <a:rPr lang="en-US" dirty="0" smtClean="0"/>
              <a:t>on.</a:t>
            </a:r>
          </a:p>
          <a:p>
            <a:endParaRPr lang="en-US" dirty="0" smtClean="0"/>
          </a:p>
          <a:p>
            <a:r>
              <a:rPr lang="en-US" dirty="0"/>
              <a:t>The result of the information design phase may be a diagram (often called </a:t>
            </a:r>
            <a:r>
              <a:rPr lang="en-US" dirty="0" smtClean="0"/>
              <a:t>a site map) that </a:t>
            </a:r>
            <a:r>
              <a:rPr lang="en-US" dirty="0"/>
              <a:t>reveals the overall “shape” of the site.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783062"/>
            <a:ext cx="4613588" cy="599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68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Develop </a:t>
            </a:r>
            <a:r>
              <a:rPr lang="en-US" dirty="0"/>
              <a:t>the “Look and Feel”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Design</a:t>
            </a:r>
          </a:p>
          <a:p>
            <a:r>
              <a:rPr lang="en-US" dirty="0" smtClean="0"/>
              <a:t>The look </a:t>
            </a:r>
            <a:r>
              <a:rPr lang="en-US" dirty="0"/>
              <a:t>and </a:t>
            </a:r>
            <a:r>
              <a:rPr lang="en-US" dirty="0" smtClean="0"/>
              <a:t>feel of </a:t>
            </a:r>
            <a:r>
              <a:rPr lang="en-US" dirty="0"/>
              <a:t>a site refers to its graphic design and overall visual </a:t>
            </a:r>
            <a:r>
              <a:rPr lang="en-US" dirty="0" smtClean="0"/>
              <a:t>appearance</a:t>
            </a:r>
            <a:r>
              <a:rPr lang="en-US" dirty="0"/>
              <a:t>, including its color scheme, typography, and image </a:t>
            </a:r>
            <a:r>
              <a:rPr lang="en-US" dirty="0" smtClean="0"/>
              <a:t>style</a:t>
            </a:r>
          </a:p>
          <a:p>
            <a:r>
              <a:rPr lang="en-US" dirty="0" smtClean="0"/>
              <a:t>You </a:t>
            </a:r>
            <a:r>
              <a:rPr lang="en-US" dirty="0"/>
              <a:t>may also hear the visual </a:t>
            </a:r>
            <a:r>
              <a:rPr lang="en-US" dirty="0" smtClean="0"/>
              <a:t>design </a:t>
            </a:r>
            <a:r>
              <a:rPr lang="en-US" dirty="0"/>
              <a:t>of a site referred to as the </a:t>
            </a:r>
            <a:r>
              <a:rPr lang="en-US" dirty="0" smtClean="0"/>
              <a:t>theme or skin.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963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Sketch it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750" y="1039969"/>
            <a:ext cx="5606635" cy="500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2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Sketch it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356" y="1193006"/>
            <a:ext cx="6315075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7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Sketch it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606" y="1143000"/>
            <a:ext cx="5766576" cy="500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928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Sketch it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45" y="901521"/>
            <a:ext cx="7720723" cy="555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52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Sketch it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650" y="832767"/>
            <a:ext cx="7816359" cy="578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2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art direction process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685672" y="1285892"/>
            <a:ext cx="3505968" cy="2108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562" y="1324001"/>
            <a:ext cx="3505968" cy="2070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9452" y="1362110"/>
            <a:ext cx="3505968" cy="19943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0021" y="4028040"/>
            <a:ext cx="61045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set of look-and-feel studies created for women’s web site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913651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207755" cy="522288"/>
          </a:xfrm>
        </p:spPr>
        <p:txBody>
          <a:bodyPr/>
          <a:lstStyle/>
          <a:p>
            <a:r>
              <a:rPr lang="en-US" dirty="0" smtClean="0"/>
              <a:t>Produce </a:t>
            </a:r>
            <a:r>
              <a:rPr lang="en-US" dirty="0"/>
              <a:t>a Working </a:t>
            </a:r>
            <a:r>
              <a:rPr lang="en-US" dirty="0" smtClean="0"/>
              <a:t>Prototype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Development</a:t>
            </a:r>
          </a:p>
          <a:p>
            <a:r>
              <a:rPr lang="en-US" dirty="0" smtClean="0"/>
              <a:t>The </a:t>
            </a:r>
            <a:r>
              <a:rPr lang="en-US" dirty="0"/>
              <a:t>art department uses its graphics tools to create all </a:t>
            </a:r>
            <a:r>
              <a:rPr lang="en-US" dirty="0" smtClean="0"/>
              <a:t>the </a:t>
            </a:r>
            <a:r>
              <a:rPr lang="en-US" dirty="0"/>
              <a:t>graphics needed for the site.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production </a:t>
            </a:r>
            <a:r>
              <a:rPr lang="en-US" dirty="0" smtClean="0"/>
              <a:t>department </a:t>
            </a:r>
            <a:r>
              <a:rPr lang="en-US" dirty="0"/>
              <a:t>marks up the content with (X)HTML and formats </a:t>
            </a:r>
            <a:r>
              <a:rPr lang="en-US" dirty="0" smtClean="0"/>
              <a:t>the </a:t>
            </a:r>
            <a:r>
              <a:rPr lang="en-US" dirty="0"/>
              <a:t>text with style sheets. They may create final pages or </a:t>
            </a:r>
            <a:r>
              <a:rPr lang="en-US" dirty="0" smtClean="0"/>
              <a:t>simply </a:t>
            </a:r>
            <a:r>
              <a:rPr lang="en-US" dirty="0"/>
              <a:t>templates that get filled out with content on the fly. </a:t>
            </a:r>
            <a:endParaRPr lang="en-US" dirty="0" smtClean="0"/>
          </a:p>
          <a:p>
            <a:r>
              <a:rPr lang="en-US" dirty="0" smtClean="0"/>
              <a:t>Programmers </a:t>
            </a:r>
            <a:r>
              <a:rPr lang="en-US" dirty="0"/>
              <a:t>write the scripts and server-side applications </a:t>
            </a:r>
            <a:r>
              <a:rPr lang="en-US" dirty="0" smtClean="0"/>
              <a:t>necessary </a:t>
            </a:r>
            <a:r>
              <a:rPr lang="en-US" dirty="0"/>
              <a:t>to make the site function as intended.</a:t>
            </a:r>
          </a:p>
          <a:p>
            <a:r>
              <a:rPr lang="en-US" dirty="0" smtClean="0"/>
              <a:t>The First </a:t>
            </a:r>
            <a:r>
              <a:rPr lang="en-US" dirty="0"/>
              <a:t>prototype is often called the “alpha” </a:t>
            </a:r>
            <a:r>
              <a:rPr lang="en-US" dirty="0" smtClean="0"/>
              <a:t>release</a:t>
            </a:r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second release is </a:t>
            </a:r>
            <a:r>
              <a:rPr lang="en-US" dirty="0" smtClean="0"/>
              <a:t>called </a:t>
            </a:r>
            <a:r>
              <a:rPr lang="en-US" dirty="0"/>
              <a:t>the “beta.”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589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Test </a:t>
            </a:r>
            <a:r>
              <a:rPr lang="en-US" dirty="0"/>
              <a:t>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formally or informally, sites should </a:t>
            </a:r>
            <a:r>
              <a:rPr lang="en-US" dirty="0" smtClean="0"/>
              <a:t>be </a:t>
            </a:r>
            <a:r>
              <a:rPr lang="en-US" dirty="0"/>
              <a:t>tested for basic functionality, performance in different browsing </a:t>
            </a:r>
            <a:r>
              <a:rPr lang="en-US" dirty="0" smtClean="0"/>
              <a:t>environments</a:t>
            </a:r>
            <a:r>
              <a:rPr lang="en-US" dirty="0"/>
              <a:t>, and how easy they are to use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591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Basic quality check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Quality Assurance (QA):</a:t>
            </a:r>
          </a:p>
          <a:p>
            <a:pPr lvl="1"/>
            <a:r>
              <a:rPr lang="en-US" dirty="0"/>
              <a:t>Is all the content there?</a:t>
            </a:r>
          </a:p>
          <a:p>
            <a:pPr lvl="1"/>
            <a:r>
              <a:rPr lang="en-US" dirty="0"/>
              <a:t>Are there typos or grammar </a:t>
            </a:r>
            <a:r>
              <a:rPr lang="en-US" dirty="0" smtClean="0"/>
              <a:t>errors?</a:t>
            </a:r>
            <a:r>
              <a:rPr lang="en-US" dirty="0"/>
              <a:t> </a:t>
            </a:r>
            <a:endParaRPr lang="en-US" dirty="0" smtClean="0"/>
          </a:p>
          <a:p>
            <a:pPr lvl="1"/>
            <a:r>
              <a:rPr lang="en-US" dirty="0"/>
              <a:t>Do all the links </a:t>
            </a:r>
            <a:r>
              <a:rPr lang="en-US" dirty="0" smtClean="0"/>
              <a:t>work?</a:t>
            </a:r>
            <a:r>
              <a:rPr lang="en-US" dirty="0"/>
              <a:t> </a:t>
            </a:r>
            <a:endParaRPr lang="en-US" dirty="0" smtClean="0"/>
          </a:p>
          <a:p>
            <a:pPr lvl="1"/>
            <a:r>
              <a:rPr lang="en-US" dirty="0" smtClean="0"/>
              <a:t>Are </a:t>
            </a:r>
            <a:r>
              <a:rPr lang="en-US" dirty="0"/>
              <a:t>all the images showing</a:t>
            </a:r>
            <a:r>
              <a:rPr lang="en-US" dirty="0" smtClean="0"/>
              <a:t>?</a:t>
            </a:r>
          </a:p>
          <a:p>
            <a:pPr lvl="1"/>
            <a:r>
              <a:rPr lang="en-US" dirty="0"/>
              <a:t>Are all the scripts and applications functioning properly?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348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10031" cy="522288"/>
          </a:xfrm>
        </p:spPr>
        <p:txBody>
          <a:bodyPr/>
          <a:lstStyle/>
          <a:p>
            <a:r>
              <a:rPr lang="en-US" dirty="0"/>
              <a:t>Browsing environment testing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How does the page look in different browsers?(</a:t>
            </a:r>
            <a:r>
              <a:rPr lang="en-US" dirty="0">
                <a:hlinkClick r:id="rId2"/>
              </a:rPr>
              <a:t>https://www.browserling.com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)</a:t>
            </a:r>
          </a:p>
          <a:p>
            <a:r>
              <a:rPr lang="en-US" dirty="0"/>
              <a:t>How does the site work in different browsers?</a:t>
            </a:r>
          </a:p>
          <a:p>
            <a:r>
              <a:rPr lang="en-US" dirty="0"/>
              <a:t>What happens to the pages when the browser window is resized very </a:t>
            </a:r>
            <a:r>
              <a:rPr lang="en-US" dirty="0" smtClean="0"/>
              <a:t>large?Very small?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/>
              <a:t>Is the site usable on a text-only browser?</a:t>
            </a:r>
          </a:p>
          <a:p>
            <a:r>
              <a:rPr lang="en-US" dirty="0"/>
              <a:t>Is the site usable with the graphics turned off?</a:t>
            </a:r>
          </a:p>
          <a:p>
            <a:r>
              <a:rPr lang="en-US" dirty="0"/>
              <a:t>What happens if the user is not able to view the multimedia elements? </a:t>
            </a:r>
            <a:endParaRPr lang="en-US" dirty="0" smtClean="0"/>
          </a:p>
          <a:p>
            <a:r>
              <a:rPr lang="en-US" dirty="0"/>
              <a:t>What is it like to look at your site on a dial-up modem connection?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693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135033" cy="522288"/>
          </a:xfrm>
        </p:spPr>
        <p:txBody>
          <a:bodyPr/>
          <a:lstStyle/>
          <a:p>
            <a:r>
              <a:rPr lang="en-US" sz="3600" dirty="0"/>
              <a:t>User testing: </a:t>
            </a:r>
            <a:r>
              <a:rPr lang="en-US" sz="3600" dirty="0" smtClean="0"/>
              <a:t>observed behavior testing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you sit the testing subject down with the site </a:t>
            </a:r>
            <a:r>
              <a:rPr lang="en-US" dirty="0" smtClean="0"/>
              <a:t>and </a:t>
            </a:r>
            <a:r>
              <a:rPr lang="en-US" dirty="0"/>
              <a:t>let them explore it on their own. They provide feedback as they go along, </a:t>
            </a:r>
            <a:r>
              <a:rPr lang="en-US" dirty="0" smtClean="0"/>
              <a:t>noting </a:t>
            </a:r>
            <a:r>
              <a:rPr lang="en-US" dirty="0"/>
              <a:t>what they like, don’t like, what’s clear, what’s confusing.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927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9124" cy="522288"/>
          </a:xfrm>
        </p:spPr>
        <p:txBody>
          <a:bodyPr/>
          <a:lstStyle/>
          <a:p>
            <a:r>
              <a:rPr lang="en-US" dirty="0" smtClean="0"/>
              <a:t>User testing</a:t>
            </a:r>
            <a:r>
              <a:rPr lang="en-US" dirty="0"/>
              <a:t>: task-oriented </a:t>
            </a:r>
            <a:r>
              <a:rPr lang="en-US" dirty="0" smtClean="0"/>
              <a:t>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users are given a series of tasks of varying difficulty </a:t>
            </a:r>
            <a:r>
              <a:rPr lang="en-US" dirty="0" smtClean="0"/>
              <a:t>to </a:t>
            </a:r>
            <a:r>
              <a:rPr lang="en-US" dirty="0"/>
              <a:t>perform on the site, such as “Find out if there are any upcoming workshops </a:t>
            </a:r>
            <a:r>
              <a:rPr lang="en-US" dirty="0" smtClean="0"/>
              <a:t>on </a:t>
            </a:r>
            <a:r>
              <a:rPr lang="en-US" dirty="0"/>
              <a:t>glassblowing,” or, ”Find out who is offering the best price on camcorders.” </a:t>
            </a:r>
            <a:endParaRPr lang="en-US" dirty="0" smtClean="0"/>
          </a:p>
          <a:p>
            <a:r>
              <a:rPr lang="en-US" dirty="0"/>
              <a:t>An observer takes notes on how efficiently the task is completed, as well as </a:t>
            </a:r>
            <a:r>
              <a:rPr lang="en-US" dirty="0" smtClean="0"/>
              <a:t>the </a:t>
            </a:r>
            <a:r>
              <a:rPr lang="en-US" dirty="0"/>
              <a:t>links the user followed in the course of completing the task.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586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Launch the </a:t>
            </a:r>
            <a:r>
              <a:rPr lang="en-US" dirty="0"/>
              <a:t>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it’s time to upload it to the </a:t>
            </a:r>
            <a:r>
              <a:rPr lang="en-US" dirty="0" smtClean="0"/>
              <a:t>final </a:t>
            </a:r>
            <a:r>
              <a:rPr lang="en-US" dirty="0"/>
              <a:t>server and make it available to the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4190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Maintain </a:t>
            </a:r>
            <a:r>
              <a:rPr lang="en-US" dirty="0"/>
              <a:t>the 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web site is never truly “</a:t>
            </a:r>
            <a:r>
              <a:rPr lang="en-US" dirty="0" smtClean="0"/>
              <a:t>done”</a:t>
            </a:r>
          </a:p>
          <a:p>
            <a:r>
              <a:rPr lang="en-US" dirty="0"/>
              <a:t>important to have a strategy for what will happen with the site after its initial </a:t>
            </a:r>
            <a:r>
              <a:rPr lang="en-US" dirty="0" smtClean="0"/>
              <a:t>launch</a:t>
            </a:r>
            <a:endParaRPr lang="en-US" dirty="0"/>
          </a:p>
          <a:p>
            <a:r>
              <a:rPr lang="en-US" dirty="0"/>
              <a:t>what parts of the site will be </a:t>
            </a:r>
            <a:r>
              <a:rPr lang="en-US" dirty="0" smtClean="0"/>
              <a:t>updated, and </a:t>
            </a:r>
            <a:r>
              <a:rPr lang="en-US" dirty="0"/>
              <a:t>how </a:t>
            </a:r>
            <a:r>
              <a:rPr lang="en-US" dirty="0" smtClean="0"/>
              <a:t>frequently?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6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People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Graphic designer 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User experience designer </a:t>
            </a:r>
            <a:r>
              <a:rPr lang="en-US" dirty="0" smtClean="0"/>
              <a:t>- </a:t>
            </a:r>
            <a:r>
              <a:rPr lang="en-US" dirty="0"/>
              <a:t>ensuring the </a:t>
            </a:r>
            <a:r>
              <a:rPr lang="en-US" dirty="0" smtClean="0"/>
              <a:t>entire experience </a:t>
            </a:r>
            <a:r>
              <a:rPr lang="en-US" dirty="0"/>
              <a:t>with the site is favorable</a:t>
            </a: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Interaction designer </a:t>
            </a:r>
            <a:r>
              <a:rPr lang="en-US" dirty="0" smtClean="0"/>
              <a:t>- </a:t>
            </a:r>
            <a:r>
              <a:rPr lang="en-US" dirty="0"/>
              <a:t>is to make the site as easy, </a:t>
            </a:r>
            <a:r>
              <a:rPr lang="en-US" dirty="0" err="1" smtClean="0"/>
              <a:t>efficient,and</a:t>
            </a:r>
            <a:r>
              <a:rPr lang="en-US" dirty="0" smtClean="0"/>
              <a:t> </a:t>
            </a:r>
            <a:r>
              <a:rPr lang="en-US" dirty="0"/>
              <a:t>delightful to use as possible</a:t>
            </a: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User interface designer </a:t>
            </a:r>
            <a:r>
              <a:rPr lang="en-US" dirty="0" smtClean="0"/>
              <a:t>- </a:t>
            </a:r>
            <a:r>
              <a:rPr lang="en-US" dirty="0"/>
              <a:t>narrowly focused on the </a:t>
            </a:r>
            <a:r>
              <a:rPr lang="en-US" dirty="0" smtClean="0"/>
              <a:t>functional organization </a:t>
            </a:r>
            <a:r>
              <a:rPr lang="en-US" dirty="0"/>
              <a:t>of the page as well as the specific tools (buttons, links, </a:t>
            </a:r>
            <a:r>
              <a:rPr lang="en-US" dirty="0" err="1" smtClean="0"/>
              <a:t>menus,and</a:t>
            </a:r>
            <a:r>
              <a:rPr lang="en-US" dirty="0" smtClean="0"/>
              <a:t> </a:t>
            </a:r>
            <a:r>
              <a:rPr lang="en-US" dirty="0"/>
              <a:t>so on) that users use to navigate content or accomplish tasks</a:t>
            </a:r>
            <a:r>
              <a:rPr lang="en-US" dirty="0" smtClean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Content </a:t>
            </a:r>
            <a:r>
              <a:rPr lang="en-US" dirty="0" smtClean="0">
                <a:solidFill>
                  <a:srgbClr val="FF0000"/>
                </a:solidFill>
              </a:rPr>
              <a:t>Strategist </a:t>
            </a:r>
            <a:r>
              <a:rPr lang="en-US" dirty="0" smtClean="0"/>
              <a:t>- </a:t>
            </a:r>
            <a:r>
              <a:rPr lang="en-US" dirty="0"/>
              <a:t>makes sure that every bit of text on a site, from </a:t>
            </a:r>
            <a:r>
              <a:rPr lang="en-US" dirty="0" smtClean="0"/>
              <a:t>long explanatory </a:t>
            </a:r>
            <a:r>
              <a:rPr lang="en-US" dirty="0"/>
              <a:t>text down to the labels on buttons, supports the brand </a:t>
            </a:r>
            <a:r>
              <a:rPr lang="en-US" dirty="0" smtClean="0"/>
              <a:t>identity and </a:t>
            </a:r>
            <a:r>
              <a:rPr lang="en-US" dirty="0"/>
              <a:t>marketing goals of the company</a:t>
            </a:r>
            <a:r>
              <a:rPr lang="en-US" dirty="0" smtClean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Information </a:t>
            </a:r>
            <a:r>
              <a:rPr lang="en-US" dirty="0" smtClean="0">
                <a:solidFill>
                  <a:srgbClr val="FF0000"/>
                </a:solidFill>
              </a:rPr>
              <a:t>Architect </a:t>
            </a:r>
            <a:r>
              <a:rPr lang="en-US" dirty="0" smtClean="0"/>
              <a:t>– organizes the </a:t>
            </a:r>
            <a:r>
              <a:rPr lang="en-US" dirty="0"/>
              <a:t>content logically and for ease of </a:t>
            </a:r>
            <a:r>
              <a:rPr lang="en-US" dirty="0" err="1"/>
              <a:t>findability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2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Fixed</a:t>
            </a:r>
            <a:r>
              <a:rPr lang="en-US" dirty="0"/>
              <a:t> websites have a set width, and resizing the browser or viewing it on different devices won’t affect on the way the website looks. This can require horizontal scrolling and a site that doesn’t look good on tablets or smartphones.</a:t>
            </a:r>
          </a:p>
          <a:p>
            <a:r>
              <a:rPr lang="en-US" dirty="0">
                <a:solidFill>
                  <a:srgbClr val="FF0000"/>
                </a:solidFill>
              </a:rPr>
              <a:t>Fluid </a:t>
            </a:r>
            <a:r>
              <a:rPr lang="en-US" dirty="0"/>
              <a:t>websites are built using percentages for widths. As a result, columns are relative to one another and the browser, allowing it to scale up and down fluidly.</a:t>
            </a:r>
          </a:p>
          <a:p>
            <a:r>
              <a:rPr lang="en-US" dirty="0">
                <a:solidFill>
                  <a:srgbClr val="FF0000"/>
                </a:solidFill>
              </a:rPr>
              <a:t>Adaptive</a:t>
            </a:r>
            <a:r>
              <a:rPr lang="en-US" dirty="0"/>
              <a:t> websites introduce media queries to target specific device sizes, like smaller monitors, tablets, and mobile.</a:t>
            </a:r>
          </a:p>
          <a:p>
            <a:r>
              <a:rPr lang="en-US" dirty="0">
                <a:solidFill>
                  <a:srgbClr val="FF0000"/>
                </a:solidFill>
              </a:rPr>
              <a:t>Responsive</a:t>
            </a:r>
            <a:r>
              <a:rPr lang="en-US" dirty="0"/>
              <a:t> websites are built on a fluid grid and use media queries to control the design and its content as it scales down or up with the browser or device.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001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To 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The site development process – Chapter 20 </a:t>
            </a:r>
          </a:p>
          <a:p>
            <a:r>
              <a:rPr lang="en-US" dirty="0" smtClean="0"/>
              <a:t>Learning Web Design, Jennifer </a:t>
            </a:r>
            <a:r>
              <a:rPr lang="en-US" dirty="0" err="1" smtClean="0"/>
              <a:t>Niederst</a:t>
            </a:r>
            <a:r>
              <a:rPr lang="en-US" dirty="0" smtClean="0"/>
              <a:t> Robbins</a:t>
            </a:r>
          </a:p>
          <a:p>
            <a:r>
              <a:rPr lang="en-US" dirty="0" smtClean="0">
                <a:hlinkClick r:id="rId2"/>
              </a:rPr>
              <a:t>www.learningwebdesign.com</a:t>
            </a:r>
            <a:endParaRPr lang="en-US" dirty="0" smtClean="0"/>
          </a:p>
          <a:p>
            <a:r>
              <a:rPr lang="en-US" dirty="0"/>
              <a:t>Prototypes — </a:t>
            </a:r>
            <a:r>
              <a:rPr lang="en-US" dirty="0">
                <a:hlinkClick r:id="rId3"/>
              </a:rPr>
              <a:t>http://moqups.com</a:t>
            </a:r>
            <a:r>
              <a:rPr lang="en-US" dirty="0"/>
              <a:t> </a:t>
            </a:r>
          </a:p>
          <a:p>
            <a:r>
              <a:rPr lang="uz-Latn-UZ" dirty="0">
                <a:hlinkClick r:id="rId4"/>
              </a:rPr>
              <a:t>http://www.webdesignstarter.com/design.php</a:t>
            </a:r>
            <a:endParaRPr lang="en-US" dirty="0"/>
          </a:p>
          <a:p>
            <a:r>
              <a:rPr lang="uz-Latn-UZ" dirty="0">
                <a:hlinkClick r:id="rId5"/>
              </a:rPr>
              <a:t>http://www.idesignstudios.com/blog/web-design/phases-web-design-development-process/</a:t>
            </a:r>
            <a:r>
              <a:rPr lang="en-US" dirty="0"/>
              <a:t> </a:t>
            </a:r>
            <a:endParaRPr lang="uz-Latn-UZ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89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1339</Words>
  <Application>Microsoft Office PowerPoint</Application>
  <PresentationFormat>Widescreen</PresentationFormat>
  <Paragraphs>137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04</cp:lastModifiedBy>
  <cp:revision>22</cp:revision>
  <dcterms:created xsi:type="dcterms:W3CDTF">2015-06-15T09:27:21Z</dcterms:created>
  <dcterms:modified xsi:type="dcterms:W3CDTF">2017-04-14T06:44:24Z</dcterms:modified>
</cp:coreProperties>
</file>