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58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9855" autoAdjust="0"/>
  </p:normalViewPr>
  <p:slideViewPr>
    <p:cSldViewPr>
      <p:cViewPr varScale="1">
        <p:scale>
          <a:sx n="59" d="100"/>
          <a:sy n="59" d="100"/>
        </p:scale>
        <p:origin x="171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08566D-B166-4B0C-BAEC-00FAC882780F}" type="datetimeFigureOut">
              <a:rPr lang="ru-RU" smtClean="0"/>
              <a:t>28.11.2017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0F8853-DB18-40AA-B599-23BE3FB43B0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3D6722-9B4D-4E29-B226-C325925A8118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91063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Tell them principle</a:t>
            </a:r>
          </a:p>
          <a:p>
            <a:r>
              <a:rPr lang="en-US" dirty="0" smtClean="0"/>
              <a:t>Keep</a:t>
            </a:r>
            <a:r>
              <a:rPr lang="en-US" baseline="0" dirty="0" smtClean="0"/>
              <a:t> It Simple and Straightforward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0F8853-DB18-40AA-B599-23BE3FB43B08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07673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Keep</a:t>
            </a:r>
            <a:r>
              <a:rPr lang="en-US" baseline="0" dirty="0" smtClean="0"/>
              <a:t> It Simple and Straightforward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0F8853-DB18-40AA-B599-23BE3FB43B08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98484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6630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A7A5C-6FDD-48B5-8846-433686C9AE9B}" type="datetimeFigureOut">
              <a:rPr lang="ru-RU" smtClean="0"/>
              <a:t>28.11.2017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0E2C5-3177-4DD7-BD11-48C54B287E0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A7A5C-6FDD-48B5-8846-433686C9AE9B}" type="datetimeFigureOut">
              <a:rPr lang="ru-RU" smtClean="0"/>
              <a:t>28.11.2017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0E2C5-3177-4DD7-BD11-48C54B287E0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A7A5C-6FDD-48B5-8846-433686C9AE9B}" type="datetimeFigureOut">
              <a:rPr lang="ru-RU" smtClean="0"/>
              <a:t>28.11.2017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0E2C5-3177-4DD7-BD11-48C54B287E0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A7A5C-6FDD-48B5-8846-433686C9AE9B}" type="datetimeFigureOut">
              <a:rPr lang="ru-RU" smtClean="0"/>
              <a:t>28.11.2017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0E2C5-3177-4DD7-BD11-48C54B287E0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A7A5C-6FDD-48B5-8846-433686C9AE9B}" type="datetimeFigureOut">
              <a:rPr lang="ru-RU" smtClean="0"/>
              <a:t>28.11.2017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0E2C5-3177-4DD7-BD11-48C54B287E0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A7A5C-6FDD-48B5-8846-433686C9AE9B}" type="datetimeFigureOut">
              <a:rPr lang="ru-RU" smtClean="0"/>
              <a:t>28.11.2017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0E2C5-3177-4DD7-BD11-48C54B287E0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A7A5C-6FDD-48B5-8846-433686C9AE9B}" type="datetimeFigureOut">
              <a:rPr lang="ru-RU" smtClean="0"/>
              <a:t>28.11.2017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0E2C5-3177-4DD7-BD11-48C54B287E0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A7A5C-6FDD-48B5-8846-433686C9AE9B}" type="datetimeFigureOut">
              <a:rPr lang="ru-RU" smtClean="0"/>
              <a:t>28.11.2017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0E2C5-3177-4DD7-BD11-48C54B287E0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A7A5C-6FDD-48B5-8846-433686C9AE9B}" type="datetimeFigureOut">
              <a:rPr lang="ru-RU" smtClean="0"/>
              <a:t>28.11.2017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0E2C5-3177-4DD7-BD11-48C54B287E0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A7A5C-6FDD-48B5-8846-433686C9AE9B}" type="datetimeFigureOut">
              <a:rPr lang="ru-RU" smtClean="0"/>
              <a:t>28.11.2017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0E2C5-3177-4DD7-BD11-48C54B287E0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A7A5C-6FDD-48B5-8846-433686C9AE9B}" type="datetimeFigureOut">
              <a:rPr lang="ru-RU" smtClean="0"/>
              <a:t>28.11.2017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E0E2C5-3177-4DD7-BD11-48C54B287E0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5A7A5C-6FDD-48B5-8846-433686C9AE9B}" type="datetimeFigureOut">
              <a:rPr lang="ru-RU" smtClean="0"/>
              <a:t>28.11.2017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E0E2C5-3177-4DD7-BD11-48C54B287E0A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mailto:mrahimov@cgc.uz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emf"/><Relationship Id="rId5" Type="http://schemas.openxmlformats.org/officeDocument/2006/relationships/image" Target="../media/image2.png"/><Relationship Id="rId4" Type="http://schemas.openxmlformats.org/officeDocument/2006/relationships/hyperlink" Target="mailto:mamurjon@yahoo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Маркетинг тад</a:t>
            </a:r>
            <a:r>
              <a:rPr lang="uz-Cyrl-UZ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қиқоти ҳисоботини тайёрлаш ва тақдимот </a:t>
            </a:r>
            <a:endParaRPr lang="ru-RU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60968" y="3786190"/>
            <a:ext cx="4800600" cy="1752600"/>
          </a:xfrm>
        </p:spPr>
        <p:txBody>
          <a:bodyPr/>
          <a:lstStyle/>
          <a:p>
            <a:r>
              <a:rPr lang="uz-Cyrl-UZ" dirty="0" smtClean="0"/>
              <a:t>Мамуржон Рахимов</a:t>
            </a:r>
            <a:endParaRPr lang="ru-RU" dirty="0"/>
          </a:p>
        </p:txBody>
      </p:sp>
      <p:sp>
        <p:nvSpPr>
          <p:cNvPr id="5122" name="AutoShape 2" descr="Related image"/>
          <p:cNvSpPr>
            <a:spLocks noChangeAspect="1" noChangeArrowheads="1"/>
          </p:cNvSpPr>
          <p:nvPr/>
        </p:nvSpPr>
        <p:spPr bwMode="auto">
          <a:xfrm>
            <a:off x="1190625" y="-136525"/>
            <a:ext cx="2286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4" name="Picture 4" descr="Image result for marketing researc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39694" y="4572010"/>
            <a:ext cx="2386013" cy="15811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3034999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Дарс мақсадлари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z-Cyrl-UZ" dirty="0" smtClean="0"/>
              <a:t>Хисоботни тайёрлаш жараёни</a:t>
            </a:r>
          </a:p>
          <a:p>
            <a:r>
              <a:rPr lang="uz-Cyrl-UZ" dirty="0" smtClean="0"/>
              <a:t>Тақдимот ўтказишга доир тавсиялар</a:t>
            </a:r>
          </a:p>
          <a:p>
            <a:r>
              <a:rPr lang="uz-Cyrl-UZ" dirty="0" smtClean="0"/>
              <a:t>Хисобот топширилгандан кейин мижоз билан алоқа</a:t>
            </a:r>
          </a:p>
          <a:p>
            <a:r>
              <a:rPr lang="uz-Cyrl-UZ" dirty="0" smtClean="0"/>
              <a:t>Маҳаллий </a:t>
            </a:r>
            <a:r>
              <a:rPr lang="uz-Cyrl-UZ" dirty="0" smtClean="0"/>
              <a:t>тажрибадан мисоллар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Хисобот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uz-Cyrl-UZ" dirty="0" smtClean="0"/>
              <a:t>Таъриф:</a:t>
            </a:r>
          </a:p>
          <a:p>
            <a:pPr>
              <a:buNone/>
            </a:pPr>
            <a:r>
              <a:rPr lang="uz-Cyrl-UZ" dirty="0" smtClean="0"/>
              <a:t>Хисобот – бу тадқиқот жараёнини, натижаларини, тавсияларини ва/ёки ҳулосаларини маълум кишиларга ёзма ва/ёки оғзаки тақдимотидир.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Ҳисоботнинг муҳимлиги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z-Cyrl-UZ" dirty="0" smtClean="0"/>
              <a:t>Агар бу босқичга етарли эътибор берилмаса, буюртмачи учун бажарилган ишларнинг қиймати кескин тушиб кетади.</a:t>
            </a:r>
          </a:p>
          <a:p>
            <a:r>
              <a:rPr lang="uz-Cyrl-UZ" dirty="0" smtClean="0"/>
              <a:t>Аксарият менежерлар бажарилган тадқиқот ҳақида фақат ҳисобот ва тақдимот сифатидан келиб чиққан ҳолда ҳулоса қилади.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dirty="0" smtClean="0"/>
              <a:t>Ҳисобот тайёрлаш ва тақдимот жараёни</a:t>
            </a: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uz-Cyrl-UZ" dirty="0" smtClean="0"/>
              <a:t>Муаммонинг таърифи, ёндашувлар, тадқиқот шакли ва ўтказилган ишлар.</a:t>
            </a:r>
          </a:p>
          <a:p>
            <a:pPr marL="514350" indent="-514350">
              <a:buFont typeface="+mj-lt"/>
              <a:buAutoNum type="arabicPeriod"/>
            </a:pPr>
            <a:r>
              <a:rPr lang="uz-Cyrl-UZ" dirty="0" smtClean="0"/>
              <a:t>Маълумот таҳлили</a:t>
            </a:r>
          </a:p>
          <a:p>
            <a:pPr marL="514350" indent="-514350">
              <a:buFont typeface="+mj-lt"/>
              <a:buAutoNum type="arabicPeriod"/>
            </a:pPr>
            <a:r>
              <a:rPr lang="uz-Cyrl-UZ" dirty="0" smtClean="0"/>
              <a:t>Талқин, ҳулосалар ва тавсиялар</a:t>
            </a:r>
          </a:p>
          <a:p>
            <a:pPr marL="514350" indent="-514350">
              <a:buFont typeface="+mj-lt"/>
              <a:buAutoNum type="arabicPeriod"/>
            </a:pPr>
            <a:r>
              <a:rPr lang="uz-Cyrl-UZ" dirty="0" smtClean="0"/>
              <a:t>Ҳисоботни тайёрлаш</a:t>
            </a:r>
          </a:p>
          <a:p>
            <a:pPr marL="514350" indent="-514350">
              <a:buFont typeface="+mj-lt"/>
              <a:buAutoNum type="arabicPeriod"/>
            </a:pPr>
            <a:r>
              <a:rPr lang="uz-Cyrl-UZ" dirty="0" smtClean="0"/>
              <a:t>Оғзаки тақдимот</a:t>
            </a:r>
          </a:p>
          <a:p>
            <a:pPr marL="514350" indent="-514350">
              <a:buFont typeface="+mj-lt"/>
              <a:buAutoNum type="arabicPeriod"/>
            </a:pPr>
            <a:r>
              <a:rPr lang="uz-Cyrl-UZ" dirty="0" smtClean="0"/>
              <a:t>Мижоз томонидан ҳисоботнинг кўриб чиқилиши</a:t>
            </a:r>
          </a:p>
          <a:p>
            <a:pPr marL="514350" indent="-514350">
              <a:buFont typeface="+mj-lt"/>
              <a:buAutoNum type="arabicPeriod"/>
            </a:pPr>
            <a:r>
              <a:rPr lang="uz-Cyrl-UZ" dirty="0" smtClean="0"/>
              <a:t>Мижоз билан алоқага чиқиш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Ҳисобот ким учун тайёрланиши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z-Cyrl-UZ" dirty="0" smtClean="0"/>
              <a:t>Ҳисоботни тайёрлашда уни айнан ким ўқишини ҳисобга олиш керак.</a:t>
            </a:r>
          </a:p>
          <a:p>
            <a:r>
              <a:rPr lang="uz-Cyrl-UZ" dirty="0" smtClean="0"/>
              <a:t>Агар бир нечта ҳилдаги гуруҳлар ўқиши кутилса, ҳар бир гуруҳ учун мослаштирилган ҳисобот тайёрлаш мақсадга мувофиқ.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Ҳисоботнинг муҳим қисмлари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z-Cyrl-UZ" dirty="0" smtClean="0"/>
              <a:t>Бажарилган ишнинг қисқача мазмуни </a:t>
            </a:r>
          </a:p>
          <a:p>
            <a:r>
              <a:rPr lang="uz-Cyrl-UZ" dirty="0" smtClean="0"/>
              <a:t>Муаммонинг таърифи</a:t>
            </a:r>
          </a:p>
          <a:p>
            <a:r>
              <a:rPr lang="uz-Cyrl-UZ" dirty="0" smtClean="0"/>
              <a:t>Тадқиқот шакли</a:t>
            </a:r>
          </a:p>
          <a:p>
            <a:r>
              <a:rPr lang="uz-Cyrl-UZ" dirty="0" smtClean="0"/>
              <a:t>Таҳлил</a:t>
            </a:r>
          </a:p>
          <a:p>
            <a:r>
              <a:rPr lang="uz-Cyrl-UZ" dirty="0" smtClean="0"/>
              <a:t>Натижалар – энг катта қисм</a:t>
            </a:r>
          </a:p>
          <a:p>
            <a:r>
              <a:rPr lang="uz-Cyrl-UZ" dirty="0" smtClean="0"/>
              <a:t>Ҳулоса ва тавсиялар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528345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Тақдимот бўйича тавсиялар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z-Cyrl-UZ" dirty="0" smtClean="0"/>
              <a:t>“Айтмоқ” қоидаси</a:t>
            </a:r>
            <a:r>
              <a:rPr lang="en-US" dirty="0" smtClean="0"/>
              <a:t> 3 </a:t>
            </a:r>
            <a:r>
              <a:rPr lang="uz-Cyrl-UZ" dirty="0" smtClean="0"/>
              <a:t>босқичдан иборат:</a:t>
            </a:r>
          </a:p>
          <a:p>
            <a:pPr marL="514350" indent="-514350">
              <a:buAutoNum type="arabicPeriod"/>
            </a:pPr>
            <a:r>
              <a:rPr lang="uz-Cyrl-UZ" dirty="0" smtClean="0"/>
              <a:t>Нималарни айтиб беришингизни айтинг.</a:t>
            </a:r>
          </a:p>
          <a:p>
            <a:pPr marL="514350" indent="-514350">
              <a:buAutoNum type="arabicPeriod"/>
            </a:pPr>
            <a:r>
              <a:rPr lang="uz-Cyrl-UZ" dirty="0" smtClean="0"/>
              <a:t>Айтмоқчи бўлган нарсаларингизни айтиб беринг.</a:t>
            </a:r>
          </a:p>
          <a:p>
            <a:pPr marL="514350" indent="-514350">
              <a:buAutoNum type="arabicPeriod"/>
            </a:pPr>
            <a:r>
              <a:rPr lang="uz-Cyrl-UZ" dirty="0" smtClean="0"/>
              <a:t>Нималарни Айтиб берганлигингизни айтиб ўтинг.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2697879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Тақдимот бўйича тавсиялар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z-Cyrl-UZ" dirty="0" smtClean="0"/>
              <a:t>Содда ва тушунишга осон шаклда сўзланг.</a:t>
            </a:r>
          </a:p>
          <a:p>
            <a:r>
              <a:rPr lang="uz-Cyrl-UZ" dirty="0" smtClean="0"/>
              <a:t>Тушунишга қийин сўзларни ишлатмасликка ҳаракат қилинг.</a:t>
            </a:r>
          </a:p>
          <a:p>
            <a:r>
              <a:rPr lang="uz-Cyrl-UZ" dirty="0" smtClean="0"/>
              <a:t>Баъзи мураккаб сўзларнинг мазмунини тушунтириб кетинг.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6519614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dirty="0" smtClean="0"/>
              <a:t>Тадқиқот натижаларини тадбиқ этиш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z-Cyrl-UZ" dirty="0"/>
              <a:t>Тадқиқот натижаларини тадбиқ </a:t>
            </a:r>
            <a:r>
              <a:rPr lang="uz-Cyrl-UZ" dirty="0" smtClean="0"/>
              <a:t>этишда кўмак</a:t>
            </a:r>
          </a:p>
          <a:p>
            <a:r>
              <a:rPr lang="uz-Cyrl-UZ" dirty="0"/>
              <a:t>Тадқиқот </a:t>
            </a:r>
            <a:r>
              <a:rPr lang="uz-Cyrl-UZ" dirty="0" smtClean="0"/>
              <a:t>натижаларини тушунишда кўмак</a:t>
            </a:r>
          </a:p>
          <a:p>
            <a:r>
              <a:rPr lang="uz-Cyrl-UZ" dirty="0"/>
              <a:t>Тадқиқот </a:t>
            </a:r>
            <a:r>
              <a:rPr lang="uz-Cyrl-UZ" dirty="0" smtClean="0"/>
              <a:t>натижаларининг таҳлили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465804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250133" y="1928802"/>
            <a:ext cx="6750867" cy="1576394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  <a:defRPr/>
            </a:pPr>
            <a:r>
              <a:rPr lang="ru-RU" sz="43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Эътиборингиз учун рахмат!</a:t>
            </a:r>
          </a:p>
          <a:p>
            <a:pPr marL="0" indent="0" algn="ctr">
              <a:buNone/>
              <a:defRPr/>
            </a:pPr>
            <a:endParaRPr lang="uz-Cyrl-UZ" sz="2400" b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  <a:hlinkClick r:id="rId3"/>
            </a:endParaRPr>
          </a:p>
          <a:p>
            <a:pPr marL="0" indent="0" algn="ctr">
              <a:buNone/>
              <a:defRPr/>
            </a:pP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  <a:hlinkClick r:id="rId3"/>
              </a:rPr>
              <a:t>mrahimov@cgc.uz</a:t>
            </a:r>
            <a:endParaRPr lang="en-US" sz="2400" b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  <a:defRPr/>
            </a:pP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  <a:hlinkClick r:id="rId4"/>
              </a:rPr>
              <a:t>mamurjon@yahoo.com</a:t>
            </a:r>
            <a:endParaRPr lang="en-US" sz="2400" b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  <a:defRPr/>
            </a:pPr>
            <a:endParaRPr lang="ru-RU" sz="3200" b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 eaLnBrk="1" hangingPunct="1">
              <a:defRPr/>
            </a:pPr>
            <a:endParaRPr lang="ru-RU" sz="2000" dirty="0">
              <a:latin typeface="Arial Narrow" pitchFamily="34" charset="0"/>
            </a:endParaRPr>
          </a:p>
        </p:txBody>
      </p:sp>
      <p:sp>
        <p:nvSpPr>
          <p:cNvPr id="20484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fld id="{7508A7F1-E1AA-4AA5-B407-D4902CE811AA}" type="slidenum">
              <a:rPr lang="ru-RU" smtClean="0"/>
              <a:pPr/>
              <a:t>11</a:t>
            </a:fld>
            <a:endParaRPr lang="ru-RU" smtClean="0"/>
          </a:p>
        </p:txBody>
      </p:sp>
      <p:pic>
        <p:nvPicPr>
          <p:cNvPr id="4" name="Picture 6" descr="E:\AUXJOBBAJOBBA\JOBBochJOBBI2800\Informat Kotler\Bildspel Kotler\Glob kopiera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58480" y="4168777"/>
            <a:ext cx="2261392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515100" y="3956050"/>
            <a:ext cx="1945332" cy="289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28101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666</TotalTime>
  <Words>262</Words>
  <Application>Microsoft Office PowerPoint</Application>
  <PresentationFormat>Экран (4:3)</PresentationFormat>
  <Paragraphs>56</Paragraphs>
  <Slides>11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Arial Narrow</vt:lpstr>
      <vt:lpstr>Calibri</vt:lpstr>
      <vt:lpstr>Тема Office</vt:lpstr>
      <vt:lpstr>Маркетинг тадқиқоти ҳисоботини тайёрлаш ва тақдимот </vt:lpstr>
      <vt:lpstr>Дарс мақсадлари</vt:lpstr>
      <vt:lpstr>Хисобот</vt:lpstr>
      <vt:lpstr>Ҳисоботнинг муҳимлиги</vt:lpstr>
      <vt:lpstr>Ҳисобот тайёрлаш ва тақдимот жараёни</vt:lpstr>
      <vt:lpstr>Ҳисобот ким учун тайёрланиши</vt:lpstr>
      <vt:lpstr>Ҳисоботнинг муҳим қисмлари</vt:lpstr>
      <vt:lpstr>Тақдимот бўйича тавсиялар</vt:lpstr>
      <vt:lpstr>Тақдимот бўйича тавсиялар</vt:lpstr>
      <vt:lpstr>Тадқиқот натижаларини тадбиқ этиш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Маркетинг тадқиқоти ҳисоботини тайёрлаш ва тақдимот</dc:title>
  <dc:creator>User</dc:creator>
  <cp:lastModifiedBy>USER</cp:lastModifiedBy>
  <cp:revision>19</cp:revision>
  <dcterms:created xsi:type="dcterms:W3CDTF">2017-11-27T05:28:30Z</dcterms:created>
  <dcterms:modified xsi:type="dcterms:W3CDTF">2017-11-28T01:37:34Z</dcterms:modified>
</cp:coreProperties>
</file>