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7" r:id="rId2"/>
    <p:sldId id="259" r:id="rId3"/>
    <p:sldId id="260" r:id="rId4"/>
    <p:sldId id="261" r:id="rId5"/>
    <p:sldId id="265" r:id="rId6"/>
    <p:sldId id="266" r:id="rId7"/>
    <p:sldId id="267" r:id="rId8"/>
    <p:sldId id="268" r:id="rId9"/>
    <p:sldId id="262" r:id="rId10"/>
    <p:sldId id="263" r:id="rId11"/>
    <p:sldId id="269" r:id="rId12"/>
    <p:sldId id="258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83666" autoAdjust="0"/>
  </p:normalViewPr>
  <p:slideViewPr>
    <p:cSldViewPr snapToGrid="0">
      <p:cViewPr varScale="1">
        <p:scale>
          <a:sx n="61" d="100"/>
          <a:sy n="61" d="100"/>
        </p:scale>
        <p:origin x="109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18F2BA4-575E-4C45-A837-B5E8101F7355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C4CD355-ACE3-4960-BD68-31C49927D570}">
      <dgm:prSet phldrT="[Текст]"/>
      <dgm:spPr/>
      <dgm:t>
        <a:bodyPr/>
        <a:lstStyle/>
        <a:p>
          <a:r>
            <a:rPr lang="uz-Cyrl-UZ" dirty="0" smtClean="0"/>
            <a:t>Бошқариш</a:t>
          </a:r>
          <a:endParaRPr lang="ru-RU" dirty="0"/>
        </a:p>
      </dgm:t>
    </dgm:pt>
    <dgm:pt modelId="{83F99795-2037-4904-A29B-B257842D4B41}" type="parTrans" cxnId="{36A27079-9EE4-4EEA-AFA5-E7CB69C1B77A}">
      <dgm:prSet/>
      <dgm:spPr/>
      <dgm:t>
        <a:bodyPr/>
        <a:lstStyle/>
        <a:p>
          <a:endParaRPr lang="ru-RU"/>
        </a:p>
      </dgm:t>
    </dgm:pt>
    <dgm:pt modelId="{734C3177-B447-4B30-9CCA-1BBEFAD69481}" type="sibTrans" cxnId="{36A27079-9EE4-4EEA-AFA5-E7CB69C1B77A}">
      <dgm:prSet/>
      <dgm:spPr/>
      <dgm:t>
        <a:bodyPr/>
        <a:lstStyle/>
        <a:p>
          <a:endParaRPr lang="ru-RU"/>
        </a:p>
      </dgm:t>
    </dgm:pt>
    <dgm:pt modelId="{1D7BFF35-C2A9-4519-AB4E-11A67C7C5C49}">
      <dgm:prSet phldrT="[Текст]"/>
      <dgm:spPr/>
      <dgm:t>
        <a:bodyPr/>
        <a:lstStyle/>
        <a:p>
          <a:r>
            <a:rPr lang="uz-Cyrl-UZ" dirty="0" smtClean="0"/>
            <a:t>Назорат</a:t>
          </a:r>
          <a:endParaRPr lang="ru-RU" dirty="0"/>
        </a:p>
      </dgm:t>
    </dgm:pt>
    <dgm:pt modelId="{3498A5BD-F04D-44EF-8FBF-F204E65D839A}" type="parTrans" cxnId="{B43C5D11-1041-4F67-BED2-B9916BDA9269}">
      <dgm:prSet/>
      <dgm:spPr/>
      <dgm:t>
        <a:bodyPr/>
        <a:lstStyle/>
        <a:p>
          <a:endParaRPr lang="ru-RU"/>
        </a:p>
      </dgm:t>
    </dgm:pt>
    <dgm:pt modelId="{118A41A0-C911-4B9D-8CC7-381D98DD3092}" type="sibTrans" cxnId="{B43C5D11-1041-4F67-BED2-B9916BDA9269}">
      <dgm:prSet/>
      <dgm:spPr/>
      <dgm:t>
        <a:bodyPr/>
        <a:lstStyle/>
        <a:p>
          <a:endParaRPr lang="ru-RU"/>
        </a:p>
      </dgm:t>
    </dgm:pt>
    <dgm:pt modelId="{2589AA12-79C5-4D8A-8645-943B32123A03}">
      <dgm:prSet phldrT="[Текст]"/>
      <dgm:spPr/>
      <dgm:t>
        <a:bodyPr/>
        <a:lstStyle/>
        <a:p>
          <a:r>
            <a:rPr lang="uz-Cyrl-UZ" dirty="0" smtClean="0"/>
            <a:t>Эркин ўзгарувчи</a:t>
          </a:r>
          <a:endParaRPr lang="ru-RU" dirty="0"/>
        </a:p>
      </dgm:t>
    </dgm:pt>
    <dgm:pt modelId="{89867A58-968D-4CF0-9131-DCEA6E125430}" type="parTrans" cxnId="{89773E18-649D-4B47-BE43-06EB130B436E}">
      <dgm:prSet/>
      <dgm:spPr/>
      <dgm:t>
        <a:bodyPr/>
        <a:lstStyle/>
        <a:p>
          <a:endParaRPr lang="ru-RU"/>
        </a:p>
      </dgm:t>
    </dgm:pt>
    <dgm:pt modelId="{85425401-ACB7-4B2C-ADA4-EDF2711D657F}" type="sibTrans" cxnId="{89773E18-649D-4B47-BE43-06EB130B436E}">
      <dgm:prSet/>
      <dgm:spPr/>
      <dgm:t>
        <a:bodyPr/>
        <a:lstStyle/>
        <a:p>
          <a:endParaRPr lang="ru-RU"/>
        </a:p>
      </dgm:t>
    </dgm:pt>
    <dgm:pt modelId="{52119D44-56C2-4B0D-A4F8-4A9434D8941C}">
      <dgm:prSet phldrT="[Текст]"/>
      <dgm:spPr/>
      <dgm:t>
        <a:bodyPr/>
        <a:lstStyle/>
        <a:p>
          <a:r>
            <a:rPr lang="uz-Cyrl-UZ" dirty="0" smtClean="0"/>
            <a:t>Ташқи ўзгарувчилар</a:t>
          </a:r>
          <a:endParaRPr lang="ru-RU" dirty="0"/>
        </a:p>
      </dgm:t>
    </dgm:pt>
    <dgm:pt modelId="{07A854E7-06BC-44EE-B98A-E086F713E92E}" type="parTrans" cxnId="{81DF7C90-6FC5-4AC7-AE42-EF06CA50871B}">
      <dgm:prSet/>
      <dgm:spPr/>
      <dgm:t>
        <a:bodyPr/>
        <a:lstStyle/>
        <a:p>
          <a:endParaRPr lang="ru-RU"/>
        </a:p>
      </dgm:t>
    </dgm:pt>
    <dgm:pt modelId="{37DD38C7-144A-4594-B644-38484993A5DC}" type="sibTrans" cxnId="{81DF7C90-6FC5-4AC7-AE42-EF06CA50871B}">
      <dgm:prSet/>
      <dgm:spPr/>
      <dgm:t>
        <a:bodyPr/>
        <a:lstStyle/>
        <a:p>
          <a:endParaRPr lang="ru-RU"/>
        </a:p>
      </dgm:t>
    </dgm:pt>
    <dgm:pt modelId="{544A02C6-6715-43B2-9E23-7E80F83C2FF2}">
      <dgm:prSet phldrT="[Текст]"/>
      <dgm:spPr/>
      <dgm:t>
        <a:bodyPr/>
        <a:lstStyle/>
        <a:p>
          <a:r>
            <a:rPr lang="uz-Cyrl-UZ" dirty="0" smtClean="0"/>
            <a:t>Боғлиқ ўзгарувчи</a:t>
          </a:r>
          <a:endParaRPr lang="ru-RU" dirty="0"/>
        </a:p>
      </dgm:t>
    </dgm:pt>
    <dgm:pt modelId="{2B892FE9-32AB-4453-BFCC-F8BD1184FCD8}" type="parTrans" cxnId="{BD300748-2418-483C-8BF2-89D3BF5486EB}">
      <dgm:prSet/>
      <dgm:spPr/>
      <dgm:t>
        <a:bodyPr/>
        <a:lstStyle/>
        <a:p>
          <a:endParaRPr lang="ru-RU"/>
        </a:p>
      </dgm:t>
    </dgm:pt>
    <dgm:pt modelId="{234FD657-728A-4836-B7D8-B20181F135DA}" type="sibTrans" cxnId="{BD300748-2418-483C-8BF2-89D3BF5486EB}">
      <dgm:prSet/>
      <dgm:spPr/>
      <dgm:t>
        <a:bodyPr/>
        <a:lstStyle/>
        <a:p>
          <a:endParaRPr lang="ru-RU"/>
        </a:p>
      </dgm:t>
    </dgm:pt>
    <dgm:pt modelId="{C17D31A6-AAA2-44D2-B5D7-BD243F87E4CB}" type="pres">
      <dgm:prSet presAssocID="{518F2BA4-575E-4C45-A837-B5E8101F7355}" presName="diagram" presStyleCnt="0">
        <dgm:presLayoutVars>
          <dgm:dir/>
          <dgm:resizeHandles val="exact"/>
        </dgm:presLayoutVars>
      </dgm:prSet>
      <dgm:spPr/>
    </dgm:pt>
    <dgm:pt modelId="{4FD040B8-9D2F-4C9D-9480-47BF5EB16EEE}" type="pres">
      <dgm:prSet presAssocID="{9C4CD355-ACE3-4960-BD68-31C49927D570}" presName="node" presStyleLbl="node1" presStyleIdx="0" presStyleCnt="5">
        <dgm:presLayoutVars>
          <dgm:bulletEnabled val="1"/>
        </dgm:presLayoutVars>
      </dgm:prSet>
      <dgm:spPr/>
    </dgm:pt>
    <dgm:pt modelId="{97FC2EB6-05D5-43C8-B54F-361919806BA1}" type="pres">
      <dgm:prSet presAssocID="{734C3177-B447-4B30-9CCA-1BBEFAD69481}" presName="sibTrans" presStyleCnt="0"/>
      <dgm:spPr/>
    </dgm:pt>
    <dgm:pt modelId="{443C26DD-EAC6-4B58-A36F-ABF695BF778B}" type="pres">
      <dgm:prSet presAssocID="{1D7BFF35-C2A9-4519-AB4E-11A67C7C5C49}" presName="node" presStyleLbl="node1" presStyleIdx="1" presStyleCnt="5">
        <dgm:presLayoutVars>
          <dgm:bulletEnabled val="1"/>
        </dgm:presLayoutVars>
      </dgm:prSet>
      <dgm:spPr/>
    </dgm:pt>
    <dgm:pt modelId="{35304373-3C3A-47CD-83A6-3BA5BC919364}" type="pres">
      <dgm:prSet presAssocID="{118A41A0-C911-4B9D-8CC7-381D98DD3092}" presName="sibTrans" presStyleCnt="0"/>
      <dgm:spPr/>
    </dgm:pt>
    <dgm:pt modelId="{DA6668E4-7B67-41FF-9292-2917687A3F4D}" type="pres">
      <dgm:prSet presAssocID="{2589AA12-79C5-4D8A-8645-943B32123A03}" presName="node" presStyleLbl="node1" presStyleIdx="2" presStyleCnt="5">
        <dgm:presLayoutVars>
          <dgm:bulletEnabled val="1"/>
        </dgm:presLayoutVars>
      </dgm:prSet>
      <dgm:spPr/>
    </dgm:pt>
    <dgm:pt modelId="{24BA6492-3C8B-4FFC-8DD1-C38645E67FD3}" type="pres">
      <dgm:prSet presAssocID="{85425401-ACB7-4B2C-ADA4-EDF2711D657F}" presName="sibTrans" presStyleCnt="0"/>
      <dgm:spPr/>
    </dgm:pt>
    <dgm:pt modelId="{EB977586-D21E-4497-A331-7F70E09B22BD}" type="pres">
      <dgm:prSet presAssocID="{52119D44-56C2-4B0D-A4F8-4A9434D8941C}" presName="node" presStyleLbl="node1" presStyleIdx="3" presStyleCnt="5">
        <dgm:presLayoutVars>
          <dgm:bulletEnabled val="1"/>
        </dgm:presLayoutVars>
      </dgm:prSet>
      <dgm:spPr/>
    </dgm:pt>
    <dgm:pt modelId="{B9DCD81E-FB57-48C7-AE08-6DD72402C8EC}" type="pres">
      <dgm:prSet presAssocID="{37DD38C7-144A-4594-B644-38484993A5DC}" presName="sibTrans" presStyleCnt="0"/>
      <dgm:spPr/>
    </dgm:pt>
    <dgm:pt modelId="{914ED766-F39A-4EC5-B3D8-C59ADDD29425}" type="pres">
      <dgm:prSet presAssocID="{544A02C6-6715-43B2-9E23-7E80F83C2FF2}" presName="node" presStyleLbl="node1" presStyleIdx="4" presStyleCnt="5">
        <dgm:presLayoutVars>
          <dgm:bulletEnabled val="1"/>
        </dgm:presLayoutVars>
      </dgm:prSet>
      <dgm:spPr/>
    </dgm:pt>
  </dgm:ptLst>
  <dgm:cxnLst>
    <dgm:cxn modelId="{BD300748-2418-483C-8BF2-89D3BF5486EB}" srcId="{518F2BA4-575E-4C45-A837-B5E8101F7355}" destId="{544A02C6-6715-43B2-9E23-7E80F83C2FF2}" srcOrd="4" destOrd="0" parTransId="{2B892FE9-32AB-4453-BFCC-F8BD1184FCD8}" sibTransId="{234FD657-728A-4836-B7D8-B20181F135DA}"/>
    <dgm:cxn modelId="{59DA75AA-36F2-489B-91A4-D2C9CFE50EF3}" type="presOf" srcId="{1D7BFF35-C2A9-4519-AB4E-11A67C7C5C49}" destId="{443C26DD-EAC6-4B58-A36F-ABF695BF778B}" srcOrd="0" destOrd="0" presId="urn:microsoft.com/office/officeart/2005/8/layout/default"/>
    <dgm:cxn modelId="{89773E18-649D-4B47-BE43-06EB130B436E}" srcId="{518F2BA4-575E-4C45-A837-B5E8101F7355}" destId="{2589AA12-79C5-4D8A-8645-943B32123A03}" srcOrd="2" destOrd="0" parTransId="{89867A58-968D-4CF0-9131-DCEA6E125430}" sibTransId="{85425401-ACB7-4B2C-ADA4-EDF2711D657F}"/>
    <dgm:cxn modelId="{9CFF863A-EDBC-46C6-97BF-2CE0B6CCDDE8}" type="presOf" srcId="{2589AA12-79C5-4D8A-8645-943B32123A03}" destId="{DA6668E4-7B67-41FF-9292-2917687A3F4D}" srcOrd="0" destOrd="0" presId="urn:microsoft.com/office/officeart/2005/8/layout/default"/>
    <dgm:cxn modelId="{43357960-7E38-46C2-AFF5-677BBEFB8173}" type="presOf" srcId="{52119D44-56C2-4B0D-A4F8-4A9434D8941C}" destId="{EB977586-D21E-4497-A331-7F70E09B22BD}" srcOrd="0" destOrd="0" presId="urn:microsoft.com/office/officeart/2005/8/layout/default"/>
    <dgm:cxn modelId="{B43C5D11-1041-4F67-BED2-B9916BDA9269}" srcId="{518F2BA4-575E-4C45-A837-B5E8101F7355}" destId="{1D7BFF35-C2A9-4519-AB4E-11A67C7C5C49}" srcOrd="1" destOrd="0" parTransId="{3498A5BD-F04D-44EF-8FBF-F204E65D839A}" sibTransId="{118A41A0-C911-4B9D-8CC7-381D98DD3092}"/>
    <dgm:cxn modelId="{36A27079-9EE4-4EEA-AFA5-E7CB69C1B77A}" srcId="{518F2BA4-575E-4C45-A837-B5E8101F7355}" destId="{9C4CD355-ACE3-4960-BD68-31C49927D570}" srcOrd="0" destOrd="0" parTransId="{83F99795-2037-4904-A29B-B257842D4B41}" sibTransId="{734C3177-B447-4B30-9CCA-1BBEFAD69481}"/>
    <dgm:cxn modelId="{81DF7C90-6FC5-4AC7-AE42-EF06CA50871B}" srcId="{518F2BA4-575E-4C45-A837-B5E8101F7355}" destId="{52119D44-56C2-4B0D-A4F8-4A9434D8941C}" srcOrd="3" destOrd="0" parTransId="{07A854E7-06BC-44EE-B98A-E086F713E92E}" sibTransId="{37DD38C7-144A-4594-B644-38484993A5DC}"/>
    <dgm:cxn modelId="{8BE7A12D-8A45-4E03-A76C-FA177F864D0D}" type="presOf" srcId="{518F2BA4-575E-4C45-A837-B5E8101F7355}" destId="{C17D31A6-AAA2-44D2-B5D7-BD243F87E4CB}" srcOrd="0" destOrd="0" presId="urn:microsoft.com/office/officeart/2005/8/layout/default"/>
    <dgm:cxn modelId="{231D7518-D1D9-47B4-9D8E-43E8E6F273D4}" type="presOf" srcId="{9C4CD355-ACE3-4960-BD68-31C49927D570}" destId="{4FD040B8-9D2F-4C9D-9480-47BF5EB16EEE}" srcOrd="0" destOrd="0" presId="urn:microsoft.com/office/officeart/2005/8/layout/default"/>
    <dgm:cxn modelId="{58A16F4B-AAE9-4C30-8275-6AAF269F9EEF}" type="presOf" srcId="{544A02C6-6715-43B2-9E23-7E80F83C2FF2}" destId="{914ED766-F39A-4EC5-B3D8-C59ADDD29425}" srcOrd="0" destOrd="0" presId="urn:microsoft.com/office/officeart/2005/8/layout/default"/>
    <dgm:cxn modelId="{71353A9D-3B40-4D3A-B429-D01AECD231F5}" type="presParOf" srcId="{C17D31A6-AAA2-44D2-B5D7-BD243F87E4CB}" destId="{4FD040B8-9D2F-4C9D-9480-47BF5EB16EEE}" srcOrd="0" destOrd="0" presId="urn:microsoft.com/office/officeart/2005/8/layout/default"/>
    <dgm:cxn modelId="{F9412F28-6409-4ACE-827E-54F94E9C201E}" type="presParOf" srcId="{C17D31A6-AAA2-44D2-B5D7-BD243F87E4CB}" destId="{97FC2EB6-05D5-43C8-B54F-361919806BA1}" srcOrd="1" destOrd="0" presId="urn:microsoft.com/office/officeart/2005/8/layout/default"/>
    <dgm:cxn modelId="{4D123F6A-28C9-447A-B4C0-E67C4001E995}" type="presParOf" srcId="{C17D31A6-AAA2-44D2-B5D7-BD243F87E4CB}" destId="{443C26DD-EAC6-4B58-A36F-ABF695BF778B}" srcOrd="2" destOrd="0" presId="urn:microsoft.com/office/officeart/2005/8/layout/default"/>
    <dgm:cxn modelId="{34CAF722-0662-472C-994F-7D59614BB7D7}" type="presParOf" srcId="{C17D31A6-AAA2-44D2-B5D7-BD243F87E4CB}" destId="{35304373-3C3A-47CD-83A6-3BA5BC919364}" srcOrd="3" destOrd="0" presId="urn:microsoft.com/office/officeart/2005/8/layout/default"/>
    <dgm:cxn modelId="{202E2F30-86AB-4B53-BEF5-7BBCBA5FFA41}" type="presParOf" srcId="{C17D31A6-AAA2-44D2-B5D7-BD243F87E4CB}" destId="{DA6668E4-7B67-41FF-9292-2917687A3F4D}" srcOrd="4" destOrd="0" presId="urn:microsoft.com/office/officeart/2005/8/layout/default"/>
    <dgm:cxn modelId="{603236F4-EBC5-4572-BA41-6C3DBE53422B}" type="presParOf" srcId="{C17D31A6-AAA2-44D2-B5D7-BD243F87E4CB}" destId="{24BA6492-3C8B-4FFC-8DD1-C38645E67FD3}" srcOrd="5" destOrd="0" presId="urn:microsoft.com/office/officeart/2005/8/layout/default"/>
    <dgm:cxn modelId="{B959FA6C-BDB5-4B7B-8ADA-2CA2190A824C}" type="presParOf" srcId="{C17D31A6-AAA2-44D2-B5D7-BD243F87E4CB}" destId="{EB977586-D21E-4497-A331-7F70E09B22BD}" srcOrd="6" destOrd="0" presId="urn:microsoft.com/office/officeart/2005/8/layout/default"/>
    <dgm:cxn modelId="{2E0F00EE-A665-4485-A23D-F1D345AB88BD}" type="presParOf" srcId="{C17D31A6-AAA2-44D2-B5D7-BD243F87E4CB}" destId="{B9DCD81E-FB57-48C7-AE08-6DD72402C8EC}" srcOrd="7" destOrd="0" presId="urn:microsoft.com/office/officeart/2005/8/layout/default"/>
    <dgm:cxn modelId="{D0687640-48BC-448D-8E83-F32819E22308}" type="presParOf" srcId="{C17D31A6-AAA2-44D2-B5D7-BD243F87E4CB}" destId="{914ED766-F39A-4EC5-B3D8-C59ADDD29425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0BDBA1E-A088-4925-887B-FB707190C001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54E335B9-7E11-4EE0-8946-4AB565D52B10}">
      <dgm:prSet phldrT="[Текст]"/>
      <dgm:spPr/>
      <dgm:t>
        <a:bodyPr/>
        <a:lstStyle/>
        <a:p>
          <a:r>
            <a:rPr lang="uz-Cyrl-UZ" dirty="0" smtClean="0"/>
            <a:t>Вақт</a:t>
          </a:r>
          <a:endParaRPr lang="ru-RU" dirty="0"/>
        </a:p>
      </dgm:t>
    </dgm:pt>
    <dgm:pt modelId="{5FE2B586-0659-4F75-88B8-5BA9E9D6B87D}" type="parTrans" cxnId="{8F09715F-BA02-4C01-812B-301B6B0345C3}">
      <dgm:prSet/>
      <dgm:spPr/>
      <dgm:t>
        <a:bodyPr/>
        <a:lstStyle/>
        <a:p>
          <a:endParaRPr lang="ru-RU"/>
        </a:p>
      </dgm:t>
    </dgm:pt>
    <dgm:pt modelId="{DD7A11BF-238B-4DB9-9B81-C024BEEE5AE0}" type="sibTrans" cxnId="{8F09715F-BA02-4C01-812B-301B6B0345C3}">
      <dgm:prSet/>
      <dgm:spPr/>
      <dgm:t>
        <a:bodyPr/>
        <a:lstStyle/>
        <a:p>
          <a:endParaRPr lang="ru-RU"/>
        </a:p>
      </dgm:t>
    </dgm:pt>
    <dgm:pt modelId="{386081F4-ED72-485F-9396-D0919FCCE707}">
      <dgm:prSet phldrT="[Текст]"/>
      <dgm:spPr/>
      <dgm:t>
        <a:bodyPr/>
        <a:lstStyle/>
        <a:p>
          <a:r>
            <a:rPr lang="uz-Cyrl-UZ" dirty="0" smtClean="0"/>
            <a:t>Ҳаражат</a:t>
          </a:r>
          <a:endParaRPr lang="ru-RU" dirty="0"/>
        </a:p>
      </dgm:t>
    </dgm:pt>
    <dgm:pt modelId="{A86FB021-A6C8-4DBD-814B-6C47D1074E2C}" type="parTrans" cxnId="{1EAC4383-27A1-452A-B1A9-28B3E52498B4}">
      <dgm:prSet/>
      <dgm:spPr/>
      <dgm:t>
        <a:bodyPr/>
        <a:lstStyle/>
        <a:p>
          <a:endParaRPr lang="ru-RU"/>
        </a:p>
      </dgm:t>
    </dgm:pt>
    <dgm:pt modelId="{379B57A5-F915-49D8-B967-EE87EF18A0D2}" type="sibTrans" cxnId="{1EAC4383-27A1-452A-B1A9-28B3E52498B4}">
      <dgm:prSet/>
      <dgm:spPr/>
      <dgm:t>
        <a:bodyPr/>
        <a:lstStyle/>
        <a:p>
          <a:endParaRPr lang="ru-RU"/>
        </a:p>
      </dgm:t>
    </dgm:pt>
    <dgm:pt modelId="{F226CF0A-BCD1-4735-810E-9CDC50C608D9}">
      <dgm:prSet phldrT="[Текст]"/>
      <dgm:spPr/>
      <dgm:t>
        <a:bodyPr/>
        <a:lstStyle/>
        <a:p>
          <a:r>
            <a:rPr lang="uz-Cyrl-UZ" dirty="0" smtClean="0"/>
            <a:t>Бошқарув</a:t>
          </a:r>
          <a:endParaRPr lang="ru-RU" dirty="0"/>
        </a:p>
      </dgm:t>
    </dgm:pt>
    <dgm:pt modelId="{84B1FF95-3FD4-4CD3-86FA-3A6DFB870792}" type="parTrans" cxnId="{40DFC3CE-F61A-4237-8699-C414D9A24E1F}">
      <dgm:prSet/>
      <dgm:spPr/>
      <dgm:t>
        <a:bodyPr/>
        <a:lstStyle/>
        <a:p>
          <a:endParaRPr lang="ru-RU"/>
        </a:p>
      </dgm:t>
    </dgm:pt>
    <dgm:pt modelId="{455759E8-CD59-457C-98ED-590C108D2527}" type="sibTrans" cxnId="{40DFC3CE-F61A-4237-8699-C414D9A24E1F}">
      <dgm:prSet/>
      <dgm:spPr/>
      <dgm:t>
        <a:bodyPr/>
        <a:lstStyle/>
        <a:p>
          <a:endParaRPr lang="ru-RU"/>
        </a:p>
      </dgm:t>
    </dgm:pt>
    <dgm:pt modelId="{410EDA9E-44AC-4997-977B-74995EF404ED}" type="pres">
      <dgm:prSet presAssocID="{D0BDBA1E-A088-4925-887B-FB707190C001}" presName="CompostProcess" presStyleCnt="0">
        <dgm:presLayoutVars>
          <dgm:dir/>
          <dgm:resizeHandles val="exact"/>
        </dgm:presLayoutVars>
      </dgm:prSet>
      <dgm:spPr/>
    </dgm:pt>
    <dgm:pt modelId="{B02CA5DB-531F-4E1B-ABC7-97B619B7F39A}" type="pres">
      <dgm:prSet presAssocID="{D0BDBA1E-A088-4925-887B-FB707190C001}" presName="arrow" presStyleLbl="bgShp" presStyleIdx="0" presStyleCnt="1"/>
      <dgm:spPr/>
    </dgm:pt>
    <dgm:pt modelId="{3EA55A44-05BE-441B-B346-4EE24AADC670}" type="pres">
      <dgm:prSet presAssocID="{D0BDBA1E-A088-4925-887B-FB707190C001}" presName="linearProcess" presStyleCnt="0"/>
      <dgm:spPr/>
    </dgm:pt>
    <dgm:pt modelId="{2659849F-D9BC-47AA-89D9-A726DFD6A0C2}" type="pres">
      <dgm:prSet presAssocID="{54E335B9-7E11-4EE0-8946-4AB565D52B10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61E80C2-010B-4569-A7FB-9D6B10E6B63B}" type="pres">
      <dgm:prSet presAssocID="{DD7A11BF-238B-4DB9-9B81-C024BEEE5AE0}" presName="sibTrans" presStyleCnt="0"/>
      <dgm:spPr/>
    </dgm:pt>
    <dgm:pt modelId="{B0360E96-5D9F-478D-B324-CE396DA6DF1B}" type="pres">
      <dgm:prSet presAssocID="{386081F4-ED72-485F-9396-D0919FCCE707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D3B3DC-2D80-47D0-B89E-5D4BA31E2514}" type="pres">
      <dgm:prSet presAssocID="{379B57A5-F915-49D8-B967-EE87EF18A0D2}" presName="sibTrans" presStyleCnt="0"/>
      <dgm:spPr/>
    </dgm:pt>
    <dgm:pt modelId="{BB72027F-4E05-4707-AD6F-5D344E033D8B}" type="pres">
      <dgm:prSet presAssocID="{F226CF0A-BCD1-4735-810E-9CDC50C608D9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F09715F-BA02-4C01-812B-301B6B0345C3}" srcId="{D0BDBA1E-A088-4925-887B-FB707190C001}" destId="{54E335B9-7E11-4EE0-8946-4AB565D52B10}" srcOrd="0" destOrd="0" parTransId="{5FE2B586-0659-4F75-88B8-5BA9E9D6B87D}" sibTransId="{DD7A11BF-238B-4DB9-9B81-C024BEEE5AE0}"/>
    <dgm:cxn modelId="{06A3A51E-6853-45CF-B73D-393D048442DF}" type="presOf" srcId="{F226CF0A-BCD1-4735-810E-9CDC50C608D9}" destId="{BB72027F-4E05-4707-AD6F-5D344E033D8B}" srcOrd="0" destOrd="0" presId="urn:microsoft.com/office/officeart/2005/8/layout/hProcess9"/>
    <dgm:cxn modelId="{17A18B50-4350-46A4-A2C0-ABE58EE29C07}" type="presOf" srcId="{D0BDBA1E-A088-4925-887B-FB707190C001}" destId="{410EDA9E-44AC-4997-977B-74995EF404ED}" srcOrd="0" destOrd="0" presId="urn:microsoft.com/office/officeart/2005/8/layout/hProcess9"/>
    <dgm:cxn modelId="{CA62E69F-573C-481A-BEAD-DA63A46391FB}" type="presOf" srcId="{54E335B9-7E11-4EE0-8946-4AB565D52B10}" destId="{2659849F-D9BC-47AA-89D9-A726DFD6A0C2}" srcOrd="0" destOrd="0" presId="urn:microsoft.com/office/officeart/2005/8/layout/hProcess9"/>
    <dgm:cxn modelId="{40DFC3CE-F61A-4237-8699-C414D9A24E1F}" srcId="{D0BDBA1E-A088-4925-887B-FB707190C001}" destId="{F226CF0A-BCD1-4735-810E-9CDC50C608D9}" srcOrd="2" destOrd="0" parTransId="{84B1FF95-3FD4-4CD3-86FA-3A6DFB870792}" sibTransId="{455759E8-CD59-457C-98ED-590C108D2527}"/>
    <dgm:cxn modelId="{1EAC4383-27A1-452A-B1A9-28B3E52498B4}" srcId="{D0BDBA1E-A088-4925-887B-FB707190C001}" destId="{386081F4-ED72-485F-9396-D0919FCCE707}" srcOrd="1" destOrd="0" parTransId="{A86FB021-A6C8-4DBD-814B-6C47D1074E2C}" sibTransId="{379B57A5-F915-49D8-B967-EE87EF18A0D2}"/>
    <dgm:cxn modelId="{DA65B44A-9958-49AD-BF58-3B9D29A1239E}" type="presOf" srcId="{386081F4-ED72-485F-9396-D0919FCCE707}" destId="{B0360E96-5D9F-478D-B324-CE396DA6DF1B}" srcOrd="0" destOrd="0" presId="urn:microsoft.com/office/officeart/2005/8/layout/hProcess9"/>
    <dgm:cxn modelId="{A98D150C-19B3-4FF1-9709-74AE98305913}" type="presParOf" srcId="{410EDA9E-44AC-4997-977B-74995EF404ED}" destId="{B02CA5DB-531F-4E1B-ABC7-97B619B7F39A}" srcOrd="0" destOrd="0" presId="urn:microsoft.com/office/officeart/2005/8/layout/hProcess9"/>
    <dgm:cxn modelId="{89E43275-3BCC-418B-B022-3B6265870424}" type="presParOf" srcId="{410EDA9E-44AC-4997-977B-74995EF404ED}" destId="{3EA55A44-05BE-441B-B346-4EE24AADC670}" srcOrd="1" destOrd="0" presId="urn:microsoft.com/office/officeart/2005/8/layout/hProcess9"/>
    <dgm:cxn modelId="{EE101A0A-CF32-42C0-B9E7-59A21E1B6514}" type="presParOf" srcId="{3EA55A44-05BE-441B-B346-4EE24AADC670}" destId="{2659849F-D9BC-47AA-89D9-A726DFD6A0C2}" srcOrd="0" destOrd="0" presId="urn:microsoft.com/office/officeart/2005/8/layout/hProcess9"/>
    <dgm:cxn modelId="{6BC65D64-7019-4BAF-9AC8-05E88207AB70}" type="presParOf" srcId="{3EA55A44-05BE-441B-B346-4EE24AADC670}" destId="{361E80C2-010B-4569-A7FB-9D6B10E6B63B}" srcOrd="1" destOrd="0" presId="urn:microsoft.com/office/officeart/2005/8/layout/hProcess9"/>
    <dgm:cxn modelId="{24A4A88E-F734-4115-8FAB-48D075A5C020}" type="presParOf" srcId="{3EA55A44-05BE-441B-B346-4EE24AADC670}" destId="{B0360E96-5D9F-478D-B324-CE396DA6DF1B}" srcOrd="2" destOrd="0" presId="urn:microsoft.com/office/officeart/2005/8/layout/hProcess9"/>
    <dgm:cxn modelId="{C50FD5A9-C140-4D38-9B49-8478674A0838}" type="presParOf" srcId="{3EA55A44-05BE-441B-B346-4EE24AADC670}" destId="{B9D3B3DC-2D80-47D0-B89E-5D4BA31E2514}" srcOrd="3" destOrd="0" presId="urn:microsoft.com/office/officeart/2005/8/layout/hProcess9"/>
    <dgm:cxn modelId="{37C7A2E1-E45C-4397-B789-9669B3059E65}" type="presParOf" srcId="{3EA55A44-05BE-441B-B346-4EE24AADC670}" destId="{BB72027F-4E05-4707-AD6F-5D344E033D8B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FD040B8-9D2F-4C9D-9480-47BF5EB16EEE}">
      <dsp:nvSpPr>
        <dsp:cNvPr id="0" name=""/>
        <dsp:cNvSpPr/>
      </dsp:nvSpPr>
      <dsp:spPr>
        <a:xfrm>
          <a:off x="1019563" y="1642"/>
          <a:ext cx="2408145" cy="14448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000" kern="1200" dirty="0" smtClean="0"/>
            <a:t>Бошқариш</a:t>
          </a:r>
          <a:endParaRPr lang="ru-RU" sz="3000" kern="1200" dirty="0"/>
        </a:p>
      </dsp:txBody>
      <dsp:txXfrm>
        <a:off x="1019563" y="1642"/>
        <a:ext cx="2408145" cy="1444887"/>
      </dsp:txXfrm>
    </dsp:sp>
    <dsp:sp modelId="{443C26DD-EAC6-4B58-A36F-ABF695BF778B}">
      <dsp:nvSpPr>
        <dsp:cNvPr id="0" name=""/>
        <dsp:cNvSpPr/>
      </dsp:nvSpPr>
      <dsp:spPr>
        <a:xfrm>
          <a:off x="3668524" y="1642"/>
          <a:ext cx="2408145" cy="14448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000" kern="1200" dirty="0" smtClean="0"/>
            <a:t>Назорат</a:t>
          </a:r>
          <a:endParaRPr lang="ru-RU" sz="3000" kern="1200" dirty="0"/>
        </a:p>
      </dsp:txBody>
      <dsp:txXfrm>
        <a:off x="3668524" y="1642"/>
        <a:ext cx="2408145" cy="1444887"/>
      </dsp:txXfrm>
    </dsp:sp>
    <dsp:sp modelId="{DA6668E4-7B67-41FF-9292-2917687A3F4D}">
      <dsp:nvSpPr>
        <dsp:cNvPr id="0" name=""/>
        <dsp:cNvSpPr/>
      </dsp:nvSpPr>
      <dsp:spPr>
        <a:xfrm>
          <a:off x="1019563" y="1687344"/>
          <a:ext cx="2408145" cy="14448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000" kern="1200" dirty="0" smtClean="0"/>
            <a:t>Эркин ўзгарувчи</a:t>
          </a:r>
          <a:endParaRPr lang="ru-RU" sz="3000" kern="1200" dirty="0"/>
        </a:p>
      </dsp:txBody>
      <dsp:txXfrm>
        <a:off x="1019563" y="1687344"/>
        <a:ext cx="2408145" cy="1444887"/>
      </dsp:txXfrm>
    </dsp:sp>
    <dsp:sp modelId="{EB977586-D21E-4497-A331-7F70E09B22BD}">
      <dsp:nvSpPr>
        <dsp:cNvPr id="0" name=""/>
        <dsp:cNvSpPr/>
      </dsp:nvSpPr>
      <dsp:spPr>
        <a:xfrm>
          <a:off x="3668524" y="1687344"/>
          <a:ext cx="2408145" cy="14448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000" kern="1200" dirty="0" smtClean="0"/>
            <a:t>Ташқи ўзгарувчилар</a:t>
          </a:r>
          <a:endParaRPr lang="ru-RU" sz="3000" kern="1200" dirty="0"/>
        </a:p>
      </dsp:txBody>
      <dsp:txXfrm>
        <a:off x="3668524" y="1687344"/>
        <a:ext cx="2408145" cy="1444887"/>
      </dsp:txXfrm>
    </dsp:sp>
    <dsp:sp modelId="{914ED766-F39A-4EC5-B3D8-C59ADDD29425}">
      <dsp:nvSpPr>
        <dsp:cNvPr id="0" name=""/>
        <dsp:cNvSpPr/>
      </dsp:nvSpPr>
      <dsp:spPr>
        <a:xfrm>
          <a:off x="2344044" y="3373046"/>
          <a:ext cx="2408145" cy="14448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000" kern="1200" dirty="0" smtClean="0"/>
            <a:t>Боғлиқ ўзгарувчи</a:t>
          </a:r>
          <a:endParaRPr lang="ru-RU" sz="3000" kern="1200" dirty="0"/>
        </a:p>
      </dsp:txBody>
      <dsp:txXfrm>
        <a:off x="2344044" y="3373046"/>
        <a:ext cx="2408145" cy="144488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2CA5DB-531F-4E1B-ABC7-97B619B7F39A}">
      <dsp:nvSpPr>
        <dsp:cNvPr id="0" name=""/>
        <dsp:cNvSpPr/>
      </dsp:nvSpPr>
      <dsp:spPr>
        <a:xfrm>
          <a:off x="609599" y="0"/>
          <a:ext cx="6908800" cy="5418667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659849F-D9BC-47AA-89D9-A726DFD6A0C2}">
      <dsp:nvSpPr>
        <dsp:cNvPr id="0" name=""/>
        <dsp:cNvSpPr/>
      </dsp:nvSpPr>
      <dsp:spPr>
        <a:xfrm>
          <a:off x="1434" y="1625600"/>
          <a:ext cx="2545658" cy="216746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800" kern="1200" dirty="0" smtClean="0"/>
            <a:t>Вақт</a:t>
          </a:r>
          <a:endParaRPr lang="ru-RU" sz="3800" kern="1200" dirty="0"/>
        </a:p>
      </dsp:txBody>
      <dsp:txXfrm>
        <a:off x="107241" y="1731407"/>
        <a:ext cx="2334044" cy="1955852"/>
      </dsp:txXfrm>
    </dsp:sp>
    <dsp:sp modelId="{B0360E96-5D9F-478D-B324-CE396DA6DF1B}">
      <dsp:nvSpPr>
        <dsp:cNvPr id="0" name=""/>
        <dsp:cNvSpPr/>
      </dsp:nvSpPr>
      <dsp:spPr>
        <a:xfrm>
          <a:off x="2791170" y="1625600"/>
          <a:ext cx="2545658" cy="216746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800" kern="1200" dirty="0" smtClean="0"/>
            <a:t>Ҳаражат</a:t>
          </a:r>
          <a:endParaRPr lang="ru-RU" sz="3800" kern="1200" dirty="0"/>
        </a:p>
      </dsp:txBody>
      <dsp:txXfrm>
        <a:off x="2896977" y="1731407"/>
        <a:ext cx="2334044" cy="1955852"/>
      </dsp:txXfrm>
    </dsp:sp>
    <dsp:sp modelId="{BB72027F-4E05-4707-AD6F-5D344E033D8B}">
      <dsp:nvSpPr>
        <dsp:cNvPr id="0" name=""/>
        <dsp:cNvSpPr/>
      </dsp:nvSpPr>
      <dsp:spPr>
        <a:xfrm>
          <a:off x="5580907" y="1625600"/>
          <a:ext cx="2545658" cy="216746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800" kern="1200" dirty="0" smtClean="0"/>
            <a:t>Бошқарув</a:t>
          </a:r>
          <a:endParaRPr lang="ru-RU" sz="3800" kern="1200" dirty="0"/>
        </a:p>
      </dsp:txBody>
      <dsp:txXfrm>
        <a:off x="5686714" y="1731407"/>
        <a:ext cx="2334044" cy="195585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0C66FA-20ED-4F0A-A00E-91E22AE011C5}" type="datetimeFigureOut">
              <a:rPr lang="ru-RU" smtClean="0"/>
              <a:t>26.11.2017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6736D6-F50C-4E9B-BF37-2986D4BC984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30934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z-Cyrl-UZ" dirty="0" smtClean="0"/>
              <a:t>Маркетинг Менежменти, 2016, 15-нашр,</a:t>
            </a:r>
            <a:r>
              <a:rPr lang="uz-Cyrl-UZ" baseline="0" dirty="0" smtClean="0"/>
              <a:t> Ф.Котлер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3D6722-9B4D-4E29-B226-C325925A8118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38233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BE" sz="1200" dirty="0" smtClean="0"/>
              <a:t>Conditions of causality</a:t>
            </a:r>
            <a:endParaRPr lang="uz-Cyrl-UZ" sz="1200" dirty="0" smtClean="0"/>
          </a:p>
          <a:p>
            <a:pPr marL="342900" indent="-342900" algn="just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9900"/>
              </a:buClr>
              <a:buSzPct val="65000"/>
              <a:buFont typeface="Wingdings" pitchFamily="2" charset="2"/>
              <a:buChar char="n"/>
            </a:pPr>
            <a:r>
              <a:rPr lang="en-US" altLang="en-US" kern="0" dirty="0" smtClean="0">
                <a:solidFill>
                  <a:srgbClr val="000000"/>
                </a:solidFill>
              </a:rPr>
              <a:t>Concomitant variation</a:t>
            </a:r>
          </a:p>
          <a:p>
            <a:pPr lvl="1" algn="just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9900"/>
              </a:buClr>
              <a:buSzPct val="65000"/>
            </a:pPr>
            <a:r>
              <a:rPr lang="en-US" altLang="en-US" sz="2000" kern="0" dirty="0" smtClean="0">
                <a:solidFill>
                  <a:srgbClr val="000000"/>
                </a:solidFill>
              </a:rPr>
              <a:t>Condition X causes Event Y (e.g., X   </a:t>
            </a:r>
            <a:r>
              <a:rPr lang="en-US" altLang="en-US" sz="2000" kern="0" dirty="0" smtClean="0">
                <a:solidFill>
                  <a:srgbClr val="000000"/>
                </a:solidFill>
                <a:sym typeface="Wingdings" panose="05000000000000000000" pitchFamily="2" charset="2"/>
              </a:rPr>
              <a:t></a:t>
            </a:r>
            <a:r>
              <a:rPr lang="en-US" altLang="en-US" sz="2000" kern="0" dirty="0" smtClean="0">
                <a:solidFill>
                  <a:srgbClr val="000000"/>
                </a:solidFill>
              </a:rPr>
              <a:t>   Y)</a:t>
            </a:r>
          </a:p>
          <a:p>
            <a:pPr lvl="1" algn="just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9900"/>
              </a:buClr>
              <a:buSzPct val="65000"/>
            </a:pPr>
            <a:endParaRPr lang="en-US" altLang="en-US" kern="0" dirty="0" smtClean="0">
              <a:solidFill>
                <a:srgbClr val="000000"/>
              </a:solidFill>
            </a:endParaRPr>
          </a:p>
          <a:p>
            <a:pPr marL="342900" indent="-342900" algn="just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9900"/>
              </a:buClr>
              <a:buSzPct val="65000"/>
              <a:buFont typeface="Wingdings" pitchFamily="2" charset="2"/>
              <a:buChar char="n"/>
            </a:pPr>
            <a:r>
              <a:rPr lang="en-US" altLang="en-US" kern="0" dirty="0" smtClean="0">
                <a:solidFill>
                  <a:srgbClr val="000000"/>
                </a:solidFill>
              </a:rPr>
              <a:t>Time order of occurrence variables</a:t>
            </a:r>
          </a:p>
          <a:p>
            <a:pPr marL="342900" indent="-342900" algn="just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9900"/>
              </a:buClr>
              <a:buSzPct val="65000"/>
              <a:buFont typeface="Wingdings" pitchFamily="2" charset="2"/>
              <a:buChar char="n"/>
            </a:pPr>
            <a:endParaRPr lang="en-US" altLang="en-US" kern="0" dirty="0" smtClean="0">
              <a:solidFill>
                <a:srgbClr val="000000"/>
              </a:solidFill>
            </a:endParaRPr>
          </a:p>
          <a:p>
            <a:pPr marL="342900" indent="-342900" algn="just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9900"/>
              </a:buClr>
              <a:buSzPct val="65000"/>
              <a:buFont typeface="Wingdings" pitchFamily="2" charset="2"/>
              <a:buChar char="n"/>
            </a:pPr>
            <a:r>
              <a:rPr lang="en-US" altLang="en-US" kern="0" dirty="0" smtClean="0">
                <a:solidFill>
                  <a:srgbClr val="000000"/>
                </a:solidFill>
              </a:rPr>
              <a:t>Absence of other possible cause factors</a:t>
            </a:r>
          </a:p>
          <a:p>
            <a:pPr lvl="1" algn="just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9900"/>
              </a:buClr>
              <a:buSzPct val="65000"/>
            </a:pPr>
            <a:r>
              <a:rPr lang="en-US" altLang="en-US" sz="2000" kern="0" dirty="0" smtClean="0">
                <a:solidFill>
                  <a:srgbClr val="000000"/>
                </a:solidFill>
              </a:rPr>
              <a:t>Experiments are often used to isolate relationships between independent (Condition X) and dependent (Event Y) variables</a:t>
            </a:r>
          </a:p>
          <a:p>
            <a:pPr lvl="1" algn="just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9900"/>
              </a:buClr>
              <a:buSzPct val="65000"/>
            </a:pPr>
            <a:r>
              <a:rPr lang="en-US" altLang="en-US" sz="2000" kern="0" dirty="0" smtClean="0">
                <a:solidFill>
                  <a:srgbClr val="000000"/>
                </a:solidFill>
              </a:rPr>
              <a:t>The basic point of an experiment is to change the levels of one or more X variables and examine the resulting impact on Y variables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200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6736D6-F50C-4E9B-BF37-2986D4BC9848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89830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6736D6-F50C-4E9B-BF37-2986D4BC9848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35133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BE" sz="1200" dirty="0" smtClean="0"/>
              <a:t>Validity in experimentation</a:t>
            </a:r>
            <a:endParaRPr lang="ru-RU" sz="1200" dirty="0" smtClean="0"/>
          </a:p>
          <a:p>
            <a:pPr algn="just">
              <a:buClr>
                <a:schemeClr val="accent4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fr-BE" sz="1200" b="1" dirty="0" smtClean="0"/>
              <a:t>Internal validity </a:t>
            </a:r>
            <a:r>
              <a:rPr lang="fr-BE" sz="1200" dirty="0" smtClean="0"/>
              <a:t>– a measure of accuracy of an experiment. It measures whether the manipulation of the independent variables, or treatments, actually caused the effects on the dependent variable(s).</a:t>
            </a:r>
          </a:p>
          <a:p>
            <a:pPr algn="just">
              <a:buClr>
                <a:schemeClr val="accent4">
                  <a:lumMod val="75000"/>
                </a:schemeClr>
              </a:buClr>
              <a:buFont typeface="Wingdings" panose="05000000000000000000" pitchFamily="2" charset="2"/>
              <a:buChar char="§"/>
            </a:pPr>
            <a:endParaRPr lang="fr-BE" sz="1200" dirty="0" smtClean="0"/>
          </a:p>
          <a:p>
            <a:pPr algn="just">
              <a:buClr>
                <a:schemeClr val="accent4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fr-BE" sz="1200" b="1" dirty="0" smtClean="0"/>
              <a:t>External validity </a:t>
            </a:r>
            <a:r>
              <a:rPr lang="fr-BE" sz="1200" dirty="0" smtClean="0"/>
              <a:t>– a determinant of whether the cause-and-effect relationships found in the experiment can be generalised.</a:t>
            </a:r>
            <a:endParaRPr lang="ru-RU" sz="1200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6736D6-F50C-4E9B-BF37-2986D4BC9848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38556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BE" sz="1200" dirty="0" smtClean="0"/>
              <a:t>Experiment types</a:t>
            </a:r>
            <a:endParaRPr lang="ru-RU" sz="1200" dirty="0" smtClean="0"/>
          </a:p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9900"/>
              </a:buClr>
              <a:buSzPct val="65000"/>
              <a:buFont typeface="Wingdings" pitchFamily="2" charset="2"/>
              <a:buChar char="n"/>
              <a:tabLst/>
              <a:defRPr/>
            </a:pPr>
            <a:r>
              <a:rPr kumimoji="0" lang="en-US" altLang="en-US" sz="3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Laboratory Experiment</a:t>
            </a:r>
          </a:p>
          <a:p>
            <a:pPr marL="669925" marR="0" lvl="1" indent="-325438" algn="just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B812F"/>
              </a:buClr>
              <a:buSzPct val="60000"/>
              <a:buFont typeface="Wingdings" pitchFamily="2" charset="2"/>
              <a:buChar char="q"/>
              <a:tabLst/>
              <a:defRPr/>
            </a:pPr>
            <a:r>
              <a:rPr kumimoji="0" lang="en-US" alt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Includes a situation with exact conditions</a:t>
            </a:r>
          </a:p>
          <a:p>
            <a:pPr marL="1022350" marR="0" lvl="2" indent="-350838" algn="just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9900"/>
              </a:buClr>
              <a:buSzPct val="65000"/>
              <a:buFont typeface="Wingdings" pitchFamily="2" charset="2"/>
              <a:buChar char="n"/>
              <a:tabLst/>
              <a:defRPr/>
            </a:pPr>
            <a:r>
              <a:rPr kumimoji="0" lang="en-US" altLang="en-US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Like a chemistry lab</a:t>
            </a:r>
          </a:p>
          <a:p>
            <a:pPr marL="669925" marR="0" lvl="1" indent="-325438" algn="just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B812F"/>
              </a:buClr>
              <a:buSzPct val="60000"/>
              <a:buFont typeface="Wingdings" pitchFamily="2" charset="2"/>
              <a:buChar char="q"/>
              <a:tabLst/>
              <a:defRPr/>
            </a:pPr>
            <a:r>
              <a:rPr kumimoji="0" lang="en-US" alt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Control of variables other than X or Y is maximized</a:t>
            </a:r>
          </a:p>
          <a:p>
            <a:pPr marL="1022350" marR="0" lvl="2" indent="-350838" algn="just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9900"/>
              </a:buClr>
              <a:buSzPct val="65000"/>
              <a:buFont typeface="Wingdings" pitchFamily="2" charset="2"/>
              <a:buChar char="n"/>
              <a:tabLst/>
              <a:defRPr/>
            </a:pPr>
            <a:r>
              <a:rPr kumimoji="0" lang="en-US" altLang="en-US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Labs are sterile</a:t>
            </a:r>
          </a:p>
          <a:p>
            <a:pPr marL="669925" marR="0" lvl="1" indent="-325438" algn="just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B812F"/>
              </a:buClr>
              <a:buSzPct val="60000"/>
              <a:buFont typeface="Wingdings" pitchFamily="2" charset="2"/>
              <a:buChar char="q"/>
              <a:tabLst/>
              <a:defRPr/>
            </a:pPr>
            <a:r>
              <a:rPr kumimoji="0" lang="en-US" alt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</a:rPr>
              <a:t>X variables are manipulated</a:t>
            </a:r>
          </a:p>
          <a:p>
            <a:pPr marL="342900" marR="0" lvl="0" indent="-342900" algn="just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9900"/>
              </a:buClr>
              <a:buSzPct val="65000"/>
              <a:buFont typeface="Wingdings" pitchFamily="2" charset="2"/>
              <a:buChar char="n"/>
              <a:tabLst/>
              <a:defRPr/>
            </a:pPr>
            <a:r>
              <a:rPr kumimoji="0" lang="en-US" altLang="en-US" sz="3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</a:rPr>
              <a:t>Field Experiment</a:t>
            </a:r>
          </a:p>
          <a:p>
            <a:pPr marL="669925" marR="0" lvl="1" indent="-325438" algn="just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B812F"/>
              </a:buClr>
              <a:buSzPct val="60000"/>
              <a:buFont typeface="Wingdings" pitchFamily="2" charset="2"/>
              <a:buChar char="q"/>
              <a:tabLst/>
              <a:defRPr/>
            </a:pPr>
            <a:r>
              <a:rPr kumimoji="0" lang="en-US" alt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</a:rPr>
              <a:t>Includes a situation with fluid conditions</a:t>
            </a:r>
          </a:p>
          <a:p>
            <a:pPr marL="1022350" marR="0" lvl="2" indent="-350838" algn="just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9900"/>
              </a:buClr>
              <a:buSzPct val="65000"/>
              <a:buFont typeface="Wingdings" pitchFamily="2" charset="2"/>
              <a:buChar char="n"/>
              <a:tabLst/>
              <a:defRPr/>
            </a:pPr>
            <a:r>
              <a:rPr kumimoji="0" lang="en-US" altLang="en-US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</a:rPr>
              <a:t>Like a retail store</a:t>
            </a:r>
          </a:p>
          <a:p>
            <a:pPr marL="669925" marR="0" lvl="1" indent="-325438" algn="just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B812F"/>
              </a:buClr>
              <a:buSzPct val="60000"/>
              <a:buFont typeface="Wingdings" pitchFamily="2" charset="2"/>
              <a:buChar char="q"/>
              <a:tabLst/>
              <a:defRPr/>
            </a:pPr>
            <a:r>
              <a:rPr kumimoji="0" lang="en-US" alt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</a:rPr>
              <a:t>Control of variables other than X or Y is challenging</a:t>
            </a:r>
          </a:p>
          <a:p>
            <a:pPr marL="1022350" marR="0" lvl="2" indent="-350838" algn="just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9900"/>
              </a:buClr>
              <a:buSzPct val="65000"/>
              <a:buFont typeface="Wingdings" pitchFamily="2" charset="2"/>
              <a:buChar char="n"/>
              <a:tabLst/>
              <a:defRPr/>
            </a:pPr>
            <a:r>
              <a:rPr kumimoji="0" lang="en-US" altLang="en-US" sz="2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</a:rPr>
              <a:t>Store conditions vary</a:t>
            </a:r>
          </a:p>
          <a:p>
            <a:pPr marL="669925" marR="0" lvl="1" indent="-325438" algn="just" defTabSz="91440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B812F"/>
              </a:buClr>
              <a:buSzPct val="60000"/>
              <a:buFont typeface="Wingdings" pitchFamily="2" charset="2"/>
              <a:buChar char="q"/>
              <a:tabLst/>
              <a:defRPr/>
            </a:pPr>
            <a:r>
              <a:rPr kumimoji="0" lang="en-US" alt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</a:rPr>
              <a:t>X variables are manipulated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6736D6-F50C-4E9B-BF37-2986D4BC9848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35546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15351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50B3B-BB83-424C-8A47-700942AC0B52}" type="datetimeFigureOut">
              <a:rPr lang="ru-RU" smtClean="0"/>
              <a:t>26.11.2017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75B2-EBCA-493F-AE2B-819AEE298C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10540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50B3B-BB83-424C-8A47-700942AC0B52}" type="datetimeFigureOut">
              <a:rPr lang="ru-RU" smtClean="0"/>
              <a:t>26.11.2017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75B2-EBCA-493F-AE2B-819AEE298C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50746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50B3B-BB83-424C-8A47-700942AC0B52}" type="datetimeFigureOut">
              <a:rPr lang="ru-RU" smtClean="0"/>
              <a:t>26.11.2017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75B2-EBCA-493F-AE2B-819AEE298C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46948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50B3B-BB83-424C-8A47-700942AC0B52}" type="datetimeFigureOut">
              <a:rPr lang="ru-RU" smtClean="0"/>
              <a:t>26.11.2017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75B2-EBCA-493F-AE2B-819AEE298C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65107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50B3B-BB83-424C-8A47-700942AC0B52}" type="datetimeFigureOut">
              <a:rPr lang="ru-RU" smtClean="0"/>
              <a:t>26.11.2017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75B2-EBCA-493F-AE2B-819AEE298C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85456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50B3B-BB83-424C-8A47-700942AC0B52}" type="datetimeFigureOut">
              <a:rPr lang="ru-RU" smtClean="0"/>
              <a:t>26.11.2017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75B2-EBCA-493F-AE2B-819AEE298C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08766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50B3B-BB83-424C-8A47-700942AC0B52}" type="datetimeFigureOut">
              <a:rPr lang="ru-RU" smtClean="0"/>
              <a:t>26.11.2017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75B2-EBCA-493F-AE2B-819AEE298C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05733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50B3B-BB83-424C-8A47-700942AC0B52}" type="datetimeFigureOut">
              <a:rPr lang="ru-RU" smtClean="0"/>
              <a:t>26.11.2017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75B2-EBCA-493F-AE2B-819AEE298C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51417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50B3B-BB83-424C-8A47-700942AC0B52}" type="datetimeFigureOut">
              <a:rPr lang="ru-RU" smtClean="0"/>
              <a:t>26.11.2017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75B2-EBCA-493F-AE2B-819AEE298C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12655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50B3B-BB83-424C-8A47-700942AC0B52}" type="datetimeFigureOut">
              <a:rPr lang="ru-RU" smtClean="0"/>
              <a:t>26.11.2017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75B2-EBCA-493F-AE2B-819AEE298C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89325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50B3B-BB83-424C-8A47-700942AC0B52}" type="datetimeFigureOut">
              <a:rPr lang="ru-RU" smtClean="0"/>
              <a:t>26.11.2017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75B2-EBCA-493F-AE2B-819AEE298C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29832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750B3B-BB83-424C-8A47-700942AC0B52}" type="datetimeFigureOut">
              <a:rPr lang="ru-RU" smtClean="0"/>
              <a:t>26.11.2017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B475B2-EBCA-493F-AE2B-819AEE298C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46571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mailto:mrahimov@cgc.uz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emf"/><Relationship Id="rId5" Type="http://schemas.openxmlformats.org/officeDocument/2006/relationships/image" Target="../media/image2.png"/><Relationship Id="rId4" Type="http://schemas.openxmlformats.org/officeDocument/2006/relationships/hyperlink" Target="mailto:mamurjon@yahoo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uz-Cyrl-UZ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Тажриба ўтказиш ҳамда сабаб ва натижани аниқловчи тадқиқотлар</a:t>
            </a:r>
            <a:endParaRPr lang="ru-RU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81290" y="3786190"/>
            <a:ext cx="6400800" cy="1752600"/>
          </a:xfrm>
        </p:spPr>
        <p:txBody>
          <a:bodyPr/>
          <a:lstStyle/>
          <a:p>
            <a:r>
              <a:rPr lang="uz-Cyrl-UZ" dirty="0" smtClean="0"/>
              <a:t>Мамуржон Рахимов</a:t>
            </a:r>
            <a:endParaRPr lang="ru-RU" dirty="0"/>
          </a:p>
        </p:txBody>
      </p:sp>
      <p:sp>
        <p:nvSpPr>
          <p:cNvPr id="5122" name="AutoShape 2" descr="Related image"/>
          <p:cNvSpPr>
            <a:spLocks noChangeAspect="1" noChangeArrowheads="1"/>
          </p:cNvSpPr>
          <p:nvPr/>
        </p:nvSpPr>
        <p:spPr bwMode="auto">
          <a:xfrm>
            <a:off x="1587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4" name="Picture 4" descr="Image result for marketing researc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52926" y="4572009"/>
            <a:ext cx="3181350" cy="158115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35954596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Дарс мақсадлари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z-Cyrl-UZ" dirty="0" smtClean="0"/>
              <a:t>Сабаб ва натижа тушунчасининг оддий ва илмий талқини</a:t>
            </a:r>
          </a:p>
          <a:p>
            <a:r>
              <a:rPr lang="uz-Cyrl-UZ" dirty="0" smtClean="0"/>
              <a:t>Сабаб ва натижа шартлари</a:t>
            </a:r>
          </a:p>
          <a:p>
            <a:r>
              <a:rPr lang="uz-Cyrl-UZ" dirty="0" smtClean="0"/>
              <a:t>Тажриба таърифи</a:t>
            </a:r>
            <a:endParaRPr lang="uz-Cyrl-UZ" dirty="0" smtClean="0"/>
          </a:p>
          <a:p>
            <a:r>
              <a:rPr lang="uz-Cyrl-UZ" dirty="0" smtClean="0"/>
              <a:t>Ички ва ташқи ишончлилик</a:t>
            </a:r>
          </a:p>
          <a:p>
            <a:r>
              <a:rPr lang="uz-Cyrl-UZ" dirty="0" smtClean="0"/>
              <a:t>Ташқи таъсир ва уларни назорат қилиш усуллари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723387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Сабаб ва натижа тушунчаси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z-Cyrl-UZ" dirty="0" smtClean="0"/>
              <a:t>Сабаб ва натижа деб Х сабаб содир бўлиши билан </a:t>
            </a:r>
            <a:r>
              <a:rPr lang="fr-BE" dirty="0" smtClean="0"/>
              <a:t>Y</a:t>
            </a:r>
            <a:r>
              <a:rPr lang="ru-RU" dirty="0" smtClean="0"/>
              <a:t> </a:t>
            </a:r>
            <a:r>
              <a:rPr lang="uz-Cyrl-UZ" dirty="0" smtClean="0"/>
              <a:t>натижа содир бўлишига айтилади.</a:t>
            </a:r>
            <a:endParaRPr lang="ru-RU" dirty="0"/>
          </a:p>
        </p:txBody>
      </p:sp>
      <p:graphicFrame>
        <p:nvGraphicFramePr>
          <p:cNvPr id="4" name="Объект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8923322"/>
              </p:ext>
            </p:extLst>
          </p:nvPr>
        </p:nvGraphicFramePr>
        <p:xfrm>
          <a:off x="654073" y="2742664"/>
          <a:ext cx="11193462" cy="420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195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8738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z-Cyrl-UZ" sz="2800" dirty="0" smtClean="0"/>
                        <a:t>Оддий маъноси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2800" dirty="0" smtClean="0"/>
                        <a:t>Илмий маъноси</a:t>
                      </a:r>
                      <a:endParaRPr lang="ru-RU" sz="28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BE" sz="2800" dirty="0"/>
                        <a:t>X </a:t>
                      </a:r>
                      <a:r>
                        <a:rPr lang="uz-Cyrl-UZ" sz="2800" dirty="0" smtClean="0"/>
                        <a:t>сабаб </a:t>
                      </a:r>
                      <a:r>
                        <a:rPr lang="fr-BE" sz="2800" baseline="0" dirty="0" smtClean="0"/>
                        <a:t>Y</a:t>
                      </a:r>
                      <a:r>
                        <a:rPr lang="ru-RU" sz="2800" baseline="0" dirty="0" smtClean="0"/>
                        <a:t>н</a:t>
                      </a:r>
                      <a:r>
                        <a:rPr lang="uz-Cyrl-UZ" sz="2800" dirty="0" smtClean="0"/>
                        <a:t>инг ягона сабабчисидир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BE" sz="2800" dirty="0" smtClean="0"/>
                        <a:t>X</a:t>
                      </a:r>
                      <a:r>
                        <a:rPr lang="uz-Cyrl-UZ" sz="2800" dirty="0" smtClean="0"/>
                        <a:t> сабаб бошқа мумкин бўлган сабаблар ичида </a:t>
                      </a:r>
                      <a:r>
                        <a:rPr lang="fr-BE" sz="2800" baseline="0" dirty="0" smtClean="0"/>
                        <a:t>Y</a:t>
                      </a:r>
                      <a:r>
                        <a:rPr lang="uz-Cyrl-UZ" sz="2800" baseline="0" dirty="0" smtClean="0"/>
                        <a:t>нинг ягона сабабидир.</a:t>
                      </a:r>
                      <a:endParaRPr lang="ru-RU" sz="28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lang="fr-BE" sz="2800" dirty="0"/>
                        <a:t>X </a:t>
                      </a:r>
                      <a:r>
                        <a:rPr lang="uz-Cyrl-UZ" sz="2800" dirty="0" smtClean="0"/>
                        <a:t>доим </a:t>
                      </a:r>
                      <a:r>
                        <a:rPr lang="fr-BE" sz="2800" dirty="0" smtClean="0"/>
                        <a:t>Y</a:t>
                      </a:r>
                      <a:r>
                        <a:rPr lang="uz-Cyrl-UZ" sz="2800" dirty="0" smtClean="0"/>
                        <a:t>га олиб келиши керак.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fr-BE" sz="2800" dirty="0" smtClean="0"/>
                        <a:t>X</a:t>
                      </a:r>
                      <a:r>
                        <a:rPr lang="uz-Cyrl-UZ" sz="2800" dirty="0" smtClean="0"/>
                        <a:t>нинг содир бўлиши </a:t>
                      </a:r>
                      <a:r>
                        <a:rPr lang="fr-BE" sz="2800" dirty="0" smtClean="0"/>
                        <a:t> </a:t>
                      </a:r>
                      <a:r>
                        <a:rPr lang="fr-BE" sz="2800" baseline="0" dirty="0" smtClean="0"/>
                        <a:t> </a:t>
                      </a:r>
                      <a:r>
                        <a:rPr lang="fr-BE" sz="2800" baseline="0" dirty="0"/>
                        <a:t>Y </a:t>
                      </a:r>
                      <a:r>
                        <a:rPr lang="uz-Cyrl-UZ" sz="2800" baseline="0" dirty="0" smtClean="0"/>
                        <a:t>нинг содир бўлиши эҳтимолини ошириб юборади. </a:t>
                      </a:r>
                      <a:endParaRPr lang="ru-RU" sz="28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lang="fr-BE" sz="2800" dirty="0" smtClean="0"/>
                        <a:t>X</a:t>
                      </a:r>
                      <a:r>
                        <a:rPr lang="uz-Cyrl-UZ" sz="2800" dirty="0" smtClean="0"/>
                        <a:t>нинг</a:t>
                      </a:r>
                      <a:r>
                        <a:rPr lang="fr-BE" sz="2800" dirty="0" smtClean="0"/>
                        <a:t> Y</a:t>
                      </a:r>
                      <a:r>
                        <a:rPr lang="uz-Cyrl-UZ" sz="2800" dirty="0" smtClean="0"/>
                        <a:t> содир бўлишига сабаб бўлишини исботлаш мумкин.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uz-Cyrl-UZ" sz="2800" dirty="0" smtClean="0"/>
                        <a:t>Биз ҳеч қачон улар ўртасидаги боғлиқликни исботлай олмаймиз. Биз уларнинг боғлиқлиги ҳақида</a:t>
                      </a:r>
                      <a:r>
                        <a:rPr lang="uz-Cyrl-UZ" sz="2800" baseline="0" dirty="0" smtClean="0"/>
                        <a:t> ҳулоса қилишимиз мумкин.</a:t>
                      </a:r>
                      <a:endParaRPr lang="ru-RU" sz="28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45120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Сабаб ва натижа шартлари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z-Cyrl-UZ" dirty="0" smtClean="0"/>
              <a:t>Кетма-кет содир бўлишлик. </a:t>
            </a:r>
          </a:p>
          <a:p>
            <a:pPr marL="0" indent="0">
              <a:buNone/>
            </a:pPr>
            <a:r>
              <a:rPr lang="en-US" altLang="en-US" kern="0" dirty="0" smtClean="0">
                <a:solidFill>
                  <a:srgbClr val="000000"/>
                </a:solidFill>
              </a:rPr>
              <a:t>X   </a:t>
            </a:r>
            <a:r>
              <a:rPr lang="en-US" altLang="en-US" kern="0" dirty="0">
                <a:solidFill>
                  <a:srgbClr val="000000"/>
                </a:solidFill>
                <a:sym typeface="Wingdings" panose="05000000000000000000" pitchFamily="2" charset="2"/>
              </a:rPr>
              <a:t></a:t>
            </a:r>
            <a:r>
              <a:rPr lang="en-US" altLang="en-US" kern="0" dirty="0">
                <a:solidFill>
                  <a:srgbClr val="000000"/>
                </a:solidFill>
              </a:rPr>
              <a:t>   </a:t>
            </a:r>
            <a:r>
              <a:rPr lang="en-US" altLang="en-US" kern="0" dirty="0" smtClean="0">
                <a:solidFill>
                  <a:srgbClr val="000000"/>
                </a:solidFill>
              </a:rPr>
              <a:t>Y</a:t>
            </a:r>
            <a:r>
              <a:rPr lang="uz-Cyrl-UZ" altLang="en-US" kern="0" dirty="0" smtClean="0">
                <a:solidFill>
                  <a:srgbClr val="000000"/>
                </a:solidFill>
              </a:rPr>
              <a:t>, яъни Х содир бўлишлиги </a:t>
            </a:r>
            <a:r>
              <a:rPr lang="en-US" altLang="en-US" kern="0" dirty="0" smtClean="0">
                <a:solidFill>
                  <a:srgbClr val="000000"/>
                </a:solidFill>
              </a:rPr>
              <a:t>Y</a:t>
            </a:r>
            <a:r>
              <a:rPr lang="uz-Cyrl-UZ" altLang="en-US" kern="0" dirty="0" smtClean="0">
                <a:solidFill>
                  <a:srgbClr val="000000"/>
                </a:solidFill>
              </a:rPr>
              <a:t> содир бўлишлигига олиб келади.</a:t>
            </a:r>
          </a:p>
          <a:p>
            <a:pPr marL="0" indent="0">
              <a:buNone/>
            </a:pPr>
            <a:endParaRPr lang="uz-Cyrl-UZ" kern="0" dirty="0">
              <a:solidFill>
                <a:srgbClr val="000000"/>
              </a:solidFill>
            </a:endParaRPr>
          </a:p>
          <a:p>
            <a:r>
              <a:rPr lang="uz-Cyrl-UZ" kern="0" dirty="0" smtClean="0">
                <a:solidFill>
                  <a:srgbClr val="000000"/>
                </a:solidFill>
              </a:rPr>
              <a:t>Вақт ичидаги тартиби</a:t>
            </a:r>
          </a:p>
          <a:p>
            <a:endParaRPr lang="uz-Cyrl-UZ" kern="0" dirty="0">
              <a:solidFill>
                <a:srgbClr val="000000"/>
              </a:solidFill>
            </a:endParaRPr>
          </a:p>
          <a:p>
            <a:r>
              <a:rPr lang="uz-Cyrl-UZ" kern="0" dirty="0" smtClean="0">
                <a:solidFill>
                  <a:srgbClr val="000000"/>
                </a:solidFill>
              </a:rPr>
              <a:t>Бошқа сабабларнинг йўқлиги</a:t>
            </a:r>
            <a:endParaRPr lang="uz-Cyrl-UZ" dirty="0" smtClean="0"/>
          </a:p>
          <a:p>
            <a:pPr marL="0" indent="0">
              <a:buNone/>
            </a:pPr>
            <a:endParaRPr lang="uz-Cyrl-UZ" dirty="0" smtClean="0"/>
          </a:p>
          <a:p>
            <a:pPr marL="0" indent="0">
              <a:buNone/>
            </a:pPr>
            <a:endParaRPr lang="uz-Cyrl-UZ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774233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Тажриба нима?</a:t>
            </a:r>
            <a:endParaRPr lang="ru-RU" dirty="0"/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447516912"/>
              </p:ext>
            </p:extLst>
          </p:nvPr>
        </p:nvGraphicFramePr>
        <p:xfrm>
          <a:off x="1685159" y="1690688"/>
          <a:ext cx="7096234" cy="48195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Стрелка вниз 6"/>
          <p:cNvSpPr/>
          <p:nvPr/>
        </p:nvSpPr>
        <p:spPr>
          <a:xfrm>
            <a:off x="3846786" y="3153103"/>
            <a:ext cx="45719" cy="23648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низ 7"/>
          <p:cNvSpPr/>
          <p:nvPr/>
        </p:nvSpPr>
        <p:spPr>
          <a:xfrm>
            <a:off x="6490138" y="3139964"/>
            <a:ext cx="45719" cy="23648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низ 8"/>
          <p:cNvSpPr/>
          <p:nvPr/>
        </p:nvSpPr>
        <p:spPr>
          <a:xfrm>
            <a:off x="5870552" y="4790088"/>
            <a:ext cx="45719" cy="23648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низ 9"/>
          <p:cNvSpPr/>
          <p:nvPr/>
        </p:nvSpPr>
        <p:spPr>
          <a:xfrm>
            <a:off x="4556234" y="4776951"/>
            <a:ext cx="45719" cy="23648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1" name="Группа 10"/>
          <p:cNvGrpSpPr/>
          <p:nvPr/>
        </p:nvGrpSpPr>
        <p:grpSpPr>
          <a:xfrm>
            <a:off x="7067568" y="5026571"/>
            <a:ext cx="2408145" cy="1444887"/>
            <a:chOff x="2344044" y="3373046"/>
            <a:chExt cx="2408145" cy="1444887"/>
          </a:xfrm>
        </p:grpSpPr>
        <p:sp>
          <p:nvSpPr>
            <p:cNvPr id="12" name="Прямоугольник 11"/>
            <p:cNvSpPr/>
            <p:nvPr/>
          </p:nvSpPr>
          <p:spPr>
            <a:xfrm>
              <a:off x="2344044" y="3373046"/>
              <a:ext cx="2408145" cy="1444887"/>
            </a:xfrm>
            <a:prstGeom prst="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TextBox 12"/>
            <p:cNvSpPr txBox="1"/>
            <p:nvPr/>
          </p:nvSpPr>
          <p:spPr>
            <a:xfrm>
              <a:off x="2344044" y="3373046"/>
              <a:ext cx="2408145" cy="144488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14300" tIns="114300" rIns="114300" bIns="114300" numCol="1" spcCol="1270" anchor="ctr" anchorCtr="0">
              <a:noAutofit/>
            </a:bodyPr>
            <a:lstStyle/>
            <a:p>
              <a:pPr lvl="0" algn="ctr" defTabSz="1333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z-Cyrl-UZ" sz="3000" kern="1200" dirty="0" smtClean="0"/>
                <a:t>Ўлчаш</a:t>
              </a:r>
              <a:endParaRPr lang="ru-RU" sz="3000" kern="1200" dirty="0"/>
            </a:p>
          </p:txBody>
        </p:sp>
      </p:grpSp>
      <p:sp>
        <p:nvSpPr>
          <p:cNvPr id="14" name="Стрелка влево 13"/>
          <p:cNvSpPr/>
          <p:nvPr/>
        </p:nvSpPr>
        <p:spPr>
          <a:xfrm>
            <a:off x="6369269" y="5749014"/>
            <a:ext cx="698299" cy="45719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01246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Интернет тармоғида тажриба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US" dirty="0" smtClean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sz="7200" b="1" dirty="0" smtClean="0"/>
              <a:t>Secondlife.com</a:t>
            </a:r>
            <a:endParaRPr lang="ru-RU" sz="7200" b="1" dirty="0"/>
          </a:p>
        </p:txBody>
      </p:sp>
    </p:spTree>
    <p:extLst>
      <p:ext uri="{BB962C8B-B14F-4D97-AF65-F5344CB8AC3E}">
        <p14:creationId xmlns:p14="http://schemas.microsoft.com/office/powerpoint/2010/main" val="17724407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Тажрибанинг чекловлари</a:t>
            </a:r>
            <a:endParaRPr lang="ru-RU" dirty="0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447459649"/>
              </p:ext>
            </p:extLst>
          </p:nvPr>
        </p:nvGraphicFramePr>
        <p:xfrm>
          <a:off x="2173889" y="1291960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563601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Бозор синови (тест маркетинг)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z-Cyrl-UZ" dirty="0" smtClean="0"/>
              <a:t>Бутун мамлакатда эмас маълум шаҳарларда ўтказиш мумкин.</a:t>
            </a:r>
          </a:p>
          <a:p>
            <a:r>
              <a:rPr lang="uz-Cyrl-UZ" dirty="0" smtClean="0"/>
              <a:t>Камчиликларни тезда бартараф қилиш имконини беради.</a:t>
            </a:r>
          </a:p>
          <a:p>
            <a:r>
              <a:rPr lang="uz-Cyrl-UZ" dirty="0" smtClean="0"/>
              <a:t>Кўпинча, маркетинг микс (4Р) ўзгартириш орқали уларнинг савдога таъсири ўрганилади.</a:t>
            </a:r>
          </a:p>
          <a:p>
            <a:r>
              <a:rPr lang="uz-Cyrl-UZ" dirty="0" smtClean="0"/>
              <a:t>Иккита асосий мақсади: </a:t>
            </a:r>
          </a:p>
          <a:p>
            <a:pPr marL="0" indent="0">
              <a:buNone/>
            </a:pPr>
            <a:r>
              <a:rPr lang="uz-Cyrl-UZ" dirty="0"/>
              <a:t> </a:t>
            </a:r>
            <a:r>
              <a:rPr lang="uz-Cyrl-UZ" dirty="0" smtClean="0"/>
              <a:t>1. Маҳсулотни бозор қабул қилишга қай даражада тайёр эканлиги текширилади.</a:t>
            </a:r>
          </a:p>
          <a:p>
            <a:pPr marL="0" indent="0">
              <a:buNone/>
            </a:pPr>
            <a:r>
              <a:rPr lang="uz-Cyrl-UZ" dirty="0" smtClean="0"/>
              <a:t>2.  Маркетинг микснинг турли кўринишлари текширилади.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015810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Тажрибанинг ишончлилиги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z-Cyrl-UZ" dirty="0" smtClean="0"/>
              <a:t>Ички ишочлилик – тажрибанинг аниқлик ўлчови.  Турли ўзгарувчиларни бошқариш орқали амалда кутилган натижага эришилганлигини текширилади.</a:t>
            </a:r>
          </a:p>
          <a:p>
            <a:endParaRPr lang="uz-Cyrl-UZ" dirty="0" smtClean="0"/>
          </a:p>
          <a:p>
            <a:r>
              <a:rPr lang="uz-Cyrl-UZ" dirty="0" smtClean="0"/>
              <a:t>Ташқи </a:t>
            </a:r>
            <a:r>
              <a:rPr lang="uz-Cyrl-UZ" dirty="0" smtClean="0"/>
              <a:t>ишочлилик -  тажрибада кўрилган боғлиқлик бошқа жойларга ҳам қўлланиши мумкинлигини текшириш.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433583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Тажриба турлари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uz-Cyrl-UZ" dirty="0" smtClean="0"/>
              <a:t>Лаборотория шароитида тажриба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uz-Cyrl-UZ" dirty="0" smtClean="0"/>
              <a:t>Лаборотория тажрибасида барча муҳит аниқ назорат қилинади.</a:t>
            </a:r>
          </a:p>
          <a:p>
            <a:r>
              <a:rPr lang="en-US" altLang="en-US" kern="0" dirty="0">
                <a:solidFill>
                  <a:srgbClr val="000000"/>
                </a:solidFill>
                <a:latin typeface="Arial"/>
              </a:rPr>
              <a:t>X </a:t>
            </a:r>
            <a:r>
              <a:rPr lang="uz-Cyrl-UZ" altLang="en-US" kern="0" dirty="0" smtClean="0">
                <a:solidFill>
                  <a:srgbClr val="000000"/>
                </a:solidFill>
                <a:latin typeface="Arial"/>
              </a:rPr>
              <a:t>ва</a:t>
            </a:r>
            <a:r>
              <a:rPr lang="en-US" altLang="en-US" kern="0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en-US" altLang="en-US" kern="0" dirty="0">
                <a:solidFill>
                  <a:srgbClr val="000000"/>
                </a:solidFill>
                <a:latin typeface="Arial"/>
              </a:rPr>
              <a:t>Y </a:t>
            </a:r>
            <a:r>
              <a:rPr lang="uz-Cyrl-UZ" altLang="en-US" kern="0" dirty="0" smtClean="0">
                <a:solidFill>
                  <a:srgbClr val="000000"/>
                </a:solidFill>
                <a:latin typeface="Arial"/>
              </a:rPr>
              <a:t>ўзгарувчиларидан ташқари барча ўзгарувчилар назорат остига олинади.</a:t>
            </a:r>
          </a:p>
          <a:p>
            <a:r>
              <a:rPr lang="uz-Cyrl-UZ" kern="0" dirty="0" smtClean="0">
                <a:solidFill>
                  <a:srgbClr val="000000"/>
                </a:solidFill>
                <a:latin typeface="Arial"/>
              </a:rPr>
              <a:t>Х ўзгарувчисининг турли даражалари кўрилади.</a:t>
            </a:r>
            <a:endParaRPr lang="uz-Cyrl-UZ" dirty="0" smtClean="0"/>
          </a:p>
          <a:p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uz-Cyrl-UZ" dirty="0" smtClean="0"/>
              <a:t>Табиий муҳитда тажриба</a:t>
            </a:r>
            <a:endParaRPr lang="ru-RU" dirty="0"/>
          </a:p>
        </p:txBody>
      </p:sp>
      <p:sp>
        <p:nvSpPr>
          <p:cNvPr id="7" name="Объект 6"/>
          <p:cNvSpPr>
            <a:spLocks noGrp="1"/>
          </p:cNvSpPr>
          <p:nvPr>
            <p:ph sz="quarter" idx="4"/>
          </p:nvPr>
        </p:nvSpPr>
        <p:spPr/>
        <p:txBody>
          <a:bodyPr>
            <a:normAutofit lnSpcReduction="10000"/>
          </a:bodyPr>
          <a:lstStyle/>
          <a:p>
            <a:r>
              <a:rPr lang="uz-Cyrl-UZ" dirty="0" smtClean="0"/>
              <a:t>Бозор шароитида тажриба.</a:t>
            </a:r>
          </a:p>
          <a:p>
            <a:r>
              <a:rPr lang="uz-Cyrl-UZ" dirty="0" smtClean="0"/>
              <a:t>Ўта ўзгарувчан шароит.  Масалан: дўкон</a:t>
            </a:r>
          </a:p>
          <a:p>
            <a:r>
              <a:rPr lang="en-US" altLang="en-US" kern="0" dirty="0" smtClean="0">
                <a:solidFill>
                  <a:srgbClr val="000000"/>
                </a:solidFill>
                <a:latin typeface="Arial"/>
              </a:rPr>
              <a:t>X </a:t>
            </a:r>
            <a:r>
              <a:rPr lang="uz-Cyrl-UZ" altLang="en-US" kern="0" dirty="0" smtClean="0">
                <a:solidFill>
                  <a:srgbClr val="000000"/>
                </a:solidFill>
                <a:latin typeface="Arial"/>
              </a:rPr>
              <a:t>ва</a:t>
            </a:r>
            <a:r>
              <a:rPr lang="en-US" altLang="en-US" kern="0" dirty="0" smtClean="0">
                <a:solidFill>
                  <a:srgbClr val="000000"/>
                </a:solidFill>
                <a:latin typeface="Arial"/>
              </a:rPr>
              <a:t> Y </a:t>
            </a:r>
            <a:r>
              <a:rPr lang="uz-Cyrl-UZ" altLang="en-US" kern="0" dirty="0" smtClean="0">
                <a:solidFill>
                  <a:srgbClr val="000000"/>
                </a:solidFill>
                <a:latin typeface="Arial"/>
              </a:rPr>
              <a:t>ўзгарувчиларидан ташқари барча ўзгарувчиларни назорат остига олиш қийин.</a:t>
            </a:r>
          </a:p>
          <a:p>
            <a:r>
              <a:rPr lang="uz-Cyrl-UZ" kern="0" dirty="0" smtClean="0">
                <a:solidFill>
                  <a:srgbClr val="000000"/>
                </a:solidFill>
                <a:latin typeface="Arial"/>
              </a:rPr>
              <a:t>Х ўзгарувчисининг турли даражалари кўрилади.</a:t>
            </a:r>
            <a:endParaRPr lang="uz-Cyrl-UZ" dirty="0" smtClean="0"/>
          </a:p>
          <a:p>
            <a:endParaRPr lang="uz-Cyrl-UZ" altLang="en-US" kern="0" dirty="0" smtClean="0">
              <a:solidFill>
                <a:srgbClr val="000000"/>
              </a:solidFill>
              <a:latin typeface="Arial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668727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z-Cyrl-UZ" dirty="0" smtClean="0"/>
              <a:t>Қўшимча фикрлаш учун: Ўзбек халқ мақоллари кўп асрлик кузатув ва тажрибалар маҳсули</a:t>
            </a:r>
            <a:endParaRPr lang="ru-RU" dirty="0"/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z-Cyrl-UZ" dirty="0" smtClean="0"/>
              <a:t>Етти ўлчаб бир кес.</a:t>
            </a:r>
          </a:p>
          <a:p>
            <a:pPr marL="0" indent="0">
              <a:buNone/>
            </a:pPr>
            <a:endParaRPr lang="uz-Cyrl-UZ" dirty="0" smtClean="0"/>
          </a:p>
          <a:p>
            <a:r>
              <a:rPr lang="uz-Cyrl-UZ" dirty="0" smtClean="0"/>
              <a:t>Бирлашган ўзар, бирлашмаган тўзар.</a:t>
            </a:r>
          </a:p>
          <a:p>
            <a:pPr marL="0" indent="0">
              <a:buNone/>
            </a:pPr>
            <a:endParaRPr lang="uz-Cyrl-UZ" dirty="0" smtClean="0"/>
          </a:p>
          <a:p>
            <a:r>
              <a:rPr lang="uz-Cyrl-UZ" dirty="0" smtClean="0"/>
              <a:t>Билаги зўр бирни йиқар, билими зўр – мингни.</a:t>
            </a:r>
          </a:p>
          <a:p>
            <a:pPr marL="0" indent="0">
              <a:buNone/>
            </a:pPr>
            <a:endParaRPr lang="uz-Cyrl-UZ" dirty="0" smtClean="0"/>
          </a:p>
          <a:p>
            <a:r>
              <a:rPr lang="uz-Cyrl-UZ" dirty="0" smtClean="0"/>
              <a:t>...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875889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666844" y="1928802"/>
            <a:ext cx="9001156" cy="1576394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  <a:defRPr/>
            </a:pPr>
            <a:r>
              <a:rPr lang="ru-RU" sz="43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Эътиборингиз учун рахмат!</a:t>
            </a:r>
          </a:p>
          <a:p>
            <a:pPr marL="0" indent="0" algn="ctr">
              <a:buNone/>
              <a:defRPr/>
            </a:pPr>
            <a:endParaRPr lang="uz-Cyrl-UZ" sz="2400" b="1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  <a:hlinkClick r:id="rId3"/>
            </a:endParaRPr>
          </a:p>
          <a:p>
            <a:pPr marL="0" indent="0" algn="ctr">
              <a:buNone/>
              <a:defRPr/>
            </a:pP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  <a:hlinkClick r:id="rId3"/>
              </a:rPr>
              <a:t>mrahimov@cgc.uz</a:t>
            </a:r>
            <a:endParaRPr lang="en-US" sz="2400" b="1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 algn="ctr">
              <a:buNone/>
              <a:defRPr/>
            </a:pP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  <a:hlinkClick r:id="rId4"/>
              </a:rPr>
              <a:t>mamurjon@yahoo.com</a:t>
            </a:r>
            <a:endParaRPr lang="en-US" sz="2400" b="1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 algn="ctr">
              <a:buNone/>
              <a:defRPr/>
            </a:pPr>
            <a:endParaRPr lang="ru-RU" sz="3200" b="1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 eaLnBrk="1" hangingPunct="1">
              <a:defRPr/>
            </a:pPr>
            <a:endParaRPr lang="ru-RU" sz="2000" dirty="0">
              <a:latin typeface="Arial Narrow" pitchFamily="34" charset="0"/>
            </a:endParaRPr>
          </a:p>
        </p:txBody>
      </p:sp>
      <p:sp>
        <p:nvSpPr>
          <p:cNvPr id="20484" name="Номер слайда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fld id="{7508A7F1-E1AA-4AA5-B407-D4902CE811AA}" type="slidenum">
              <a:rPr lang="ru-RU" smtClean="0"/>
              <a:pPr/>
              <a:t>12</a:t>
            </a:fld>
            <a:endParaRPr lang="ru-RU" smtClean="0"/>
          </a:p>
        </p:txBody>
      </p:sp>
      <p:pic>
        <p:nvPicPr>
          <p:cNvPr id="4" name="Picture 6" descr="E:\AUXJOBBAJOBBA\JOBBochJOBBI2800\Informat Kotler\Bildspel Kotler\Glob kopiera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44639" y="4168776"/>
            <a:ext cx="2282825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86800" y="3956050"/>
            <a:ext cx="1970088" cy="289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44266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572</Words>
  <Application>Microsoft Office PowerPoint</Application>
  <PresentationFormat>Широкоэкранный</PresentationFormat>
  <Paragraphs>108</Paragraphs>
  <Slides>12</Slides>
  <Notes>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Arial</vt:lpstr>
      <vt:lpstr>Arial Narrow</vt:lpstr>
      <vt:lpstr>Calibri</vt:lpstr>
      <vt:lpstr>Calibri Light</vt:lpstr>
      <vt:lpstr>Wingdings</vt:lpstr>
      <vt:lpstr>Тема Office</vt:lpstr>
      <vt:lpstr>Тажриба ўтказиш ҳамда сабаб ва натижани аниқловчи тадқиқотлар</vt:lpstr>
      <vt:lpstr>Дарс мақсадлари</vt:lpstr>
      <vt:lpstr>Сабаб ва натижа тушунчаси</vt:lpstr>
      <vt:lpstr>Сабаб ва натижа шартлари</vt:lpstr>
      <vt:lpstr>Тажриба нима?</vt:lpstr>
      <vt:lpstr>Интернет тармоғида тажриба</vt:lpstr>
      <vt:lpstr>Тажрибанинг чекловлари</vt:lpstr>
      <vt:lpstr>Бозор синови (тест маркетинг)</vt:lpstr>
      <vt:lpstr>Тажрибанинг ишончлилиги</vt:lpstr>
      <vt:lpstr>Тажриба турлари</vt:lpstr>
      <vt:lpstr>Қўшимча фикрлаш учун: Ўзбек халқ мақоллари кўп асрлик кузатув ва тажрибалар маҳсули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Тажриба ўтказиш ҳамда сабаб ва натижани аниқловчи тадқиқотлар</dc:title>
  <dc:creator>USER</dc:creator>
  <cp:lastModifiedBy>USER</cp:lastModifiedBy>
  <cp:revision>9</cp:revision>
  <dcterms:created xsi:type="dcterms:W3CDTF">2017-11-26T06:48:53Z</dcterms:created>
  <dcterms:modified xsi:type="dcterms:W3CDTF">2017-11-26T08:01:14Z</dcterms:modified>
</cp:coreProperties>
</file>