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61" r:id="rId3"/>
    <p:sldId id="260" r:id="rId4"/>
    <p:sldId id="259" r:id="rId5"/>
    <p:sldId id="262" r:id="rId6"/>
    <p:sldId id="263" r:id="rId7"/>
    <p:sldId id="266" r:id="rId8"/>
    <p:sldId id="265" r:id="rId9"/>
    <p:sldId id="264" r:id="rId10"/>
    <p:sldId id="268" r:id="rId11"/>
    <p:sldId id="267" r:id="rId12"/>
    <p:sldId id="269" r:id="rId13"/>
    <p:sldId id="25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65217" autoAdjust="0"/>
  </p:normalViewPr>
  <p:slideViewPr>
    <p:cSldViewPr>
      <p:cViewPr varScale="1">
        <p:scale>
          <a:sx n="58" d="100"/>
          <a:sy n="58" d="100"/>
        </p:scale>
        <p:origin x="-23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28A35F-964B-490A-AC2B-58E1A1B5F17D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514C0BD-A628-4BB2-9C41-61923FDF78ED}">
      <dgm:prSet phldrT="[Текст]"/>
      <dgm:spPr/>
      <dgm:t>
        <a:bodyPr/>
        <a:lstStyle/>
        <a:p>
          <a:r>
            <a:rPr lang="uz-Cyrl-UZ" dirty="0" smtClean="0"/>
            <a:t>Сифатли тадқиқот турлари</a:t>
          </a:r>
          <a:endParaRPr lang="ru-RU" b="1" dirty="0"/>
        </a:p>
      </dgm:t>
    </dgm:pt>
    <dgm:pt modelId="{D5D45074-32DD-4B66-AD64-54FBAC09CEC7}" type="parTrans" cxnId="{F1BB0014-5336-49DA-B4AA-A237D8809F8A}">
      <dgm:prSet/>
      <dgm:spPr/>
      <dgm:t>
        <a:bodyPr/>
        <a:lstStyle/>
        <a:p>
          <a:endParaRPr lang="ru-RU"/>
        </a:p>
      </dgm:t>
    </dgm:pt>
    <dgm:pt modelId="{7551D9A1-255F-4472-9CD3-997E29FC1B84}" type="sibTrans" cxnId="{F1BB0014-5336-49DA-B4AA-A237D8809F8A}">
      <dgm:prSet/>
      <dgm:spPr/>
      <dgm:t>
        <a:bodyPr/>
        <a:lstStyle/>
        <a:p>
          <a:endParaRPr lang="ru-RU"/>
        </a:p>
      </dgm:t>
    </dgm:pt>
    <dgm:pt modelId="{2788D655-386D-4036-9558-995D357D0B02}">
      <dgm:prSet phldrT="[Текст]"/>
      <dgm:spPr/>
      <dgm:t>
        <a:bodyPr/>
        <a:lstStyle/>
        <a:p>
          <a:r>
            <a:rPr lang="uz-Cyrl-UZ" dirty="0" smtClean="0"/>
            <a:t>Бевосита</a:t>
          </a:r>
          <a:endParaRPr lang="fr-BE" dirty="0"/>
        </a:p>
        <a:p>
          <a:r>
            <a:rPr lang="fr-BE" dirty="0" smtClean="0"/>
            <a:t>(</a:t>
          </a:r>
          <a:r>
            <a:rPr lang="uz-Cyrl-UZ" dirty="0" smtClean="0"/>
            <a:t>очиқ</a:t>
          </a:r>
          <a:r>
            <a:rPr lang="fr-BE" dirty="0" smtClean="0"/>
            <a:t>)</a:t>
          </a:r>
          <a:endParaRPr lang="ru-RU" dirty="0"/>
        </a:p>
      </dgm:t>
    </dgm:pt>
    <dgm:pt modelId="{A439B70A-B1C6-4798-B4EE-FEAA9B4EADBD}" type="parTrans" cxnId="{7CBD8AA3-3A74-4BC6-9962-A926FAA38C85}">
      <dgm:prSet/>
      <dgm:spPr/>
      <dgm:t>
        <a:bodyPr/>
        <a:lstStyle/>
        <a:p>
          <a:endParaRPr lang="ru-RU"/>
        </a:p>
      </dgm:t>
    </dgm:pt>
    <dgm:pt modelId="{BCBE38FA-360C-4CE8-B919-85E73A3986D3}" type="sibTrans" cxnId="{7CBD8AA3-3A74-4BC6-9962-A926FAA38C85}">
      <dgm:prSet/>
      <dgm:spPr/>
      <dgm:t>
        <a:bodyPr/>
        <a:lstStyle/>
        <a:p>
          <a:endParaRPr lang="ru-RU"/>
        </a:p>
      </dgm:t>
    </dgm:pt>
    <dgm:pt modelId="{001FAC71-3BFA-453E-A456-6D534EC6C12D}">
      <dgm:prSet phldrT="[Текст]"/>
      <dgm:spPr/>
      <dgm:t>
        <a:bodyPr/>
        <a:lstStyle/>
        <a:p>
          <a:r>
            <a:rPr lang="uz-Cyrl-UZ" dirty="0" smtClean="0"/>
            <a:t>Гуруҳларда суҳбат</a:t>
          </a:r>
          <a:endParaRPr lang="ru-RU" dirty="0"/>
        </a:p>
      </dgm:t>
    </dgm:pt>
    <dgm:pt modelId="{B8332DBD-E97C-4ACA-8FC0-F136B318F0EC}" type="parTrans" cxnId="{78747A1D-2F4E-489E-AFCB-8F5C80161670}">
      <dgm:prSet/>
      <dgm:spPr/>
      <dgm:t>
        <a:bodyPr/>
        <a:lstStyle/>
        <a:p>
          <a:endParaRPr lang="ru-RU"/>
        </a:p>
      </dgm:t>
    </dgm:pt>
    <dgm:pt modelId="{6EBA18DA-1D50-426D-8037-7822B69A95AF}" type="sibTrans" cxnId="{78747A1D-2F4E-489E-AFCB-8F5C80161670}">
      <dgm:prSet/>
      <dgm:spPr/>
      <dgm:t>
        <a:bodyPr/>
        <a:lstStyle/>
        <a:p>
          <a:endParaRPr lang="ru-RU"/>
        </a:p>
      </dgm:t>
    </dgm:pt>
    <dgm:pt modelId="{91F3E3C8-A88C-4173-8F64-57E735BC1325}">
      <dgm:prSet phldrT="[Текст]"/>
      <dgm:spPr/>
      <dgm:t>
        <a:bodyPr/>
        <a:lstStyle/>
        <a:p>
          <a:r>
            <a:rPr lang="uz-Cyrl-UZ" dirty="0" smtClean="0"/>
            <a:t>Юзма-юз суҳбат</a:t>
          </a:r>
          <a:endParaRPr lang="ru-RU" dirty="0"/>
        </a:p>
      </dgm:t>
    </dgm:pt>
    <dgm:pt modelId="{CC205D4D-A4B3-4CFB-93BB-CD1969C54AF1}" type="parTrans" cxnId="{6CE00102-8DFE-4A13-9B30-D4C1D157C876}">
      <dgm:prSet/>
      <dgm:spPr/>
      <dgm:t>
        <a:bodyPr/>
        <a:lstStyle/>
        <a:p>
          <a:endParaRPr lang="ru-RU"/>
        </a:p>
      </dgm:t>
    </dgm:pt>
    <dgm:pt modelId="{11002207-B84D-414C-AD44-2CDED2B71737}" type="sibTrans" cxnId="{6CE00102-8DFE-4A13-9B30-D4C1D157C876}">
      <dgm:prSet/>
      <dgm:spPr/>
      <dgm:t>
        <a:bodyPr/>
        <a:lstStyle/>
        <a:p>
          <a:endParaRPr lang="ru-RU"/>
        </a:p>
      </dgm:t>
    </dgm:pt>
    <dgm:pt modelId="{7C456684-ED4E-43D9-9CD9-6665DD5167FE}">
      <dgm:prSet phldrT="[Текст]"/>
      <dgm:spPr/>
      <dgm:t>
        <a:bodyPr/>
        <a:lstStyle/>
        <a:p>
          <a:r>
            <a:rPr lang="uz-Cyrl-UZ" dirty="0" smtClean="0"/>
            <a:t>Билвосита</a:t>
          </a:r>
          <a:endParaRPr lang="fr-BE" dirty="0"/>
        </a:p>
        <a:p>
          <a:r>
            <a:rPr lang="fr-BE" dirty="0" smtClean="0"/>
            <a:t>(</a:t>
          </a:r>
          <a:r>
            <a:rPr lang="uz-Cyrl-UZ" dirty="0" smtClean="0"/>
            <a:t>яширин</a:t>
          </a:r>
          <a:r>
            <a:rPr lang="fr-BE" dirty="0" smtClean="0"/>
            <a:t>)</a:t>
          </a:r>
          <a:endParaRPr lang="ru-RU" dirty="0"/>
        </a:p>
      </dgm:t>
    </dgm:pt>
    <dgm:pt modelId="{5B4C106E-518F-460A-8EBE-33B3A037D201}" type="parTrans" cxnId="{0FB628FA-B2D5-4468-BC44-2EB8ABB7E856}">
      <dgm:prSet/>
      <dgm:spPr/>
      <dgm:t>
        <a:bodyPr/>
        <a:lstStyle/>
        <a:p>
          <a:endParaRPr lang="ru-RU"/>
        </a:p>
      </dgm:t>
    </dgm:pt>
    <dgm:pt modelId="{816B4BF6-8ADF-4035-99C1-145249DABE16}" type="sibTrans" cxnId="{0FB628FA-B2D5-4468-BC44-2EB8ABB7E856}">
      <dgm:prSet/>
      <dgm:spPr/>
      <dgm:t>
        <a:bodyPr/>
        <a:lstStyle/>
        <a:p>
          <a:endParaRPr lang="ru-RU"/>
        </a:p>
      </dgm:t>
    </dgm:pt>
    <dgm:pt modelId="{AB3FCA6F-BBFD-468F-87CC-D9F54A46E84F}">
      <dgm:prSet phldrT="[Текст]"/>
      <dgm:spPr/>
      <dgm:t>
        <a:bodyPr/>
        <a:lstStyle/>
        <a:p>
          <a:r>
            <a:rPr lang="uz-Cyrl-UZ" dirty="0" smtClean="0"/>
            <a:t>Кузатув</a:t>
          </a:r>
          <a:endParaRPr lang="ru-RU" dirty="0"/>
        </a:p>
      </dgm:t>
    </dgm:pt>
    <dgm:pt modelId="{B5AA141F-89B6-4A80-92F1-ADD013533E01}" type="parTrans" cxnId="{EF39AE96-D338-421E-A141-0419B7CABC21}">
      <dgm:prSet/>
      <dgm:spPr/>
      <dgm:t>
        <a:bodyPr/>
        <a:lstStyle/>
        <a:p>
          <a:endParaRPr lang="ru-RU"/>
        </a:p>
      </dgm:t>
    </dgm:pt>
    <dgm:pt modelId="{7D3BED5B-8E0E-4C99-8B07-4A05241A0647}" type="sibTrans" cxnId="{EF39AE96-D338-421E-A141-0419B7CABC21}">
      <dgm:prSet/>
      <dgm:spPr/>
      <dgm:t>
        <a:bodyPr/>
        <a:lstStyle/>
        <a:p>
          <a:endParaRPr lang="ru-RU"/>
        </a:p>
      </dgm:t>
    </dgm:pt>
    <dgm:pt modelId="{AABFCB4A-6BEA-4C27-8C56-C36A7DCCB24F}">
      <dgm:prSet phldrT="[Текст]"/>
      <dgm:spPr/>
      <dgm:t>
        <a:bodyPr/>
        <a:lstStyle/>
        <a:p>
          <a:r>
            <a:rPr lang="uz-Cyrl-UZ" dirty="0" smtClean="0"/>
            <a:t>Акс эттириш усули</a:t>
          </a:r>
          <a:endParaRPr lang="ru-RU" dirty="0"/>
        </a:p>
      </dgm:t>
    </dgm:pt>
    <dgm:pt modelId="{5A944482-844D-4CAC-B185-B8DF8F38C08F}" type="parTrans" cxnId="{335A908E-5735-455D-A51A-C2ED13F90F12}">
      <dgm:prSet/>
      <dgm:spPr/>
      <dgm:t>
        <a:bodyPr/>
        <a:lstStyle/>
        <a:p>
          <a:endParaRPr lang="ru-RU"/>
        </a:p>
      </dgm:t>
    </dgm:pt>
    <dgm:pt modelId="{695E3449-3D74-49EA-B21D-92219F5338FB}" type="sibTrans" cxnId="{335A908E-5735-455D-A51A-C2ED13F90F12}">
      <dgm:prSet/>
      <dgm:spPr/>
      <dgm:t>
        <a:bodyPr/>
        <a:lstStyle/>
        <a:p>
          <a:endParaRPr lang="ru-RU"/>
        </a:p>
      </dgm:t>
    </dgm:pt>
    <dgm:pt modelId="{D6962C5F-E662-4556-8990-65A389DC67DB}" type="pres">
      <dgm:prSet presAssocID="{9528A35F-964B-490A-AC2B-58E1A1B5F17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249BC5-5522-42FB-8899-DE1F10640F1B}" type="pres">
      <dgm:prSet presAssocID="{D514C0BD-A628-4BB2-9C41-61923FDF78ED}" presName="hierRoot1" presStyleCnt="0"/>
      <dgm:spPr/>
    </dgm:pt>
    <dgm:pt modelId="{087AFA5E-5328-4C71-B04E-BE82B236C83E}" type="pres">
      <dgm:prSet presAssocID="{D514C0BD-A628-4BB2-9C41-61923FDF78ED}" presName="composite" presStyleCnt="0"/>
      <dgm:spPr/>
    </dgm:pt>
    <dgm:pt modelId="{54679FCF-CA18-493A-AC92-7C6CE982A2E9}" type="pres">
      <dgm:prSet presAssocID="{D514C0BD-A628-4BB2-9C41-61923FDF78ED}" presName="background" presStyleLbl="node0" presStyleIdx="0" presStyleCnt="1"/>
      <dgm:spPr/>
    </dgm:pt>
    <dgm:pt modelId="{3AD66543-4237-4AB7-A925-8E6A366008EE}" type="pres">
      <dgm:prSet presAssocID="{D514C0BD-A628-4BB2-9C41-61923FDF78ED}" presName="text" presStyleLbl="fgAcc0" presStyleIdx="0" presStyleCnt="1" custScaleX="1999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C6BD811-DC39-4197-BD5C-A8CB163E20D3}" type="pres">
      <dgm:prSet presAssocID="{D514C0BD-A628-4BB2-9C41-61923FDF78ED}" presName="hierChild2" presStyleCnt="0"/>
      <dgm:spPr/>
    </dgm:pt>
    <dgm:pt modelId="{C2CEF29A-2734-4B11-9093-2FC3470D5A26}" type="pres">
      <dgm:prSet presAssocID="{A439B70A-B1C6-4798-B4EE-FEAA9B4EADBD}" presName="Name10" presStyleLbl="parChTrans1D2" presStyleIdx="0" presStyleCnt="2"/>
      <dgm:spPr/>
      <dgm:t>
        <a:bodyPr/>
        <a:lstStyle/>
        <a:p>
          <a:endParaRPr lang="ru-RU"/>
        </a:p>
      </dgm:t>
    </dgm:pt>
    <dgm:pt modelId="{154ED379-2AC7-4869-9240-2F60D48FC8AD}" type="pres">
      <dgm:prSet presAssocID="{2788D655-386D-4036-9558-995D357D0B02}" presName="hierRoot2" presStyleCnt="0"/>
      <dgm:spPr/>
    </dgm:pt>
    <dgm:pt modelId="{349A7D91-4BE4-457F-9899-710B0AED85D8}" type="pres">
      <dgm:prSet presAssocID="{2788D655-386D-4036-9558-995D357D0B02}" presName="composite2" presStyleCnt="0"/>
      <dgm:spPr/>
    </dgm:pt>
    <dgm:pt modelId="{814431D6-B7FC-475B-9806-A038DF81A9F0}" type="pres">
      <dgm:prSet presAssocID="{2788D655-386D-4036-9558-995D357D0B02}" presName="background2" presStyleLbl="node2" presStyleIdx="0" presStyleCnt="2"/>
      <dgm:spPr/>
    </dgm:pt>
    <dgm:pt modelId="{29B57456-2796-43CE-8BCE-F4BF96B6CE85}" type="pres">
      <dgm:prSet presAssocID="{2788D655-386D-4036-9558-995D357D0B02}" presName="text2" presStyleLbl="fgAcc2" presStyleIdx="0" presStyleCnt="2" custScaleX="1469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99ABAFF-DE16-477F-A1E6-395331FF437E}" type="pres">
      <dgm:prSet presAssocID="{2788D655-386D-4036-9558-995D357D0B02}" presName="hierChild3" presStyleCnt="0"/>
      <dgm:spPr/>
    </dgm:pt>
    <dgm:pt modelId="{F4C11C12-E186-4231-A5A5-8C65193A8582}" type="pres">
      <dgm:prSet presAssocID="{B8332DBD-E97C-4ACA-8FC0-F136B318F0EC}" presName="Name17" presStyleLbl="parChTrans1D3" presStyleIdx="0" presStyleCnt="4"/>
      <dgm:spPr/>
      <dgm:t>
        <a:bodyPr/>
        <a:lstStyle/>
        <a:p>
          <a:endParaRPr lang="ru-RU"/>
        </a:p>
      </dgm:t>
    </dgm:pt>
    <dgm:pt modelId="{0BA6592D-B75D-4D1D-A399-7520710128A6}" type="pres">
      <dgm:prSet presAssocID="{001FAC71-3BFA-453E-A456-6D534EC6C12D}" presName="hierRoot3" presStyleCnt="0"/>
      <dgm:spPr/>
    </dgm:pt>
    <dgm:pt modelId="{D8E44732-E141-4DC5-BD18-124E51A83DEE}" type="pres">
      <dgm:prSet presAssocID="{001FAC71-3BFA-453E-A456-6D534EC6C12D}" presName="composite3" presStyleCnt="0"/>
      <dgm:spPr/>
    </dgm:pt>
    <dgm:pt modelId="{CF755249-F5FC-4AB3-8B46-AD79896420AD}" type="pres">
      <dgm:prSet presAssocID="{001FAC71-3BFA-453E-A456-6D534EC6C12D}" presName="background3" presStyleLbl="node3" presStyleIdx="0" presStyleCnt="4"/>
      <dgm:spPr/>
    </dgm:pt>
    <dgm:pt modelId="{8B6FA8EC-C155-4801-BE60-ABB69D8B4A6F}" type="pres">
      <dgm:prSet presAssocID="{001FAC71-3BFA-453E-A456-6D534EC6C12D}" presName="text3" presStyleLbl="fgAcc3" presStyleIdx="0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5B6A02B-801D-4EFA-A13F-8EAC4020C6D9}" type="pres">
      <dgm:prSet presAssocID="{001FAC71-3BFA-453E-A456-6D534EC6C12D}" presName="hierChild4" presStyleCnt="0"/>
      <dgm:spPr/>
    </dgm:pt>
    <dgm:pt modelId="{EE41305C-2808-4ADA-BF60-BC61C294D19D}" type="pres">
      <dgm:prSet presAssocID="{CC205D4D-A4B3-4CFB-93BB-CD1969C54AF1}" presName="Name17" presStyleLbl="parChTrans1D3" presStyleIdx="1" presStyleCnt="4"/>
      <dgm:spPr/>
      <dgm:t>
        <a:bodyPr/>
        <a:lstStyle/>
        <a:p>
          <a:endParaRPr lang="ru-RU"/>
        </a:p>
      </dgm:t>
    </dgm:pt>
    <dgm:pt modelId="{9DD8B772-B4EC-4D2B-9CE3-A4639D98A451}" type="pres">
      <dgm:prSet presAssocID="{91F3E3C8-A88C-4173-8F64-57E735BC1325}" presName="hierRoot3" presStyleCnt="0"/>
      <dgm:spPr/>
    </dgm:pt>
    <dgm:pt modelId="{998EB40C-7CF6-4F38-A46F-BF1857FE1765}" type="pres">
      <dgm:prSet presAssocID="{91F3E3C8-A88C-4173-8F64-57E735BC1325}" presName="composite3" presStyleCnt="0"/>
      <dgm:spPr/>
    </dgm:pt>
    <dgm:pt modelId="{A3440EBC-D4A2-4941-808C-A0B15F169ACE}" type="pres">
      <dgm:prSet presAssocID="{91F3E3C8-A88C-4173-8F64-57E735BC1325}" presName="background3" presStyleLbl="node3" presStyleIdx="1" presStyleCnt="4"/>
      <dgm:spPr/>
    </dgm:pt>
    <dgm:pt modelId="{24B08CF9-C104-42E5-BAB9-A031449AC529}" type="pres">
      <dgm:prSet presAssocID="{91F3E3C8-A88C-4173-8F64-57E735BC1325}" presName="text3" presStyleLbl="fgAcc3" presStyleIdx="1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888E4A1-B029-4DAC-B75A-C52EE84C56FB}" type="pres">
      <dgm:prSet presAssocID="{91F3E3C8-A88C-4173-8F64-57E735BC1325}" presName="hierChild4" presStyleCnt="0"/>
      <dgm:spPr/>
    </dgm:pt>
    <dgm:pt modelId="{01CD2324-B9CC-4F26-8615-6C1E82D4C41D}" type="pres">
      <dgm:prSet presAssocID="{5B4C106E-518F-460A-8EBE-33B3A037D201}" presName="Name10" presStyleLbl="parChTrans1D2" presStyleIdx="1" presStyleCnt="2"/>
      <dgm:spPr/>
      <dgm:t>
        <a:bodyPr/>
        <a:lstStyle/>
        <a:p>
          <a:endParaRPr lang="ru-RU"/>
        </a:p>
      </dgm:t>
    </dgm:pt>
    <dgm:pt modelId="{8D057D71-D99B-4004-A107-5861B6C81F58}" type="pres">
      <dgm:prSet presAssocID="{7C456684-ED4E-43D9-9CD9-6665DD5167FE}" presName="hierRoot2" presStyleCnt="0"/>
      <dgm:spPr/>
    </dgm:pt>
    <dgm:pt modelId="{52BE6CFD-F7A5-4262-B451-22B7A9996A13}" type="pres">
      <dgm:prSet presAssocID="{7C456684-ED4E-43D9-9CD9-6665DD5167FE}" presName="composite2" presStyleCnt="0"/>
      <dgm:spPr/>
    </dgm:pt>
    <dgm:pt modelId="{8A281750-7E83-48D7-A21D-E8D3F4421C8F}" type="pres">
      <dgm:prSet presAssocID="{7C456684-ED4E-43D9-9CD9-6665DD5167FE}" presName="background2" presStyleLbl="node2" presStyleIdx="1" presStyleCnt="2"/>
      <dgm:spPr/>
    </dgm:pt>
    <dgm:pt modelId="{C647BDD8-2947-41DD-8CDC-2E0BA1F758EE}" type="pres">
      <dgm:prSet presAssocID="{7C456684-ED4E-43D9-9CD9-6665DD5167FE}" presName="text2" presStyleLbl="fgAcc2" presStyleIdx="1" presStyleCnt="2" custScaleX="14693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1DB3652-20A2-495E-AA70-357B9F9B84D8}" type="pres">
      <dgm:prSet presAssocID="{7C456684-ED4E-43D9-9CD9-6665DD5167FE}" presName="hierChild3" presStyleCnt="0"/>
      <dgm:spPr/>
    </dgm:pt>
    <dgm:pt modelId="{3857F0B1-1C6E-4C27-9328-2C4E1BDF0488}" type="pres">
      <dgm:prSet presAssocID="{B5AA141F-89B6-4A80-92F1-ADD013533E01}" presName="Name17" presStyleLbl="parChTrans1D3" presStyleIdx="2" presStyleCnt="4"/>
      <dgm:spPr/>
      <dgm:t>
        <a:bodyPr/>
        <a:lstStyle/>
        <a:p>
          <a:endParaRPr lang="ru-RU"/>
        </a:p>
      </dgm:t>
    </dgm:pt>
    <dgm:pt modelId="{CED9631B-6CAA-45CF-AD1F-6AE0B0541620}" type="pres">
      <dgm:prSet presAssocID="{AB3FCA6F-BBFD-468F-87CC-D9F54A46E84F}" presName="hierRoot3" presStyleCnt="0"/>
      <dgm:spPr/>
    </dgm:pt>
    <dgm:pt modelId="{CD2121C3-A8AD-4208-A6D5-CDDCC91D1C15}" type="pres">
      <dgm:prSet presAssocID="{AB3FCA6F-BBFD-468F-87CC-D9F54A46E84F}" presName="composite3" presStyleCnt="0"/>
      <dgm:spPr/>
    </dgm:pt>
    <dgm:pt modelId="{85700D64-E1D4-4367-A49B-31A402A00390}" type="pres">
      <dgm:prSet presAssocID="{AB3FCA6F-BBFD-468F-87CC-D9F54A46E84F}" presName="background3" presStyleLbl="node3" presStyleIdx="2" presStyleCnt="4"/>
      <dgm:spPr/>
    </dgm:pt>
    <dgm:pt modelId="{00440643-63A9-49B4-B8E1-624A8B428389}" type="pres">
      <dgm:prSet presAssocID="{AB3FCA6F-BBFD-468F-87CC-D9F54A46E84F}" presName="text3" presStyleLbl="fgAcc3" presStyleIdx="2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368E51-A3A7-48BB-A790-C5E197EBC8F5}" type="pres">
      <dgm:prSet presAssocID="{AB3FCA6F-BBFD-468F-87CC-D9F54A46E84F}" presName="hierChild4" presStyleCnt="0"/>
      <dgm:spPr/>
    </dgm:pt>
    <dgm:pt modelId="{0CF63A4D-DBF6-40AF-849D-397B7567E760}" type="pres">
      <dgm:prSet presAssocID="{5A944482-844D-4CAC-B185-B8DF8F38C08F}" presName="Name17" presStyleLbl="parChTrans1D3" presStyleIdx="3" presStyleCnt="4"/>
      <dgm:spPr/>
      <dgm:t>
        <a:bodyPr/>
        <a:lstStyle/>
        <a:p>
          <a:endParaRPr lang="ru-RU"/>
        </a:p>
      </dgm:t>
    </dgm:pt>
    <dgm:pt modelId="{54AD2A8A-8111-411C-A0F2-F8999D790124}" type="pres">
      <dgm:prSet presAssocID="{AABFCB4A-6BEA-4C27-8C56-C36A7DCCB24F}" presName="hierRoot3" presStyleCnt="0"/>
      <dgm:spPr/>
    </dgm:pt>
    <dgm:pt modelId="{039476CA-EB88-42AC-BE39-7242BE1D00A5}" type="pres">
      <dgm:prSet presAssocID="{AABFCB4A-6BEA-4C27-8C56-C36A7DCCB24F}" presName="composite3" presStyleCnt="0"/>
      <dgm:spPr/>
    </dgm:pt>
    <dgm:pt modelId="{7468207C-D8D2-4136-A174-32688E4F9784}" type="pres">
      <dgm:prSet presAssocID="{AABFCB4A-6BEA-4C27-8C56-C36A7DCCB24F}" presName="background3" presStyleLbl="node3" presStyleIdx="3" presStyleCnt="4"/>
      <dgm:spPr/>
    </dgm:pt>
    <dgm:pt modelId="{7E343EE1-F4E2-446B-8C77-802E886AC1A7}" type="pres">
      <dgm:prSet presAssocID="{AABFCB4A-6BEA-4C27-8C56-C36A7DCCB24F}" presName="text3" presStyleLbl="fgAcc3" presStyleIdx="3" presStyleCnt="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3F2E7FA-2D18-4803-82B5-8E70D35E6EF3}" type="pres">
      <dgm:prSet presAssocID="{AABFCB4A-6BEA-4C27-8C56-C36A7DCCB24F}" presName="hierChild4" presStyleCnt="0"/>
      <dgm:spPr/>
    </dgm:pt>
  </dgm:ptLst>
  <dgm:cxnLst>
    <dgm:cxn modelId="{7AB90466-11C3-4192-88F0-13FFFB56B7D9}" type="presOf" srcId="{AB3FCA6F-BBFD-468F-87CC-D9F54A46E84F}" destId="{00440643-63A9-49B4-B8E1-624A8B428389}" srcOrd="0" destOrd="0" presId="urn:microsoft.com/office/officeart/2005/8/layout/hierarchy1"/>
    <dgm:cxn modelId="{F1BB0014-5336-49DA-B4AA-A237D8809F8A}" srcId="{9528A35F-964B-490A-AC2B-58E1A1B5F17D}" destId="{D514C0BD-A628-4BB2-9C41-61923FDF78ED}" srcOrd="0" destOrd="0" parTransId="{D5D45074-32DD-4B66-AD64-54FBAC09CEC7}" sibTransId="{7551D9A1-255F-4472-9CD3-997E29FC1B84}"/>
    <dgm:cxn modelId="{B40F6AEB-BD75-4A93-80BD-2A2251396F96}" type="presOf" srcId="{AABFCB4A-6BEA-4C27-8C56-C36A7DCCB24F}" destId="{7E343EE1-F4E2-446B-8C77-802E886AC1A7}" srcOrd="0" destOrd="0" presId="urn:microsoft.com/office/officeart/2005/8/layout/hierarchy1"/>
    <dgm:cxn modelId="{D76FA8D2-635F-4DD0-8245-991E9E11480C}" type="presOf" srcId="{7C456684-ED4E-43D9-9CD9-6665DD5167FE}" destId="{C647BDD8-2947-41DD-8CDC-2E0BA1F758EE}" srcOrd="0" destOrd="0" presId="urn:microsoft.com/office/officeart/2005/8/layout/hierarchy1"/>
    <dgm:cxn modelId="{C623D81F-80F4-490E-A46E-5270215878EC}" type="presOf" srcId="{5A944482-844D-4CAC-B185-B8DF8F38C08F}" destId="{0CF63A4D-DBF6-40AF-849D-397B7567E760}" srcOrd="0" destOrd="0" presId="urn:microsoft.com/office/officeart/2005/8/layout/hierarchy1"/>
    <dgm:cxn modelId="{59E328FC-4F1A-436E-91E3-4A732F6E56BC}" type="presOf" srcId="{A439B70A-B1C6-4798-B4EE-FEAA9B4EADBD}" destId="{C2CEF29A-2734-4B11-9093-2FC3470D5A26}" srcOrd="0" destOrd="0" presId="urn:microsoft.com/office/officeart/2005/8/layout/hierarchy1"/>
    <dgm:cxn modelId="{28D16DB3-6B06-469A-9109-964C918E7262}" type="presOf" srcId="{D514C0BD-A628-4BB2-9C41-61923FDF78ED}" destId="{3AD66543-4237-4AB7-A925-8E6A366008EE}" srcOrd="0" destOrd="0" presId="urn:microsoft.com/office/officeart/2005/8/layout/hierarchy1"/>
    <dgm:cxn modelId="{761C46D0-0187-4231-9131-2E72CB850CC8}" type="presOf" srcId="{B8332DBD-E97C-4ACA-8FC0-F136B318F0EC}" destId="{F4C11C12-E186-4231-A5A5-8C65193A8582}" srcOrd="0" destOrd="0" presId="urn:microsoft.com/office/officeart/2005/8/layout/hierarchy1"/>
    <dgm:cxn modelId="{78747A1D-2F4E-489E-AFCB-8F5C80161670}" srcId="{2788D655-386D-4036-9558-995D357D0B02}" destId="{001FAC71-3BFA-453E-A456-6D534EC6C12D}" srcOrd="0" destOrd="0" parTransId="{B8332DBD-E97C-4ACA-8FC0-F136B318F0EC}" sibTransId="{6EBA18DA-1D50-426D-8037-7822B69A95AF}"/>
    <dgm:cxn modelId="{5A452161-B5EB-4765-B81B-6F52AA60617B}" type="presOf" srcId="{9528A35F-964B-490A-AC2B-58E1A1B5F17D}" destId="{D6962C5F-E662-4556-8990-65A389DC67DB}" srcOrd="0" destOrd="0" presId="urn:microsoft.com/office/officeart/2005/8/layout/hierarchy1"/>
    <dgm:cxn modelId="{4C56BE1D-4113-4FDE-9D66-C386B032C793}" type="presOf" srcId="{2788D655-386D-4036-9558-995D357D0B02}" destId="{29B57456-2796-43CE-8BCE-F4BF96B6CE85}" srcOrd="0" destOrd="0" presId="urn:microsoft.com/office/officeart/2005/8/layout/hierarchy1"/>
    <dgm:cxn modelId="{FEB32E82-69D4-4768-B4F3-A6FBC5B3A741}" type="presOf" srcId="{CC205D4D-A4B3-4CFB-93BB-CD1969C54AF1}" destId="{EE41305C-2808-4ADA-BF60-BC61C294D19D}" srcOrd="0" destOrd="0" presId="urn:microsoft.com/office/officeart/2005/8/layout/hierarchy1"/>
    <dgm:cxn modelId="{335A908E-5735-455D-A51A-C2ED13F90F12}" srcId="{7C456684-ED4E-43D9-9CD9-6665DD5167FE}" destId="{AABFCB4A-6BEA-4C27-8C56-C36A7DCCB24F}" srcOrd="1" destOrd="0" parTransId="{5A944482-844D-4CAC-B185-B8DF8F38C08F}" sibTransId="{695E3449-3D74-49EA-B21D-92219F5338FB}"/>
    <dgm:cxn modelId="{6CE00102-8DFE-4A13-9B30-D4C1D157C876}" srcId="{2788D655-386D-4036-9558-995D357D0B02}" destId="{91F3E3C8-A88C-4173-8F64-57E735BC1325}" srcOrd="1" destOrd="0" parTransId="{CC205D4D-A4B3-4CFB-93BB-CD1969C54AF1}" sibTransId="{11002207-B84D-414C-AD44-2CDED2B71737}"/>
    <dgm:cxn modelId="{51AADD0A-44D7-48F0-8CF7-245FB635E613}" type="presOf" srcId="{91F3E3C8-A88C-4173-8F64-57E735BC1325}" destId="{24B08CF9-C104-42E5-BAB9-A031449AC529}" srcOrd="0" destOrd="0" presId="urn:microsoft.com/office/officeart/2005/8/layout/hierarchy1"/>
    <dgm:cxn modelId="{8865A181-2E82-4409-884D-6BFFCA86117D}" type="presOf" srcId="{001FAC71-3BFA-453E-A456-6D534EC6C12D}" destId="{8B6FA8EC-C155-4801-BE60-ABB69D8B4A6F}" srcOrd="0" destOrd="0" presId="urn:microsoft.com/office/officeart/2005/8/layout/hierarchy1"/>
    <dgm:cxn modelId="{0FB628FA-B2D5-4468-BC44-2EB8ABB7E856}" srcId="{D514C0BD-A628-4BB2-9C41-61923FDF78ED}" destId="{7C456684-ED4E-43D9-9CD9-6665DD5167FE}" srcOrd="1" destOrd="0" parTransId="{5B4C106E-518F-460A-8EBE-33B3A037D201}" sibTransId="{816B4BF6-8ADF-4035-99C1-145249DABE16}"/>
    <dgm:cxn modelId="{EF39AE96-D338-421E-A141-0419B7CABC21}" srcId="{7C456684-ED4E-43D9-9CD9-6665DD5167FE}" destId="{AB3FCA6F-BBFD-468F-87CC-D9F54A46E84F}" srcOrd="0" destOrd="0" parTransId="{B5AA141F-89B6-4A80-92F1-ADD013533E01}" sibTransId="{7D3BED5B-8E0E-4C99-8B07-4A05241A0647}"/>
    <dgm:cxn modelId="{F88E40CD-7BF4-4577-AE74-D3B068D407B6}" type="presOf" srcId="{5B4C106E-518F-460A-8EBE-33B3A037D201}" destId="{01CD2324-B9CC-4F26-8615-6C1E82D4C41D}" srcOrd="0" destOrd="0" presId="urn:microsoft.com/office/officeart/2005/8/layout/hierarchy1"/>
    <dgm:cxn modelId="{F35BE730-2830-4100-96A6-AB10CD22D33C}" type="presOf" srcId="{B5AA141F-89B6-4A80-92F1-ADD013533E01}" destId="{3857F0B1-1C6E-4C27-9328-2C4E1BDF0488}" srcOrd="0" destOrd="0" presId="urn:microsoft.com/office/officeart/2005/8/layout/hierarchy1"/>
    <dgm:cxn modelId="{7CBD8AA3-3A74-4BC6-9962-A926FAA38C85}" srcId="{D514C0BD-A628-4BB2-9C41-61923FDF78ED}" destId="{2788D655-386D-4036-9558-995D357D0B02}" srcOrd="0" destOrd="0" parTransId="{A439B70A-B1C6-4798-B4EE-FEAA9B4EADBD}" sibTransId="{BCBE38FA-360C-4CE8-B919-85E73A3986D3}"/>
    <dgm:cxn modelId="{97C750E0-7D50-403A-940D-13CA6D64CD8A}" type="presParOf" srcId="{D6962C5F-E662-4556-8990-65A389DC67DB}" destId="{12249BC5-5522-42FB-8899-DE1F10640F1B}" srcOrd="0" destOrd="0" presId="urn:microsoft.com/office/officeart/2005/8/layout/hierarchy1"/>
    <dgm:cxn modelId="{D904D740-7810-4E44-A1F3-829DF8756BF9}" type="presParOf" srcId="{12249BC5-5522-42FB-8899-DE1F10640F1B}" destId="{087AFA5E-5328-4C71-B04E-BE82B236C83E}" srcOrd="0" destOrd="0" presId="urn:microsoft.com/office/officeart/2005/8/layout/hierarchy1"/>
    <dgm:cxn modelId="{04FC9A19-1931-49C1-B1F7-C652590C0B8B}" type="presParOf" srcId="{087AFA5E-5328-4C71-B04E-BE82B236C83E}" destId="{54679FCF-CA18-493A-AC92-7C6CE982A2E9}" srcOrd="0" destOrd="0" presId="urn:microsoft.com/office/officeart/2005/8/layout/hierarchy1"/>
    <dgm:cxn modelId="{CDA412F5-BB44-47E6-93E3-338CE42E5361}" type="presParOf" srcId="{087AFA5E-5328-4C71-B04E-BE82B236C83E}" destId="{3AD66543-4237-4AB7-A925-8E6A366008EE}" srcOrd="1" destOrd="0" presId="urn:microsoft.com/office/officeart/2005/8/layout/hierarchy1"/>
    <dgm:cxn modelId="{6E99BA3B-85AE-4912-A839-8AABA6936EAD}" type="presParOf" srcId="{12249BC5-5522-42FB-8899-DE1F10640F1B}" destId="{BC6BD811-DC39-4197-BD5C-A8CB163E20D3}" srcOrd="1" destOrd="0" presId="urn:microsoft.com/office/officeart/2005/8/layout/hierarchy1"/>
    <dgm:cxn modelId="{8DABCCB5-0C8D-4248-8165-ECDB85AA7C5F}" type="presParOf" srcId="{BC6BD811-DC39-4197-BD5C-A8CB163E20D3}" destId="{C2CEF29A-2734-4B11-9093-2FC3470D5A26}" srcOrd="0" destOrd="0" presId="urn:microsoft.com/office/officeart/2005/8/layout/hierarchy1"/>
    <dgm:cxn modelId="{99978E3D-A26D-4ECD-B256-02D881F35D05}" type="presParOf" srcId="{BC6BD811-DC39-4197-BD5C-A8CB163E20D3}" destId="{154ED379-2AC7-4869-9240-2F60D48FC8AD}" srcOrd="1" destOrd="0" presId="urn:microsoft.com/office/officeart/2005/8/layout/hierarchy1"/>
    <dgm:cxn modelId="{EF878106-2D6B-4385-8D59-DB8633C6ED46}" type="presParOf" srcId="{154ED379-2AC7-4869-9240-2F60D48FC8AD}" destId="{349A7D91-4BE4-457F-9899-710B0AED85D8}" srcOrd="0" destOrd="0" presId="urn:microsoft.com/office/officeart/2005/8/layout/hierarchy1"/>
    <dgm:cxn modelId="{91C10375-7D9F-4CB6-AAF3-C2A101B8219E}" type="presParOf" srcId="{349A7D91-4BE4-457F-9899-710B0AED85D8}" destId="{814431D6-B7FC-475B-9806-A038DF81A9F0}" srcOrd="0" destOrd="0" presId="urn:microsoft.com/office/officeart/2005/8/layout/hierarchy1"/>
    <dgm:cxn modelId="{0ACFC661-74E3-4E82-B31A-FFDEA936827B}" type="presParOf" srcId="{349A7D91-4BE4-457F-9899-710B0AED85D8}" destId="{29B57456-2796-43CE-8BCE-F4BF96B6CE85}" srcOrd="1" destOrd="0" presId="urn:microsoft.com/office/officeart/2005/8/layout/hierarchy1"/>
    <dgm:cxn modelId="{E7D60A72-CC9B-4A91-B461-D5DEE0FD7038}" type="presParOf" srcId="{154ED379-2AC7-4869-9240-2F60D48FC8AD}" destId="{999ABAFF-DE16-477F-A1E6-395331FF437E}" srcOrd="1" destOrd="0" presId="urn:microsoft.com/office/officeart/2005/8/layout/hierarchy1"/>
    <dgm:cxn modelId="{5F9232E3-CA2F-475F-B30C-51673B4B3EE2}" type="presParOf" srcId="{999ABAFF-DE16-477F-A1E6-395331FF437E}" destId="{F4C11C12-E186-4231-A5A5-8C65193A8582}" srcOrd="0" destOrd="0" presId="urn:microsoft.com/office/officeart/2005/8/layout/hierarchy1"/>
    <dgm:cxn modelId="{2AA4C6FB-FD8D-4CA4-8BE0-BB4214C5C095}" type="presParOf" srcId="{999ABAFF-DE16-477F-A1E6-395331FF437E}" destId="{0BA6592D-B75D-4D1D-A399-7520710128A6}" srcOrd="1" destOrd="0" presId="urn:microsoft.com/office/officeart/2005/8/layout/hierarchy1"/>
    <dgm:cxn modelId="{4FED7307-CE24-4530-82FF-F69BD0F96F34}" type="presParOf" srcId="{0BA6592D-B75D-4D1D-A399-7520710128A6}" destId="{D8E44732-E141-4DC5-BD18-124E51A83DEE}" srcOrd="0" destOrd="0" presId="urn:microsoft.com/office/officeart/2005/8/layout/hierarchy1"/>
    <dgm:cxn modelId="{BBA718BF-C1F3-4041-87EC-6CCD3A98AEA3}" type="presParOf" srcId="{D8E44732-E141-4DC5-BD18-124E51A83DEE}" destId="{CF755249-F5FC-4AB3-8B46-AD79896420AD}" srcOrd="0" destOrd="0" presId="urn:microsoft.com/office/officeart/2005/8/layout/hierarchy1"/>
    <dgm:cxn modelId="{5E3F5EB7-37ED-4DE9-81A7-1E0DAE4088E2}" type="presParOf" srcId="{D8E44732-E141-4DC5-BD18-124E51A83DEE}" destId="{8B6FA8EC-C155-4801-BE60-ABB69D8B4A6F}" srcOrd="1" destOrd="0" presId="urn:microsoft.com/office/officeart/2005/8/layout/hierarchy1"/>
    <dgm:cxn modelId="{F54FB3B8-A141-41AB-B398-5819FB01CD5F}" type="presParOf" srcId="{0BA6592D-B75D-4D1D-A399-7520710128A6}" destId="{C5B6A02B-801D-4EFA-A13F-8EAC4020C6D9}" srcOrd="1" destOrd="0" presId="urn:microsoft.com/office/officeart/2005/8/layout/hierarchy1"/>
    <dgm:cxn modelId="{2DEC7012-D257-439B-A203-F0E18E34CC74}" type="presParOf" srcId="{999ABAFF-DE16-477F-A1E6-395331FF437E}" destId="{EE41305C-2808-4ADA-BF60-BC61C294D19D}" srcOrd="2" destOrd="0" presId="urn:microsoft.com/office/officeart/2005/8/layout/hierarchy1"/>
    <dgm:cxn modelId="{41A4760B-4BC5-4D7F-8EEC-45A29D7A0B5C}" type="presParOf" srcId="{999ABAFF-DE16-477F-A1E6-395331FF437E}" destId="{9DD8B772-B4EC-4D2B-9CE3-A4639D98A451}" srcOrd="3" destOrd="0" presId="urn:microsoft.com/office/officeart/2005/8/layout/hierarchy1"/>
    <dgm:cxn modelId="{167DC702-B4B5-4CD3-9F66-59407AB876F3}" type="presParOf" srcId="{9DD8B772-B4EC-4D2B-9CE3-A4639D98A451}" destId="{998EB40C-7CF6-4F38-A46F-BF1857FE1765}" srcOrd="0" destOrd="0" presId="urn:microsoft.com/office/officeart/2005/8/layout/hierarchy1"/>
    <dgm:cxn modelId="{DD7CF4BB-B4D0-4F30-9547-C30D1F287F27}" type="presParOf" srcId="{998EB40C-7CF6-4F38-A46F-BF1857FE1765}" destId="{A3440EBC-D4A2-4941-808C-A0B15F169ACE}" srcOrd="0" destOrd="0" presId="urn:microsoft.com/office/officeart/2005/8/layout/hierarchy1"/>
    <dgm:cxn modelId="{D39E20DE-3C96-48B7-9B3C-F1043637558F}" type="presParOf" srcId="{998EB40C-7CF6-4F38-A46F-BF1857FE1765}" destId="{24B08CF9-C104-42E5-BAB9-A031449AC529}" srcOrd="1" destOrd="0" presId="urn:microsoft.com/office/officeart/2005/8/layout/hierarchy1"/>
    <dgm:cxn modelId="{9A45E04E-8E51-4F68-B42E-7AE8AB3F6F13}" type="presParOf" srcId="{9DD8B772-B4EC-4D2B-9CE3-A4639D98A451}" destId="{C888E4A1-B029-4DAC-B75A-C52EE84C56FB}" srcOrd="1" destOrd="0" presId="urn:microsoft.com/office/officeart/2005/8/layout/hierarchy1"/>
    <dgm:cxn modelId="{C02DE220-FB48-41B5-9407-EDE3D969676B}" type="presParOf" srcId="{BC6BD811-DC39-4197-BD5C-A8CB163E20D3}" destId="{01CD2324-B9CC-4F26-8615-6C1E82D4C41D}" srcOrd="2" destOrd="0" presId="urn:microsoft.com/office/officeart/2005/8/layout/hierarchy1"/>
    <dgm:cxn modelId="{470A5B28-500E-4607-AF44-97C6EEC82DCC}" type="presParOf" srcId="{BC6BD811-DC39-4197-BD5C-A8CB163E20D3}" destId="{8D057D71-D99B-4004-A107-5861B6C81F58}" srcOrd="3" destOrd="0" presId="urn:microsoft.com/office/officeart/2005/8/layout/hierarchy1"/>
    <dgm:cxn modelId="{75F44C0E-FE91-482D-9885-36A3C65C5D4C}" type="presParOf" srcId="{8D057D71-D99B-4004-A107-5861B6C81F58}" destId="{52BE6CFD-F7A5-4262-B451-22B7A9996A13}" srcOrd="0" destOrd="0" presId="urn:microsoft.com/office/officeart/2005/8/layout/hierarchy1"/>
    <dgm:cxn modelId="{A6F62917-2770-4B6A-9B5E-DED1F4F4A6E5}" type="presParOf" srcId="{52BE6CFD-F7A5-4262-B451-22B7A9996A13}" destId="{8A281750-7E83-48D7-A21D-E8D3F4421C8F}" srcOrd="0" destOrd="0" presId="urn:microsoft.com/office/officeart/2005/8/layout/hierarchy1"/>
    <dgm:cxn modelId="{05F7BF8C-5544-463F-AB19-4E9BF810CAA2}" type="presParOf" srcId="{52BE6CFD-F7A5-4262-B451-22B7A9996A13}" destId="{C647BDD8-2947-41DD-8CDC-2E0BA1F758EE}" srcOrd="1" destOrd="0" presId="urn:microsoft.com/office/officeart/2005/8/layout/hierarchy1"/>
    <dgm:cxn modelId="{F6051F1F-87EE-4821-AABF-C5EDB81A8B7E}" type="presParOf" srcId="{8D057D71-D99B-4004-A107-5861B6C81F58}" destId="{01DB3652-20A2-495E-AA70-357B9F9B84D8}" srcOrd="1" destOrd="0" presId="urn:microsoft.com/office/officeart/2005/8/layout/hierarchy1"/>
    <dgm:cxn modelId="{7C20B21B-6653-430E-8495-0F6A6B04D5A3}" type="presParOf" srcId="{01DB3652-20A2-495E-AA70-357B9F9B84D8}" destId="{3857F0B1-1C6E-4C27-9328-2C4E1BDF0488}" srcOrd="0" destOrd="0" presId="urn:microsoft.com/office/officeart/2005/8/layout/hierarchy1"/>
    <dgm:cxn modelId="{4DD40540-D03E-46E6-8E31-075D3ACD2C84}" type="presParOf" srcId="{01DB3652-20A2-495E-AA70-357B9F9B84D8}" destId="{CED9631B-6CAA-45CF-AD1F-6AE0B0541620}" srcOrd="1" destOrd="0" presId="urn:microsoft.com/office/officeart/2005/8/layout/hierarchy1"/>
    <dgm:cxn modelId="{42736A20-75DB-435D-BD6C-BBB6E23B8668}" type="presParOf" srcId="{CED9631B-6CAA-45CF-AD1F-6AE0B0541620}" destId="{CD2121C3-A8AD-4208-A6D5-CDDCC91D1C15}" srcOrd="0" destOrd="0" presId="urn:microsoft.com/office/officeart/2005/8/layout/hierarchy1"/>
    <dgm:cxn modelId="{5024E25A-5CFA-41A0-A081-834EB5DB0836}" type="presParOf" srcId="{CD2121C3-A8AD-4208-A6D5-CDDCC91D1C15}" destId="{85700D64-E1D4-4367-A49B-31A402A00390}" srcOrd="0" destOrd="0" presId="urn:microsoft.com/office/officeart/2005/8/layout/hierarchy1"/>
    <dgm:cxn modelId="{9860C79B-FD87-4ECF-A257-0C1E58656DA6}" type="presParOf" srcId="{CD2121C3-A8AD-4208-A6D5-CDDCC91D1C15}" destId="{00440643-63A9-49B4-B8E1-624A8B428389}" srcOrd="1" destOrd="0" presId="urn:microsoft.com/office/officeart/2005/8/layout/hierarchy1"/>
    <dgm:cxn modelId="{0B31E3CB-054F-437C-B6AC-5A8120E29C5F}" type="presParOf" srcId="{CED9631B-6CAA-45CF-AD1F-6AE0B0541620}" destId="{52368E51-A3A7-48BB-A790-C5E197EBC8F5}" srcOrd="1" destOrd="0" presId="urn:microsoft.com/office/officeart/2005/8/layout/hierarchy1"/>
    <dgm:cxn modelId="{9A299E14-548F-4450-BCAE-51C35CF04A57}" type="presParOf" srcId="{01DB3652-20A2-495E-AA70-357B9F9B84D8}" destId="{0CF63A4D-DBF6-40AF-849D-397B7567E760}" srcOrd="2" destOrd="0" presId="urn:microsoft.com/office/officeart/2005/8/layout/hierarchy1"/>
    <dgm:cxn modelId="{BD57C53D-8CCA-4F86-828B-A965D30419A1}" type="presParOf" srcId="{01DB3652-20A2-495E-AA70-357B9F9B84D8}" destId="{54AD2A8A-8111-411C-A0F2-F8999D790124}" srcOrd="3" destOrd="0" presId="urn:microsoft.com/office/officeart/2005/8/layout/hierarchy1"/>
    <dgm:cxn modelId="{F81F2C1E-F6CD-47C5-AC00-11E0198E50D9}" type="presParOf" srcId="{54AD2A8A-8111-411C-A0F2-F8999D790124}" destId="{039476CA-EB88-42AC-BE39-7242BE1D00A5}" srcOrd="0" destOrd="0" presId="urn:microsoft.com/office/officeart/2005/8/layout/hierarchy1"/>
    <dgm:cxn modelId="{CB18583D-33E0-4951-9A51-228ADFAB2AA4}" type="presParOf" srcId="{039476CA-EB88-42AC-BE39-7242BE1D00A5}" destId="{7468207C-D8D2-4136-A174-32688E4F9784}" srcOrd="0" destOrd="0" presId="urn:microsoft.com/office/officeart/2005/8/layout/hierarchy1"/>
    <dgm:cxn modelId="{6CA41919-BD16-49BD-AD4D-D9822BC74EE1}" type="presParOf" srcId="{039476CA-EB88-42AC-BE39-7242BE1D00A5}" destId="{7E343EE1-F4E2-446B-8C77-802E886AC1A7}" srcOrd="1" destOrd="0" presId="urn:microsoft.com/office/officeart/2005/8/layout/hierarchy1"/>
    <dgm:cxn modelId="{09D891A2-5F17-4475-90D3-9AB487047F0A}" type="presParOf" srcId="{54AD2A8A-8111-411C-A0F2-F8999D790124}" destId="{53F2E7FA-2D18-4803-82B5-8E70D35E6EF3}" srcOrd="1" destOrd="0" presId="urn:microsoft.com/office/officeart/2005/8/layout/hierarchy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6DA8A1-559C-4B40-BCDE-D57E742F16C1}" type="datetimeFigureOut">
              <a:rPr lang="ru-RU" smtClean="0"/>
              <a:t>25.11.2017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2BFCA1-F973-4C67-B03A-494D1133DCF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Маркетинг Менежменти, 2016, 15-нашр,</a:t>
            </a:r>
            <a:r>
              <a:rPr lang="uz-Cyrl-UZ" baseline="0" dirty="0" smtClean="0"/>
              <a:t> Ф.Котлер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b="1" dirty="0" smtClean="0"/>
              <a:t>Qualitatve research </a:t>
            </a:r>
            <a:r>
              <a:rPr lang="fr-BE" dirty="0" smtClean="0"/>
              <a:t>– an unstructured, primarily exploratory design based on small samples, intended to provide depth, insight and understanding.</a:t>
            </a:r>
          </a:p>
          <a:p>
            <a:endParaRPr lang="uz-Cyrl-UZ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b="1" dirty="0" smtClean="0"/>
              <a:t>Quantitative research </a:t>
            </a:r>
            <a:r>
              <a:rPr lang="fr-BE" dirty="0" smtClean="0"/>
              <a:t>– research techniques that seek to quantify data and, typically, apply some form of measurement and statistical analysis.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BFCA1-F973-4C67-B03A-494D1133DCF5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1200" dirty="0" smtClean="0"/>
              <a:t>A classification of marketing research data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BFCA1-F973-4C67-B03A-494D1133DCF5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dirty="0" smtClean="0"/>
              <a:t>Projective techniques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BFCA1-F973-4C67-B03A-494D1133DCF5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Exploratory Research: qualitative</a:t>
            </a:r>
            <a:endParaRPr lang="ru-RU" sz="1200" dirty="0" smtClean="0"/>
          </a:p>
          <a:p>
            <a:endParaRPr lang="uz-Cyrl-UZ" dirty="0" smtClean="0"/>
          </a:p>
          <a:p>
            <a:pPr algn="just"/>
            <a:r>
              <a:rPr lang="en-US" altLang="en-US" sz="2800" dirty="0" smtClean="0"/>
              <a:t>Literature Search</a:t>
            </a:r>
          </a:p>
          <a:p>
            <a:pPr lvl="1" algn="just"/>
            <a:r>
              <a:rPr lang="en-US" altLang="en-US" dirty="0" smtClean="0"/>
              <a:t>Search of popular press, trade, and academic literature or published statistics from research firms or governmental agencies</a:t>
            </a:r>
          </a:p>
          <a:p>
            <a:pPr algn="just"/>
            <a:r>
              <a:rPr lang="en-US" altLang="en-US" sz="2800" dirty="0" smtClean="0"/>
              <a:t>Focus Groups</a:t>
            </a:r>
          </a:p>
          <a:p>
            <a:pPr lvl="1" algn="just"/>
            <a:r>
              <a:rPr lang="en-US" altLang="en-US" dirty="0" smtClean="0"/>
              <a:t>Small group interviews relying on group discussion</a:t>
            </a:r>
          </a:p>
          <a:p>
            <a:pPr algn="just"/>
            <a:r>
              <a:rPr lang="en-US" altLang="en-US" sz="2800" dirty="0" smtClean="0"/>
              <a:t>Depth Interviews</a:t>
            </a:r>
          </a:p>
          <a:p>
            <a:pPr lvl="1" algn="just"/>
            <a:r>
              <a:rPr lang="en-US" altLang="en-US" dirty="0" smtClean="0"/>
              <a:t>Interviews with people knowledgeable about the general subject being investigated</a:t>
            </a:r>
          </a:p>
          <a:p>
            <a:pPr algn="just"/>
            <a:r>
              <a:rPr lang="en-US" altLang="en-US" sz="2800" dirty="0" smtClean="0"/>
              <a:t>Case Analyses</a:t>
            </a:r>
          </a:p>
          <a:p>
            <a:pPr lvl="1" algn="just"/>
            <a:r>
              <a:rPr lang="en-US" altLang="en-US" dirty="0" smtClean="0"/>
              <a:t>Intensive study of selected examples of phenomenon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BFCA1-F973-4C67-B03A-494D1133DCF5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1200" dirty="0" smtClean="0"/>
              <a:t>Advantages and disadvantages of focus groups</a:t>
            </a:r>
            <a:endParaRPr lang="ru-RU" sz="1200" dirty="0" smtClean="0"/>
          </a:p>
          <a:p>
            <a:pPr marL="0" indent="0">
              <a:buNone/>
            </a:pPr>
            <a:r>
              <a:rPr lang="fr-BE" b="1" dirty="0" smtClean="0"/>
              <a:t>Advantages</a:t>
            </a:r>
          </a:p>
          <a:p>
            <a:r>
              <a:rPr lang="fr-BE" dirty="0" smtClean="0"/>
              <a:t>Synergy</a:t>
            </a:r>
          </a:p>
          <a:p>
            <a:r>
              <a:rPr lang="fr-BE" dirty="0" smtClean="0"/>
              <a:t>Snowballing</a:t>
            </a:r>
          </a:p>
          <a:p>
            <a:r>
              <a:rPr lang="fr-BE" dirty="0" smtClean="0"/>
              <a:t>Stimulation</a:t>
            </a:r>
          </a:p>
          <a:p>
            <a:r>
              <a:rPr lang="fr-BE" dirty="0" smtClean="0"/>
              <a:t>Security</a:t>
            </a:r>
          </a:p>
          <a:p>
            <a:r>
              <a:rPr lang="fr-BE" dirty="0" smtClean="0"/>
              <a:t>Spontaneity</a:t>
            </a:r>
          </a:p>
          <a:p>
            <a:r>
              <a:rPr lang="fr-BE" dirty="0" smtClean="0"/>
              <a:t>Serendipity</a:t>
            </a:r>
          </a:p>
          <a:p>
            <a:r>
              <a:rPr lang="fr-BE" dirty="0" smtClean="0"/>
              <a:t>Specialisation</a:t>
            </a:r>
          </a:p>
          <a:p>
            <a:r>
              <a:rPr lang="fr-BE" dirty="0" smtClean="0"/>
              <a:t>Scientific scrunity</a:t>
            </a:r>
          </a:p>
          <a:p>
            <a:r>
              <a:rPr lang="fr-BE" dirty="0" smtClean="0"/>
              <a:t>Structure</a:t>
            </a:r>
          </a:p>
          <a:p>
            <a:r>
              <a:rPr lang="fr-BE" dirty="0" smtClean="0"/>
              <a:t>Speed</a:t>
            </a:r>
          </a:p>
          <a:p>
            <a:endParaRPr lang="uz-Cyrl-UZ" dirty="0" smtClean="0"/>
          </a:p>
          <a:p>
            <a:endParaRPr lang="uz-Cyrl-UZ" dirty="0" smtClean="0"/>
          </a:p>
          <a:p>
            <a:pPr marL="0" indent="0">
              <a:buNone/>
            </a:pPr>
            <a:r>
              <a:rPr lang="fr-BE" b="1" dirty="0" smtClean="0"/>
              <a:t>Disadvantages</a:t>
            </a:r>
          </a:p>
          <a:p>
            <a:r>
              <a:rPr lang="fr-BE" dirty="0" smtClean="0"/>
              <a:t>Misjudgement</a:t>
            </a:r>
          </a:p>
          <a:p>
            <a:r>
              <a:rPr lang="fr-BE" dirty="0" smtClean="0"/>
              <a:t>Moderation</a:t>
            </a:r>
          </a:p>
          <a:p>
            <a:r>
              <a:rPr lang="fr-BE" dirty="0" smtClean="0"/>
              <a:t>Messiness</a:t>
            </a:r>
          </a:p>
          <a:p>
            <a:r>
              <a:rPr lang="fr-BE" dirty="0" smtClean="0"/>
              <a:t>Misrepresentation</a:t>
            </a:r>
          </a:p>
          <a:p>
            <a:r>
              <a:rPr lang="fr-BE" dirty="0" smtClean="0"/>
              <a:t>Meeting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BFCA1-F973-4C67-B03A-494D1133DCF5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BFCA1-F973-4C67-B03A-494D1133DCF5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1200" dirty="0" smtClean="0"/>
              <a:t>Online versus traditional focus groups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BFCA1-F973-4C67-B03A-494D1133DCF5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Qualitative research: in-depth interview</a:t>
            </a:r>
            <a:endParaRPr lang="ru-RU" sz="1200" dirty="0" smtClean="0"/>
          </a:p>
          <a:p>
            <a:endParaRPr lang="uz-Cyrl-UZ" dirty="0" smtClean="0"/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BE" sz="1200" dirty="0" smtClean="0"/>
              <a:t>An unstructured, direct, personal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BE" sz="1200" dirty="0" smtClean="0"/>
              <a:t>interview in which a single participant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BE" sz="1200" dirty="0" smtClean="0"/>
              <a:t>Is probed by an experienced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BE" sz="1200" dirty="0" smtClean="0"/>
              <a:t>interviewer to uncover underlying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BE" sz="1200" dirty="0" smtClean="0"/>
              <a:t>motivations, beliefs, attitudes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fr-BE" sz="1200" dirty="0" smtClean="0"/>
              <a:t>and feelings on a topic.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BFCA1-F973-4C67-B03A-494D1133DCF5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z-Cyrl-UZ" smtClean="0"/>
              <a:t>Сифатли тадқиқот: юзма-юз суҳбат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2BFCA1-F973-4C67-B03A-494D1133DCF5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F6B8C-9A53-461F-8086-CED892F91285}" type="datetimeFigureOut">
              <a:rPr lang="ru-RU" smtClean="0"/>
              <a:t>25.11.2017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CF964-8670-4092-ADE2-D07B6EB8AE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F6B8C-9A53-461F-8086-CED892F91285}" type="datetimeFigureOut">
              <a:rPr lang="ru-RU" smtClean="0"/>
              <a:t>25.11.2017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CF964-8670-4092-ADE2-D07B6EB8AE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F6B8C-9A53-461F-8086-CED892F91285}" type="datetimeFigureOut">
              <a:rPr lang="ru-RU" smtClean="0"/>
              <a:t>25.11.2017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CF964-8670-4092-ADE2-D07B6EB8AE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F6B8C-9A53-461F-8086-CED892F91285}" type="datetimeFigureOut">
              <a:rPr lang="ru-RU" smtClean="0"/>
              <a:t>25.11.2017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CF964-8670-4092-ADE2-D07B6EB8AE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F6B8C-9A53-461F-8086-CED892F91285}" type="datetimeFigureOut">
              <a:rPr lang="ru-RU" smtClean="0"/>
              <a:t>25.11.2017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CF964-8670-4092-ADE2-D07B6EB8AE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F6B8C-9A53-461F-8086-CED892F91285}" type="datetimeFigureOut">
              <a:rPr lang="ru-RU" smtClean="0"/>
              <a:t>25.11.2017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CF964-8670-4092-ADE2-D07B6EB8AE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F6B8C-9A53-461F-8086-CED892F91285}" type="datetimeFigureOut">
              <a:rPr lang="ru-RU" smtClean="0"/>
              <a:t>25.11.2017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CF964-8670-4092-ADE2-D07B6EB8AE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F6B8C-9A53-461F-8086-CED892F91285}" type="datetimeFigureOut">
              <a:rPr lang="ru-RU" smtClean="0"/>
              <a:t>25.11.2017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CF964-8670-4092-ADE2-D07B6EB8AE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F6B8C-9A53-461F-8086-CED892F91285}" type="datetimeFigureOut">
              <a:rPr lang="ru-RU" smtClean="0"/>
              <a:t>25.11.2017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CF964-8670-4092-ADE2-D07B6EB8AE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F6B8C-9A53-461F-8086-CED892F91285}" type="datetimeFigureOut">
              <a:rPr lang="ru-RU" smtClean="0"/>
              <a:t>25.11.2017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CF964-8670-4092-ADE2-D07B6EB8AE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F6B8C-9A53-461F-8086-CED892F91285}" type="datetimeFigureOut">
              <a:rPr lang="ru-RU" smtClean="0"/>
              <a:t>25.11.2017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CF964-8670-4092-ADE2-D07B6EB8AEB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F6B8C-9A53-461F-8086-CED892F91285}" type="datetimeFigureOut">
              <a:rPr lang="ru-RU" smtClean="0"/>
              <a:t>25.11.2017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DCF964-8670-4092-ADE2-D07B6EB8AEB5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z-Cyrl-U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Сифатли тадқиқот ва унинг турлари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3786190"/>
            <a:ext cx="6400800" cy="1752600"/>
          </a:xfrm>
        </p:spPr>
        <p:txBody>
          <a:bodyPr/>
          <a:lstStyle/>
          <a:p>
            <a:r>
              <a:rPr lang="uz-Cyrl-UZ" dirty="0" smtClean="0"/>
              <a:t>Мамуржон Рахимов</a:t>
            </a:r>
            <a:endParaRPr lang="ru-RU" dirty="0"/>
          </a:p>
        </p:txBody>
      </p:sp>
      <p:sp>
        <p:nvSpPr>
          <p:cNvPr id="5122" name="AutoShape 2" descr="Relat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Image result for marketing resear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4572008"/>
            <a:ext cx="3181350" cy="1581151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Дарс мақсадлари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143536"/>
          </a:xfrm>
        </p:spPr>
        <p:txBody>
          <a:bodyPr>
            <a:normAutofit lnSpcReduction="10000"/>
          </a:bodyPr>
          <a:lstStyle/>
          <a:p>
            <a:r>
              <a:rPr lang="uz-Cyrl-UZ" dirty="0" smtClean="0"/>
              <a:t>Миқдорий ва сифатли тадқиқот ўртасидаги фарқлар</a:t>
            </a:r>
          </a:p>
          <a:p>
            <a:r>
              <a:rPr lang="uz-Cyrl-UZ" dirty="0"/>
              <a:t>С</a:t>
            </a:r>
            <a:r>
              <a:rPr lang="uz-Cyrl-UZ" dirty="0" smtClean="0"/>
              <a:t>ифатли тадқиқотларнинг маркетингда қўлланиш сабаблари</a:t>
            </a:r>
          </a:p>
          <a:p>
            <a:r>
              <a:rPr lang="uz-Cyrl-UZ" dirty="0" smtClean="0"/>
              <a:t>Этнографик тадқиқот ҳақида тушунча</a:t>
            </a:r>
          </a:p>
          <a:p>
            <a:r>
              <a:rPr lang="uz-Cyrl-UZ" dirty="0" smtClean="0"/>
              <a:t>Кичик гуруҳларда муҳокама ташкил этиш</a:t>
            </a:r>
          </a:p>
          <a:p>
            <a:r>
              <a:rPr lang="uz-Cyrl-UZ" dirty="0" smtClean="0"/>
              <a:t>Маълум мавзу бўйича одамлар билан чуқур суҳбат ўтказиш</a:t>
            </a:r>
          </a:p>
          <a:p>
            <a:r>
              <a:rPr lang="uz-Cyrl-UZ" dirty="0" smtClean="0"/>
              <a:t>Сифатли тадқиқот натижаларини таҳлил қилиш</a:t>
            </a:r>
            <a:endParaRPr lang="uz-Cyrl-UZ" dirty="0" smtClean="0"/>
          </a:p>
          <a:p>
            <a:endParaRPr lang="uz-Cyrl-UZ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Бирламчи маълумот: миқдорий ва сифатли тадқиқотлар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/>
              <a:t>С</a:t>
            </a:r>
            <a:r>
              <a:rPr lang="uz-Cyrl-UZ" dirty="0" smtClean="0"/>
              <a:t>ифатли тадқиқотлар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z-Cyrl-UZ" dirty="0" smtClean="0"/>
              <a:t>Аниқ шаклга эга бўлмаган, умумий маъулумот олиш учун ишлатилади ва кам сонли иштирокчиларни жалб этади.  Мақсад  -масалани яхшироқ англаш, фикр пайдо қилиш ва тушуниш.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z-Cyrl-UZ" dirty="0" smtClean="0"/>
              <a:t>Миқдорий тадқиқотлар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uz-Cyrl-UZ" dirty="0" smtClean="0"/>
              <a:t>Маълумотни маълум миқдорий шаклга туширишга қаратилган ва қандайдир ўлчовларни ва статистик усулларни қўллайди.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Маркетинг тадқиқот маълумотларининг турлари</a:t>
            </a:r>
            <a:endParaRPr lang="ru-RU" dirty="0"/>
          </a:p>
        </p:txBody>
      </p:sp>
      <p:grpSp>
        <p:nvGrpSpPr>
          <p:cNvPr id="4" name="Содержимое 3"/>
          <p:cNvGrpSpPr>
            <a:grpSpLocks noGrp="1"/>
          </p:cNvGrpSpPr>
          <p:nvPr>
            <p:ph idx="1"/>
          </p:nvPr>
        </p:nvGrpSpPr>
        <p:grpSpPr>
          <a:xfrm>
            <a:off x="457200" y="1600200"/>
            <a:ext cx="8229600" cy="4525963"/>
            <a:chOff x="952500" y="1400770"/>
            <a:chExt cx="10351931" cy="4448278"/>
          </a:xfrm>
        </p:grpSpPr>
        <p:grpSp>
          <p:nvGrpSpPr>
            <p:cNvPr id="5" name="Группа 9"/>
            <p:cNvGrpSpPr/>
            <p:nvPr/>
          </p:nvGrpSpPr>
          <p:grpSpPr>
            <a:xfrm>
              <a:off x="952500" y="1400770"/>
              <a:ext cx="2520000" cy="1080000"/>
              <a:chOff x="0" y="526587"/>
              <a:chExt cx="3559968" cy="2135981"/>
            </a:xfrm>
          </p:grpSpPr>
          <p:sp>
            <p:nvSpPr>
              <p:cNvPr id="31" name="Прямоугольник 10"/>
              <p:cNvSpPr/>
              <p:nvPr/>
            </p:nvSpPr>
            <p:spPr>
              <a:xfrm>
                <a:off x="0" y="526587"/>
                <a:ext cx="3559968" cy="2135981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2" name="Прямоугольник 11"/>
              <p:cNvSpPr/>
              <p:nvPr/>
            </p:nvSpPr>
            <p:spPr>
              <a:xfrm>
                <a:off x="0" y="526587"/>
                <a:ext cx="3559968" cy="2135981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121920" rIns="121920" bIns="121920" numCol="1" spcCol="1270" anchor="ctr" anchorCtr="0">
                <a:noAutofit/>
              </a:bodyPr>
              <a:lstStyle/>
              <a:p>
                <a:pPr lvl="0" algn="ctr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uz-Cyrl-UZ" sz="2400" kern="1200" dirty="0" smtClean="0"/>
                  <a:t>Иккиламчи маълумот</a:t>
                </a:r>
                <a:endParaRPr lang="ru-RU" sz="2400" kern="1200" dirty="0"/>
              </a:p>
            </p:txBody>
          </p:sp>
        </p:grpSp>
        <p:grpSp>
          <p:nvGrpSpPr>
            <p:cNvPr id="6" name="Группа 12"/>
            <p:cNvGrpSpPr/>
            <p:nvPr/>
          </p:nvGrpSpPr>
          <p:grpSpPr>
            <a:xfrm>
              <a:off x="4868465" y="1400770"/>
              <a:ext cx="2520000" cy="1080000"/>
              <a:chOff x="3915965" y="526587"/>
              <a:chExt cx="3559968" cy="2135981"/>
            </a:xfrm>
          </p:grpSpPr>
          <p:sp>
            <p:nvSpPr>
              <p:cNvPr id="29" name="Прямоугольник 28"/>
              <p:cNvSpPr/>
              <p:nvPr/>
            </p:nvSpPr>
            <p:spPr>
              <a:xfrm>
                <a:off x="3915965" y="526587"/>
                <a:ext cx="3559968" cy="2135981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30" name="Прямоугольник 29"/>
              <p:cNvSpPr/>
              <p:nvPr/>
            </p:nvSpPr>
            <p:spPr>
              <a:xfrm>
                <a:off x="3915965" y="526587"/>
                <a:ext cx="3559968" cy="2135981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121920" rIns="121920" bIns="121920" numCol="1" spcCol="1270" anchor="ctr" anchorCtr="0">
                <a:noAutofit/>
              </a:bodyPr>
              <a:lstStyle/>
              <a:p>
                <a:pPr lvl="0" algn="ctr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uz-Cyrl-UZ" sz="2400" kern="1200" dirty="0" smtClean="0"/>
                  <a:t>Бирламчи сифатли маълумот</a:t>
                </a:r>
                <a:endParaRPr lang="ru-RU" sz="2400" kern="1200" dirty="0"/>
              </a:p>
            </p:txBody>
          </p:sp>
        </p:grpSp>
        <p:grpSp>
          <p:nvGrpSpPr>
            <p:cNvPr id="7" name="Группа 15"/>
            <p:cNvGrpSpPr/>
            <p:nvPr/>
          </p:nvGrpSpPr>
          <p:grpSpPr>
            <a:xfrm>
              <a:off x="8784431" y="1400770"/>
              <a:ext cx="2520000" cy="1080000"/>
              <a:chOff x="7831931" y="526587"/>
              <a:chExt cx="3559968" cy="2135981"/>
            </a:xfrm>
          </p:grpSpPr>
          <p:sp>
            <p:nvSpPr>
              <p:cNvPr id="27" name="Прямоугольник 26"/>
              <p:cNvSpPr/>
              <p:nvPr/>
            </p:nvSpPr>
            <p:spPr>
              <a:xfrm>
                <a:off x="7831931" y="526587"/>
                <a:ext cx="3559968" cy="2135981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8" name="Прямоугольник 27"/>
              <p:cNvSpPr/>
              <p:nvPr/>
            </p:nvSpPr>
            <p:spPr>
              <a:xfrm>
                <a:off x="7831931" y="526587"/>
                <a:ext cx="3559968" cy="2135981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121920" rIns="121920" bIns="121920" numCol="1" spcCol="1270" anchor="ctr" anchorCtr="0">
                <a:noAutofit/>
              </a:bodyPr>
              <a:lstStyle/>
              <a:p>
                <a:pPr lvl="0" algn="ctr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uz-Cyrl-UZ" sz="2400" kern="1200" dirty="0" smtClean="0"/>
                  <a:t>Бирламчи миқдорий маълумот</a:t>
                </a:r>
                <a:endParaRPr lang="ru-RU" sz="2400" kern="1200" dirty="0"/>
              </a:p>
            </p:txBody>
          </p:sp>
        </p:grpSp>
        <p:grpSp>
          <p:nvGrpSpPr>
            <p:cNvPr id="8" name="Группа 18"/>
            <p:cNvGrpSpPr/>
            <p:nvPr/>
          </p:nvGrpSpPr>
          <p:grpSpPr>
            <a:xfrm>
              <a:off x="952500" y="4769048"/>
              <a:ext cx="2520000" cy="1080000"/>
              <a:chOff x="0" y="3018565"/>
              <a:chExt cx="3559968" cy="2135981"/>
            </a:xfrm>
          </p:grpSpPr>
          <p:sp>
            <p:nvSpPr>
              <p:cNvPr id="25" name="Прямоугольник 24"/>
              <p:cNvSpPr/>
              <p:nvPr/>
            </p:nvSpPr>
            <p:spPr>
              <a:xfrm>
                <a:off x="0" y="3018565"/>
                <a:ext cx="3559968" cy="2135981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6" name="Прямоугольник 25"/>
              <p:cNvSpPr/>
              <p:nvPr/>
            </p:nvSpPr>
            <p:spPr>
              <a:xfrm>
                <a:off x="0" y="3018565"/>
                <a:ext cx="3559968" cy="2135981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121920" rIns="121920" bIns="121920" numCol="1" spcCol="1270" anchor="ctr" anchorCtr="0">
                <a:noAutofit/>
              </a:bodyPr>
              <a:lstStyle/>
              <a:p>
                <a:pPr lvl="0" algn="ctr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uz-Cyrl-UZ" sz="2400" kern="1200" dirty="0" smtClean="0"/>
                  <a:t>Умумий ўрганиш</a:t>
                </a:r>
                <a:endParaRPr lang="ru-RU" sz="2400" kern="1200" dirty="0"/>
              </a:p>
            </p:txBody>
          </p:sp>
        </p:grpSp>
        <p:grpSp>
          <p:nvGrpSpPr>
            <p:cNvPr id="9" name="Группа 21"/>
            <p:cNvGrpSpPr/>
            <p:nvPr/>
          </p:nvGrpSpPr>
          <p:grpSpPr>
            <a:xfrm>
              <a:off x="4868465" y="4769048"/>
              <a:ext cx="2520000" cy="1080000"/>
              <a:chOff x="3915965" y="3018565"/>
              <a:chExt cx="3559968" cy="2135981"/>
            </a:xfrm>
          </p:grpSpPr>
          <p:sp>
            <p:nvSpPr>
              <p:cNvPr id="23" name="Прямоугольник 22"/>
              <p:cNvSpPr/>
              <p:nvPr/>
            </p:nvSpPr>
            <p:spPr>
              <a:xfrm>
                <a:off x="3915965" y="3018565"/>
                <a:ext cx="3559968" cy="2135981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4" name="Прямоугольник 23"/>
              <p:cNvSpPr/>
              <p:nvPr/>
            </p:nvSpPr>
            <p:spPr>
              <a:xfrm>
                <a:off x="3915965" y="3018565"/>
                <a:ext cx="3559968" cy="2135981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121920" rIns="121920" bIns="121920" numCol="1" spcCol="1270" anchor="ctr" anchorCtr="0">
                <a:noAutofit/>
              </a:bodyPr>
              <a:lstStyle/>
              <a:p>
                <a:pPr lvl="0" algn="ctr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uz-Cyrl-UZ" sz="2400" kern="1200" dirty="0" smtClean="0"/>
                  <a:t>Таъриф</a:t>
                </a:r>
                <a:endParaRPr lang="ru-RU" sz="2400" kern="1200" dirty="0"/>
              </a:p>
            </p:txBody>
          </p:sp>
        </p:grpSp>
        <p:grpSp>
          <p:nvGrpSpPr>
            <p:cNvPr id="10" name="Группа 24"/>
            <p:cNvGrpSpPr/>
            <p:nvPr/>
          </p:nvGrpSpPr>
          <p:grpSpPr>
            <a:xfrm>
              <a:off x="8784431" y="4769048"/>
              <a:ext cx="2520000" cy="1080000"/>
              <a:chOff x="7831931" y="3018565"/>
              <a:chExt cx="3559968" cy="2135981"/>
            </a:xfrm>
          </p:grpSpPr>
          <p:sp>
            <p:nvSpPr>
              <p:cNvPr id="21" name="Прямоугольник 20"/>
              <p:cNvSpPr/>
              <p:nvPr/>
            </p:nvSpPr>
            <p:spPr>
              <a:xfrm>
                <a:off x="7831931" y="3018565"/>
                <a:ext cx="3559968" cy="2135981"/>
              </a:xfrm>
              <a:prstGeom prst="rect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22" name="Прямоугольник 21"/>
              <p:cNvSpPr/>
              <p:nvPr/>
            </p:nvSpPr>
            <p:spPr>
              <a:xfrm>
                <a:off x="7831931" y="3018565"/>
                <a:ext cx="3559968" cy="2135981"/>
              </a:xfrm>
              <a:prstGeom prst="rect">
                <a:avLst/>
              </a:prstGeom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121920" tIns="121920" rIns="121920" bIns="121920" numCol="1" spcCol="1270" anchor="ctr" anchorCtr="0">
                <a:noAutofit/>
              </a:bodyPr>
              <a:lstStyle/>
              <a:p>
                <a:pPr lvl="0" algn="ctr" defTabSz="14224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uz-Cyrl-UZ" sz="2400" kern="1200" dirty="0" smtClean="0"/>
                  <a:t>Тажриба</a:t>
                </a:r>
                <a:endParaRPr lang="ru-RU" sz="2400" kern="1200" dirty="0"/>
              </a:p>
            </p:txBody>
          </p:sp>
        </p:grpSp>
        <p:grpSp>
          <p:nvGrpSpPr>
            <p:cNvPr id="11" name="Group 2">
              <a:extLst>
                <a:ext uri="{FF2B5EF4-FFF2-40B4-BE49-F238E27FC236}">
                  <a16:creationId xmlns:a16="http://schemas.microsoft.com/office/drawing/2014/main" xmlns="" id="{436DA44E-ADF3-4961-8288-901FE644CEBD}"/>
                </a:ext>
              </a:extLst>
            </p:cNvPr>
            <p:cNvGrpSpPr/>
            <p:nvPr/>
          </p:nvGrpSpPr>
          <p:grpSpPr>
            <a:xfrm>
              <a:off x="2212500" y="2480770"/>
              <a:ext cx="3578700" cy="2129330"/>
              <a:chOff x="2212500" y="2480770"/>
              <a:chExt cx="3578700" cy="2129330"/>
            </a:xfrm>
          </p:grpSpPr>
          <p:cxnSp>
            <p:nvCxnSpPr>
              <p:cNvPr id="19" name="Прямая со стрелкой 8"/>
              <p:cNvCxnSpPr/>
              <p:nvPr/>
            </p:nvCxnSpPr>
            <p:spPr>
              <a:xfrm>
                <a:off x="2212500" y="2480770"/>
                <a:ext cx="0" cy="2129330"/>
              </a:xfrm>
              <a:prstGeom prst="straightConnector1">
                <a:avLst/>
              </a:prstGeom>
              <a:ln w="25400">
                <a:solidFill>
                  <a:schemeClr val="accent6">
                    <a:lumMod val="75000"/>
                  </a:schemeClr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Прямая со стрелкой 19"/>
              <p:cNvCxnSpPr>
                <a:stCxn id="31" idx="2"/>
              </p:cNvCxnSpPr>
              <p:nvPr/>
            </p:nvCxnSpPr>
            <p:spPr>
              <a:xfrm>
                <a:off x="2212500" y="2480770"/>
                <a:ext cx="3578700" cy="2129330"/>
              </a:xfrm>
              <a:prstGeom prst="straightConnector1">
                <a:avLst/>
              </a:prstGeom>
              <a:ln w="25400">
                <a:solidFill>
                  <a:schemeClr val="accent6">
                    <a:lumMod val="75000"/>
                  </a:schemeClr>
                </a:solidFill>
                <a:prstDash val="dash"/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" name="Group 3">
              <a:extLst>
                <a:ext uri="{FF2B5EF4-FFF2-40B4-BE49-F238E27FC236}">
                  <a16:creationId xmlns:a16="http://schemas.microsoft.com/office/drawing/2014/main" xmlns="" id="{0A9D0C15-C17D-4624-A561-69A48FBDBC91}"/>
                </a:ext>
              </a:extLst>
            </p:cNvPr>
            <p:cNvGrpSpPr/>
            <p:nvPr/>
          </p:nvGrpSpPr>
          <p:grpSpPr>
            <a:xfrm>
              <a:off x="2419350" y="2480770"/>
              <a:ext cx="3709115" cy="2129330"/>
              <a:chOff x="2419350" y="2480770"/>
              <a:chExt cx="3709115" cy="2129330"/>
            </a:xfrm>
          </p:grpSpPr>
          <p:cxnSp>
            <p:nvCxnSpPr>
              <p:cNvPr id="17" name="Прямая со стрелкой 16"/>
              <p:cNvCxnSpPr>
                <a:stCxn id="29" idx="2"/>
              </p:cNvCxnSpPr>
              <p:nvPr/>
            </p:nvCxnSpPr>
            <p:spPr>
              <a:xfrm flipH="1">
                <a:off x="2419350" y="2480770"/>
                <a:ext cx="3709115" cy="2129330"/>
              </a:xfrm>
              <a:prstGeom prst="straightConnector1">
                <a:avLst/>
              </a:prstGeom>
              <a:ln w="25400">
                <a:solidFill>
                  <a:srgbClr val="0066FF"/>
                </a:solidFill>
                <a:prstDash val="dash"/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Прямая со стрелкой 17"/>
              <p:cNvCxnSpPr>
                <a:stCxn id="29" idx="2"/>
              </p:cNvCxnSpPr>
              <p:nvPr/>
            </p:nvCxnSpPr>
            <p:spPr>
              <a:xfrm>
                <a:off x="6128465" y="2480770"/>
                <a:ext cx="0" cy="2129330"/>
              </a:xfrm>
              <a:prstGeom prst="straightConnector1">
                <a:avLst/>
              </a:prstGeom>
              <a:ln w="25400">
                <a:solidFill>
                  <a:srgbClr val="0066FF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Group 4">
              <a:extLst>
                <a:ext uri="{FF2B5EF4-FFF2-40B4-BE49-F238E27FC236}">
                  <a16:creationId xmlns:a16="http://schemas.microsoft.com/office/drawing/2014/main" xmlns="" id="{E9016C41-D9AA-44CD-8E1D-D6F07737FE62}"/>
                </a:ext>
              </a:extLst>
            </p:cNvPr>
            <p:cNvGrpSpPr/>
            <p:nvPr/>
          </p:nvGrpSpPr>
          <p:grpSpPr>
            <a:xfrm>
              <a:off x="3048000" y="2480770"/>
              <a:ext cx="6996431" cy="2129330"/>
              <a:chOff x="3048000" y="2480770"/>
              <a:chExt cx="6996431" cy="2129330"/>
            </a:xfrm>
          </p:grpSpPr>
          <p:cxnSp>
            <p:nvCxnSpPr>
              <p:cNvPr id="14" name="Прямая со стрелкой 13"/>
              <p:cNvCxnSpPr>
                <a:stCxn id="27" idx="2"/>
              </p:cNvCxnSpPr>
              <p:nvPr/>
            </p:nvCxnSpPr>
            <p:spPr>
              <a:xfrm flipH="1">
                <a:off x="3048000" y="2480770"/>
                <a:ext cx="6996431" cy="2129330"/>
              </a:xfrm>
              <a:prstGeom prst="straightConnector1">
                <a:avLst/>
              </a:prstGeom>
              <a:ln w="25400">
                <a:solidFill>
                  <a:srgbClr val="FF0000"/>
                </a:solidFill>
                <a:prstDash val="dash"/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Прямая со стрелкой 14"/>
              <p:cNvCxnSpPr>
                <a:stCxn id="27" idx="2"/>
              </p:cNvCxnSpPr>
              <p:nvPr/>
            </p:nvCxnSpPr>
            <p:spPr>
              <a:xfrm flipH="1">
                <a:off x="6546215" y="2480770"/>
                <a:ext cx="3498216" cy="2129330"/>
              </a:xfrm>
              <a:prstGeom prst="straightConnector1">
                <a:avLst/>
              </a:prstGeom>
              <a:ln w="25400">
                <a:solidFill>
                  <a:srgbClr val="FF0000"/>
                </a:solidFill>
                <a:prstDash val="dash"/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Прямая со стрелкой 15"/>
              <p:cNvCxnSpPr>
                <a:stCxn id="27" idx="2"/>
              </p:cNvCxnSpPr>
              <p:nvPr/>
            </p:nvCxnSpPr>
            <p:spPr>
              <a:xfrm>
                <a:off x="10044431" y="2480770"/>
                <a:ext cx="0" cy="2129330"/>
              </a:xfrm>
              <a:prstGeom prst="straightConnector1">
                <a:avLst/>
              </a:prstGeom>
              <a:ln w="25400">
                <a:solidFill>
                  <a:srgbClr val="FF0000"/>
                </a:solidFill>
                <a:tailEnd type="stealt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Сифатли тадқиқот турлари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063339739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Умумий тадқиқот: сифатли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Адабиётларни ўрганиш: мавзуга оид турли ёзма манбаларни ўрганиб чиқиш.</a:t>
            </a:r>
          </a:p>
          <a:p>
            <a:r>
              <a:rPr lang="uz-Cyrl-UZ" dirty="0" smtClean="0"/>
              <a:t>Кичик гуруҳларда суҳбат ўтказиш</a:t>
            </a:r>
          </a:p>
          <a:p>
            <a:pPr lvl="0"/>
            <a:r>
              <a:rPr lang="uz-Cyrl-UZ" dirty="0" smtClean="0"/>
              <a:t>Юзма-юз суҳбат ўтказиш</a:t>
            </a:r>
          </a:p>
          <a:p>
            <a:pPr lvl="0"/>
            <a:r>
              <a:rPr lang="uz-Cyrl-UZ" dirty="0" smtClean="0"/>
              <a:t>Кейс таҳлили</a:t>
            </a:r>
            <a:endParaRPr lang="ru-RU" dirty="0" smtClean="0"/>
          </a:p>
          <a:p>
            <a:endParaRPr lang="uz-Cyrl-UZ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4030506790"/>
              </p:ext>
            </p:extLst>
          </p:nvPr>
        </p:nvGraphicFramePr>
        <p:xfrm>
          <a:off x="538163" y="214289"/>
          <a:ext cx="8248679" cy="64425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99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625874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29809"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sz="1800" dirty="0" smtClean="0"/>
                        <a:t>Кичик гуруҳларда суҳбат ўтказишнинг ўзига ҳосликлари</a:t>
                      </a:r>
                      <a:endParaRPr lang="ru-RU" sz="18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74522">
                <a:tc>
                  <a:txBody>
                    <a:bodyPr/>
                    <a:lstStyle/>
                    <a:p>
                      <a:r>
                        <a:rPr lang="uz-Cyrl-UZ" b="1" dirty="0" smtClean="0"/>
                        <a:t>Асосий манфаат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Гуруҳ аъзолари</a:t>
                      </a:r>
                      <a:r>
                        <a:rPr lang="uz-Cyrl-UZ" baseline="0" dirty="0" smtClean="0"/>
                        <a:t> бир-биридан илхом олиб, турли кутилмаган фикрларни бериши мумкин.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752166">
                <a:tc>
                  <a:txBody>
                    <a:bodyPr/>
                    <a:lstStyle/>
                    <a:p>
                      <a:r>
                        <a:rPr lang="uz-Cyrl-UZ" b="1" dirty="0" smtClean="0"/>
                        <a:t>Асосий камчилик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Гуруҳ аъзолари</a:t>
                      </a:r>
                      <a:r>
                        <a:rPr lang="uz-Cyrl-UZ" baseline="0" dirty="0" smtClean="0"/>
                        <a:t> бир-биридан уялиб муҳим маълумотларни яшириши мумкин.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9809">
                <a:tc>
                  <a:txBody>
                    <a:bodyPr/>
                    <a:lstStyle/>
                    <a:p>
                      <a:r>
                        <a:rPr lang="uz-Cyrl-UZ" b="1" dirty="0" smtClean="0"/>
                        <a:t>Иштирокчилар сони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/>
                        <a:t>6-10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752166">
                <a:tc>
                  <a:txBody>
                    <a:bodyPr/>
                    <a:lstStyle/>
                    <a:p>
                      <a:r>
                        <a:rPr lang="uz-Cyrl-UZ" b="1" dirty="0" smtClean="0"/>
                        <a:t>Гуруҳ иштирокчилари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Бир-бирига ўхшаш одамлар.</a:t>
                      </a:r>
                      <a:r>
                        <a:rPr lang="uz-Cyrl-UZ" baseline="0" dirty="0" smtClean="0"/>
                        <a:t>  Уларни сўровнома роқали ёки маълум белгилари орқали танлаб олинади.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752166">
                <a:tc>
                  <a:txBody>
                    <a:bodyPr/>
                    <a:lstStyle/>
                    <a:p>
                      <a:r>
                        <a:rPr lang="uz-Cyrl-UZ" b="1" dirty="0" smtClean="0"/>
                        <a:t>Муҳит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Эркин, тинч муҳит, иштирокчилар учун қулай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752166">
                <a:tc>
                  <a:txBody>
                    <a:bodyPr/>
                    <a:lstStyle/>
                    <a:p>
                      <a:r>
                        <a:rPr lang="uz-Cyrl-UZ" b="1" dirty="0" smtClean="0"/>
                        <a:t>Муҳокамани авжлантириш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Ёзувлар, суратлар, маҳсулотлар, реклама, фильм, мусиқа, интернет саҳифаси, брошюра ва бошқалар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29809">
                <a:tc>
                  <a:txBody>
                    <a:bodyPr/>
                    <a:lstStyle/>
                    <a:p>
                      <a:r>
                        <a:rPr lang="uz-Cyrl-UZ" b="1" dirty="0" smtClean="0"/>
                        <a:t>Муддат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dirty="0"/>
                        <a:t>1,5 </a:t>
                      </a:r>
                      <a:r>
                        <a:rPr lang="uz-Cyrl-UZ" dirty="0" smtClean="0"/>
                        <a:t>-</a:t>
                      </a:r>
                      <a:r>
                        <a:rPr lang="fr-BE" dirty="0" smtClean="0"/>
                        <a:t> </a:t>
                      </a:r>
                      <a:r>
                        <a:rPr lang="fr-BE" dirty="0"/>
                        <a:t>6 </a:t>
                      </a:r>
                      <a:r>
                        <a:rPr lang="uz-Cyrl-UZ" dirty="0" smtClean="0"/>
                        <a:t>соат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29809">
                <a:tc>
                  <a:txBody>
                    <a:bodyPr/>
                    <a:lstStyle/>
                    <a:p>
                      <a:r>
                        <a:rPr lang="uz-Cyrl-UZ" b="1" dirty="0" smtClean="0"/>
                        <a:t>Ёзиб олиш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Аудио,</a:t>
                      </a:r>
                      <a:r>
                        <a:rPr lang="uz-Cyrl-UZ" baseline="0" dirty="0" smtClean="0"/>
                        <a:t> видео ва кузатув дафтарига ёзиб бориш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9809">
                <a:tc>
                  <a:txBody>
                    <a:bodyPr/>
                    <a:lstStyle/>
                    <a:p>
                      <a:r>
                        <a:rPr lang="uz-Cyrl-UZ" b="1" dirty="0" smtClean="0"/>
                        <a:t>Ташкилотчи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Тинглаш,</a:t>
                      </a:r>
                      <a:r>
                        <a:rPr lang="uz-Cyrl-UZ" baseline="0" dirty="0" smtClean="0"/>
                        <a:t> мулоқот ва суҳбат олиб бориш кўникмалари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600" dirty="0" smtClean="0"/>
              <a:t>Кичик </a:t>
            </a:r>
            <a:r>
              <a:rPr lang="uz-Cyrl-UZ" sz="3600" dirty="0" smtClean="0"/>
              <a:t>гуруҳларда суҳбат ўтказишнинг афзалликлари ва камчиликлари</a:t>
            </a:r>
            <a:r>
              <a:rPr lang="uz-Cyrl-UZ" sz="3600" dirty="0" smtClean="0"/>
              <a:t> </a:t>
            </a:r>
            <a:endParaRPr lang="ru-RU" sz="3600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z-Cyrl-UZ" dirty="0" smtClean="0"/>
              <a:t>Афзалликлари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uz-Cyrl-UZ" dirty="0" smtClean="0"/>
              <a:t>Синергия</a:t>
            </a:r>
          </a:p>
          <a:p>
            <a:r>
              <a:rPr lang="uz-Cyrl-UZ" dirty="0" smtClean="0"/>
              <a:t>Кучайиш</a:t>
            </a:r>
          </a:p>
          <a:p>
            <a:r>
              <a:rPr lang="uz-Cyrl-UZ" dirty="0" smtClean="0"/>
              <a:t>Руҳлантириш</a:t>
            </a:r>
          </a:p>
          <a:p>
            <a:r>
              <a:rPr lang="uz-Cyrl-UZ" dirty="0" smtClean="0"/>
              <a:t>Хотиржамлик</a:t>
            </a:r>
          </a:p>
          <a:p>
            <a:r>
              <a:rPr lang="uz-Cyrl-UZ" dirty="0" smtClean="0"/>
              <a:t>Эркинлик</a:t>
            </a:r>
          </a:p>
          <a:p>
            <a:r>
              <a:rPr lang="uz-Cyrl-UZ" dirty="0" smtClean="0"/>
              <a:t>Аний мавзуга қаратилганлик</a:t>
            </a:r>
          </a:p>
          <a:p>
            <a:r>
              <a:rPr lang="uz-Cyrl-UZ" dirty="0" smtClean="0"/>
              <a:t>Илмий таҳлил қилиш мумкин</a:t>
            </a:r>
          </a:p>
          <a:p>
            <a:r>
              <a:rPr lang="uz-Cyrl-UZ" dirty="0" smtClean="0"/>
              <a:t>Структура.шакл</a:t>
            </a:r>
          </a:p>
          <a:p>
            <a:r>
              <a:rPr lang="uz-Cyrl-UZ" dirty="0" smtClean="0"/>
              <a:t>Тезлик</a:t>
            </a:r>
          </a:p>
          <a:p>
            <a:endParaRPr lang="uz-Cyrl-UZ" dirty="0" smtClean="0"/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z-Cyrl-UZ" dirty="0" smtClean="0"/>
              <a:t>Камчиликлари</a:t>
            </a:r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uz-Cyrl-UZ" dirty="0" smtClean="0"/>
              <a:t>Нотўғри ҳулоса қилиш</a:t>
            </a:r>
          </a:p>
          <a:p>
            <a:r>
              <a:rPr lang="uz-Cyrl-UZ" dirty="0" smtClean="0"/>
              <a:t>Даврани олиб бориш</a:t>
            </a:r>
          </a:p>
          <a:p>
            <a:r>
              <a:rPr lang="uz-Cyrl-UZ" dirty="0" smtClean="0"/>
              <a:t>Тартибсизлик</a:t>
            </a:r>
          </a:p>
          <a:p>
            <a:r>
              <a:rPr lang="uz-Cyrl-UZ" dirty="0" smtClean="0"/>
              <a:t>Фикрини нотўғри етказиш</a:t>
            </a:r>
          </a:p>
          <a:p>
            <a:r>
              <a:rPr lang="uz-Cyrl-UZ" dirty="0" smtClean="0"/>
              <a:t>Учрашиш</a:t>
            </a:r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Кичик гуруҳларда суҳбат ўтказишни режалаштириш ва ўтказиш</a:t>
            </a:r>
            <a:endParaRPr lang="ru-RU" dirty="0"/>
          </a:p>
        </p:txBody>
      </p:sp>
      <p:grpSp>
        <p:nvGrpSpPr>
          <p:cNvPr id="4" name="Содержимое 3"/>
          <p:cNvGrpSpPr>
            <a:grpSpLocks noGrp="1"/>
          </p:cNvGrpSpPr>
          <p:nvPr>
            <p:ph idx="1"/>
          </p:nvPr>
        </p:nvGrpSpPr>
        <p:grpSpPr>
          <a:xfrm>
            <a:off x="457200" y="1600200"/>
            <a:ext cx="8229600" cy="4972072"/>
            <a:chOff x="2362200" y="1143000"/>
            <a:chExt cx="7620001" cy="5005388"/>
          </a:xfrm>
        </p:grpSpPr>
        <p:sp>
          <p:nvSpPr>
            <p:cNvPr id="5" name="Rectangle 7">
              <a:extLst>
                <a:ext uri="{FF2B5EF4-FFF2-40B4-BE49-F238E27FC236}">
                  <a16:creationId xmlns:a16="http://schemas.microsoft.com/office/drawing/2014/main" xmlns="" id="{1D4D6AC9-392F-40FC-BC84-B645F9C797DF}"/>
                </a:ext>
              </a:extLst>
            </p:cNvPr>
            <p:cNvSpPr/>
            <p:nvPr/>
          </p:nvSpPr>
          <p:spPr>
            <a:xfrm>
              <a:off x="2362200" y="1143000"/>
              <a:ext cx="7620000" cy="5005388"/>
            </a:xfrm>
            <a:prstGeom prst="rect">
              <a:avLst/>
            </a:prstGeom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" name="Freeform: Shape 8">
              <a:extLst>
                <a:ext uri="{FF2B5EF4-FFF2-40B4-BE49-F238E27FC236}">
                  <a16:creationId xmlns:a16="http://schemas.microsoft.com/office/drawing/2014/main" xmlns="" id="{1F368A8A-C927-4A35-8B59-6534FFD94950}"/>
                </a:ext>
              </a:extLst>
            </p:cNvPr>
            <p:cNvSpPr/>
            <p:nvPr/>
          </p:nvSpPr>
          <p:spPr>
            <a:xfrm>
              <a:off x="2362200" y="5767504"/>
              <a:ext cx="7620000" cy="379436"/>
            </a:xfrm>
            <a:custGeom>
              <a:avLst/>
              <a:gdLst>
                <a:gd name="connsiteX0" fmla="*/ 0 w 7620000"/>
                <a:gd name="connsiteY0" fmla="*/ 0 h 379436"/>
                <a:gd name="connsiteX1" fmla="*/ 7620000 w 7620000"/>
                <a:gd name="connsiteY1" fmla="*/ 0 h 379436"/>
                <a:gd name="connsiteX2" fmla="*/ 7620000 w 7620000"/>
                <a:gd name="connsiteY2" fmla="*/ 379436 h 379436"/>
                <a:gd name="connsiteX3" fmla="*/ 0 w 7620000"/>
                <a:gd name="connsiteY3" fmla="*/ 379436 h 379436"/>
                <a:gd name="connsiteX4" fmla="*/ 0 w 7620000"/>
                <a:gd name="connsiteY4" fmla="*/ 0 h 37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620000" h="379436">
                  <a:moveTo>
                    <a:pt x="0" y="0"/>
                  </a:moveTo>
                  <a:lnTo>
                    <a:pt x="7620000" y="0"/>
                  </a:lnTo>
                  <a:lnTo>
                    <a:pt x="7620000" y="379436"/>
                  </a:lnTo>
                  <a:lnTo>
                    <a:pt x="0" y="3794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2240" tIns="142240" rIns="142240" bIns="142240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z-Cyrl-UZ" sz="2000" b="0" kern="1200" dirty="0" smtClean="0">
                  <a:solidFill>
                    <a:schemeClr val="tx1"/>
                  </a:solidFill>
                </a:rPr>
                <a:t>Маълумотларни таҳлил қилиш ва тақдимот</a:t>
              </a:r>
              <a:endParaRPr lang="ru-RU" sz="2000" b="0" kern="1200" dirty="0">
                <a:solidFill>
                  <a:schemeClr val="tx1"/>
                </a:solidFill>
              </a:endParaRPr>
            </a:p>
          </p:txBody>
        </p:sp>
        <p:sp>
          <p:nvSpPr>
            <p:cNvPr id="7" name="Freeform: Shape 9">
              <a:extLst>
                <a:ext uri="{FF2B5EF4-FFF2-40B4-BE49-F238E27FC236}">
                  <a16:creationId xmlns:a16="http://schemas.microsoft.com/office/drawing/2014/main" xmlns="" id="{20E7D603-9179-4B99-A2DA-457C9D000E4C}"/>
                </a:ext>
              </a:extLst>
            </p:cNvPr>
            <p:cNvSpPr/>
            <p:nvPr/>
          </p:nvSpPr>
          <p:spPr>
            <a:xfrm>
              <a:off x="2362200" y="5189621"/>
              <a:ext cx="7620001" cy="583574"/>
            </a:xfrm>
            <a:custGeom>
              <a:avLst/>
              <a:gdLst>
                <a:gd name="connsiteX0" fmla="*/ 0 w 7620000"/>
                <a:gd name="connsiteY0" fmla="*/ 204385 h 583573"/>
                <a:gd name="connsiteX1" fmla="*/ 3737053 w 7620000"/>
                <a:gd name="connsiteY1" fmla="*/ 204385 h 583573"/>
                <a:gd name="connsiteX2" fmla="*/ 3737053 w 7620000"/>
                <a:gd name="connsiteY2" fmla="*/ 145893 h 583573"/>
                <a:gd name="connsiteX3" fmla="*/ 3664107 w 7620000"/>
                <a:gd name="connsiteY3" fmla="*/ 145893 h 583573"/>
                <a:gd name="connsiteX4" fmla="*/ 3810000 w 7620000"/>
                <a:gd name="connsiteY4" fmla="*/ 0 h 583573"/>
                <a:gd name="connsiteX5" fmla="*/ 3955893 w 7620000"/>
                <a:gd name="connsiteY5" fmla="*/ 145893 h 583573"/>
                <a:gd name="connsiteX6" fmla="*/ 3882947 w 7620000"/>
                <a:gd name="connsiteY6" fmla="*/ 145893 h 583573"/>
                <a:gd name="connsiteX7" fmla="*/ 3882947 w 7620000"/>
                <a:gd name="connsiteY7" fmla="*/ 204385 h 583573"/>
                <a:gd name="connsiteX8" fmla="*/ 7620000 w 7620000"/>
                <a:gd name="connsiteY8" fmla="*/ 204385 h 583573"/>
                <a:gd name="connsiteX9" fmla="*/ 7620000 w 7620000"/>
                <a:gd name="connsiteY9" fmla="*/ 583573 h 583573"/>
                <a:gd name="connsiteX10" fmla="*/ 0 w 7620000"/>
                <a:gd name="connsiteY10" fmla="*/ 583573 h 583573"/>
                <a:gd name="connsiteX11" fmla="*/ 0 w 7620000"/>
                <a:gd name="connsiteY11" fmla="*/ 204385 h 583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620000" h="583573">
                  <a:moveTo>
                    <a:pt x="7620000" y="379188"/>
                  </a:moveTo>
                  <a:lnTo>
                    <a:pt x="3882947" y="379188"/>
                  </a:lnTo>
                  <a:lnTo>
                    <a:pt x="3882947" y="437680"/>
                  </a:lnTo>
                  <a:lnTo>
                    <a:pt x="3955893" y="437680"/>
                  </a:lnTo>
                  <a:lnTo>
                    <a:pt x="3810000" y="583572"/>
                  </a:lnTo>
                  <a:lnTo>
                    <a:pt x="3664107" y="437680"/>
                  </a:lnTo>
                  <a:lnTo>
                    <a:pt x="3737053" y="437680"/>
                  </a:lnTo>
                  <a:lnTo>
                    <a:pt x="3737053" y="379188"/>
                  </a:lnTo>
                  <a:lnTo>
                    <a:pt x="0" y="379188"/>
                  </a:lnTo>
                  <a:lnTo>
                    <a:pt x="0" y="1"/>
                  </a:lnTo>
                  <a:lnTo>
                    <a:pt x="7620000" y="1"/>
                  </a:lnTo>
                  <a:lnTo>
                    <a:pt x="7620000" y="379188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2239" tIns="142241" rIns="142241" bIns="346625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z-Cyrl-UZ" sz="2000" b="0" kern="1200" dirty="0" smtClean="0">
                  <a:solidFill>
                    <a:schemeClr val="tx1"/>
                  </a:solidFill>
                </a:rPr>
                <a:t>Суҳбатни ўтказиш</a:t>
              </a:r>
              <a:endParaRPr lang="ru-RU" sz="2000" b="0" kern="1200" dirty="0">
                <a:solidFill>
                  <a:schemeClr val="tx1"/>
                </a:solidFill>
              </a:endParaRPr>
            </a:p>
          </p:txBody>
        </p:sp>
        <p:sp>
          <p:nvSpPr>
            <p:cNvPr id="8" name="Freeform: Shape 10">
              <a:extLst>
                <a:ext uri="{FF2B5EF4-FFF2-40B4-BE49-F238E27FC236}">
                  <a16:creationId xmlns:a16="http://schemas.microsoft.com/office/drawing/2014/main" xmlns="" id="{4FD212D2-0E93-4DEB-8A6F-14D47A95F48E}"/>
                </a:ext>
              </a:extLst>
            </p:cNvPr>
            <p:cNvSpPr/>
            <p:nvPr/>
          </p:nvSpPr>
          <p:spPr>
            <a:xfrm>
              <a:off x="2362200" y="4611738"/>
              <a:ext cx="7620001" cy="583574"/>
            </a:xfrm>
            <a:custGeom>
              <a:avLst/>
              <a:gdLst>
                <a:gd name="connsiteX0" fmla="*/ 0 w 7620000"/>
                <a:gd name="connsiteY0" fmla="*/ 204385 h 583573"/>
                <a:gd name="connsiteX1" fmla="*/ 3737053 w 7620000"/>
                <a:gd name="connsiteY1" fmla="*/ 204385 h 583573"/>
                <a:gd name="connsiteX2" fmla="*/ 3737053 w 7620000"/>
                <a:gd name="connsiteY2" fmla="*/ 145893 h 583573"/>
                <a:gd name="connsiteX3" fmla="*/ 3664107 w 7620000"/>
                <a:gd name="connsiteY3" fmla="*/ 145893 h 583573"/>
                <a:gd name="connsiteX4" fmla="*/ 3810000 w 7620000"/>
                <a:gd name="connsiteY4" fmla="*/ 0 h 583573"/>
                <a:gd name="connsiteX5" fmla="*/ 3955893 w 7620000"/>
                <a:gd name="connsiteY5" fmla="*/ 145893 h 583573"/>
                <a:gd name="connsiteX6" fmla="*/ 3882947 w 7620000"/>
                <a:gd name="connsiteY6" fmla="*/ 145893 h 583573"/>
                <a:gd name="connsiteX7" fmla="*/ 3882947 w 7620000"/>
                <a:gd name="connsiteY7" fmla="*/ 204385 h 583573"/>
                <a:gd name="connsiteX8" fmla="*/ 7620000 w 7620000"/>
                <a:gd name="connsiteY8" fmla="*/ 204385 h 583573"/>
                <a:gd name="connsiteX9" fmla="*/ 7620000 w 7620000"/>
                <a:gd name="connsiteY9" fmla="*/ 583573 h 583573"/>
                <a:gd name="connsiteX10" fmla="*/ 0 w 7620000"/>
                <a:gd name="connsiteY10" fmla="*/ 583573 h 583573"/>
                <a:gd name="connsiteX11" fmla="*/ 0 w 7620000"/>
                <a:gd name="connsiteY11" fmla="*/ 204385 h 583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620000" h="583573">
                  <a:moveTo>
                    <a:pt x="7620000" y="379188"/>
                  </a:moveTo>
                  <a:lnTo>
                    <a:pt x="3882947" y="379188"/>
                  </a:lnTo>
                  <a:lnTo>
                    <a:pt x="3882947" y="437680"/>
                  </a:lnTo>
                  <a:lnTo>
                    <a:pt x="3955893" y="437680"/>
                  </a:lnTo>
                  <a:lnTo>
                    <a:pt x="3810000" y="583572"/>
                  </a:lnTo>
                  <a:lnTo>
                    <a:pt x="3664107" y="437680"/>
                  </a:lnTo>
                  <a:lnTo>
                    <a:pt x="3737053" y="437680"/>
                  </a:lnTo>
                  <a:lnTo>
                    <a:pt x="3737053" y="379188"/>
                  </a:lnTo>
                  <a:lnTo>
                    <a:pt x="0" y="379188"/>
                  </a:lnTo>
                  <a:lnTo>
                    <a:pt x="0" y="1"/>
                  </a:lnTo>
                  <a:lnTo>
                    <a:pt x="7620000" y="1"/>
                  </a:lnTo>
                  <a:lnTo>
                    <a:pt x="7620000" y="379188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2239" tIns="142241" rIns="142241" bIns="346625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z-Cyrl-UZ" sz="2000" dirty="0" smtClean="0">
                  <a:solidFill>
                    <a:schemeClr val="tx1"/>
                  </a:solidFill>
                </a:rPr>
                <a:t>Усулни с</a:t>
              </a:r>
              <a:r>
                <a:rPr lang="uz-Cyrl-UZ" sz="2000" b="0" kern="1200" dirty="0" smtClean="0">
                  <a:solidFill>
                    <a:schemeClr val="tx1"/>
                  </a:solidFill>
                </a:rPr>
                <a:t>иновдан ўтказиш</a:t>
              </a:r>
              <a:endParaRPr lang="ru-RU" sz="2000" b="0" kern="1200" dirty="0">
                <a:solidFill>
                  <a:schemeClr val="tx1"/>
                </a:solidFill>
              </a:endParaRPr>
            </a:p>
          </p:txBody>
        </p:sp>
        <p:sp>
          <p:nvSpPr>
            <p:cNvPr id="9" name="Freeform: Shape 11">
              <a:extLst>
                <a:ext uri="{FF2B5EF4-FFF2-40B4-BE49-F238E27FC236}">
                  <a16:creationId xmlns:a16="http://schemas.microsoft.com/office/drawing/2014/main" xmlns="" id="{43AED7E8-DCF4-4957-806E-2988F13EB049}"/>
                </a:ext>
              </a:extLst>
            </p:cNvPr>
            <p:cNvSpPr/>
            <p:nvPr/>
          </p:nvSpPr>
          <p:spPr>
            <a:xfrm>
              <a:off x="2362200" y="4033856"/>
              <a:ext cx="7620000" cy="583574"/>
            </a:xfrm>
            <a:custGeom>
              <a:avLst/>
              <a:gdLst>
                <a:gd name="connsiteX0" fmla="*/ 0 w 7620000"/>
                <a:gd name="connsiteY0" fmla="*/ 204385 h 583573"/>
                <a:gd name="connsiteX1" fmla="*/ 3737053 w 7620000"/>
                <a:gd name="connsiteY1" fmla="*/ 204385 h 583573"/>
                <a:gd name="connsiteX2" fmla="*/ 3737053 w 7620000"/>
                <a:gd name="connsiteY2" fmla="*/ 145893 h 583573"/>
                <a:gd name="connsiteX3" fmla="*/ 3664107 w 7620000"/>
                <a:gd name="connsiteY3" fmla="*/ 145893 h 583573"/>
                <a:gd name="connsiteX4" fmla="*/ 3810000 w 7620000"/>
                <a:gd name="connsiteY4" fmla="*/ 0 h 583573"/>
                <a:gd name="connsiteX5" fmla="*/ 3955893 w 7620000"/>
                <a:gd name="connsiteY5" fmla="*/ 145893 h 583573"/>
                <a:gd name="connsiteX6" fmla="*/ 3882947 w 7620000"/>
                <a:gd name="connsiteY6" fmla="*/ 145893 h 583573"/>
                <a:gd name="connsiteX7" fmla="*/ 3882947 w 7620000"/>
                <a:gd name="connsiteY7" fmla="*/ 204385 h 583573"/>
                <a:gd name="connsiteX8" fmla="*/ 7620000 w 7620000"/>
                <a:gd name="connsiteY8" fmla="*/ 204385 h 583573"/>
                <a:gd name="connsiteX9" fmla="*/ 7620000 w 7620000"/>
                <a:gd name="connsiteY9" fmla="*/ 583573 h 583573"/>
                <a:gd name="connsiteX10" fmla="*/ 0 w 7620000"/>
                <a:gd name="connsiteY10" fmla="*/ 583573 h 583573"/>
                <a:gd name="connsiteX11" fmla="*/ 0 w 7620000"/>
                <a:gd name="connsiteY11" fmla="*/ 204385 h 583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620000" h="583573">
                  <a:moveTo>
                    <a:pt x="7620000" y="379188"/>
                  </a:moveTo>
                  <a:lnTo>
                    <a:pt x="3882947" y="379188"/>
                  </a:lnTo>
                  <a:lnTo>
                    <a:pt x="3882947" y="437680"/>
                  </a:lnTo>
                  <a:lnTo>
                    <a:pt x="3955893" y="437680"/>
                  </a:lnTo>
                  <a:lnTo>
                    <a:pt x="3810000" y="583572"/>
                  </a:lnTo>
                  <a:lnTo>
                    <a:pt x="3664107" y="437680"/>
                  </a:lnTo>
                  <a:lnTo>
                    <a:pt x="3737053" y="437680"/>
                  </a:lnTo>
                  <a:lnTo>
                    <a:pt x="3737053" y="379188"/>
                  </a:lnTo>
                  <a:lnTo>
                    <a:pt x="0" y="379188"/>
                  </a:lnTo>
                  <a:lnTo>
                    <a:pt x="0" y="1"/>
                  </a:lnTo>
                  <a:lnTo>
                    <a:pt x="7620000" y="1"/>
                  </a:lnTo>
                  <a:lnTo>
                    <a:pt x="7620000" y="379188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2239" tIns="142241" rIns="142240" bIns="346625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z-Cyrl-UZ" sz="2000" b="0" kern="1200" dirty="0" smtClean="0">
                  <a:solidFill>
                    <a:schemeClr val="tx1"/>
                  </a:solidFill>
                </a:rPr>
                <a:t>Иштирокчиларни жалб қилиш</a:t>
              </a:r>
              <a:endParaRPr lang="ru-RU" sz="2000" b="0" kern="1200" dirty="0">
                <a:solidFill>
                  <a:schemeClr val="tx1"/>
                </a:solidFill>
              </a:endParaRPr>
            </a:p>
          </p:txBody>
        </p:sp>
        <p:sp>
          <p:nvSpPr>
            <p:cNvPr id="10" name="Freeform: Shape 12">
              <a:extLst>
                <a:ext uri="{FF2B5EF4-FFF2-40B4-BE49-F238E27FC236}">
                  <a16:creationId xmlns:a16="http://schemas.microsoft.com/office/drawing/2014/main" xmlns="" id="{F6632830-C5CE-4FB5-8C1F-86AC50777A0A}"/>
                </a:ext>
              </a:extLst>
            </p:cNvPr>
            <p:cNvSpPr/>
            <p:nvPr/>
          </p:nvSpPr>
          <p:spPr>
            <a:xfrm>
              <a:off x="2362200" y="3455974"/>
              <a:ext cx="7620000" cy="583574"/>
            </a:xfrm>
            <a:custGeom>
              <a:avLst/>
              <a:gdLst>
                <a:gd name="connsiteX0" fmla="*/ 0 w 7620000"/>
                <a:gd name="connsiteY0" fmla="*/ 204385 h 583573"/>
                <a:gd name="connsiteX1" fmla="*/ 3737053 w 7620000"/>
                <a:gd name="connsiteY1" fmla="*/ 204385 h 583573"/>
                <a:gd name="connsiteX2" fmla="*/ 3737053 w 7620000"/>
                <a:gd name="connsiteY2" fmla="*/ 145893 h 583573"/>
                <a:gd name="connsiteX3" fmla="*/ 3664107 w 7620000"/>
                <a:gd name="connsiteY3" fmla="*/ 145893 h 583573"/>
                <a:gd name="connsiteX4" fmla="*/ 3810000 w 7620000"/>
                <a:gd name="connsiteY4" fmla="*/ 0 h 583573"/>
                <a:gd name="connsiteX5" fmla="*/ 3955893 w 7620000"/>
                <a:gd name="connsiteY5" fmla="*/ 145893 h 583573"/>
                <a:gd name="connsiteX6" fmla="*/ 3882947 w 7620000"/>
                <a:gd name="connsiteY6" fmla="*/ 145893 h 583573"/>
                <a:gd name="connsiteX7" fmla="*/ 3882947 w 7620000"/>
                <a:gd name="connsiteY7" fmla="*/ 204385 h 583573"/>
                <a:gd name="connsiteX8" fmla="*/ 7620000 w 7620000"/>
                <a:gd name="connsiteY8" fmla="*/ 204385 h 583573"/>
                <a:gd name="connsiteX9" fmla="*/ 7620000 w 7620000"/>
                <a:gd name="connsiteY9" fmla="*/ 583573 h 583573"/>
                <a:gd name="connsiteX10" fmla="*/ 0 w 7620000"/>
                <a:gd name="connsiteY10" fmla="*/ 583573 h 583573"/>
                <a:gd name="connsiteX11" fmla="*/ 0 w 7620000"/>
                <a:gd name="connsiteY11" fmla="*/ 204385 h 583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620000" h="583573">
                  <a:moveTo>
                    <a:pt x="7620000" y="379188"/>
                  </a:moveTo>
                  <a:lnTo>
                    <a:pt x="3882947" y="379188"/>
                  </a:lnTo>
                  <a:lnTo>
                    <a:pt x="3882947" y="437680"/>
                  </a:lnTo>
                  <a:lnTo>
                    <a:pt x="3955893" y="437680"/>
                  </a:lnTo>
                  <a:lnTo>
                    <a:pt x="3810000" y="583572"/>
                  </a:lnTo>
                  <a:lnTo>
                    <a:pt x="3664107" y="437680"/>
                  </a:lnTo>
                  <a:lnTo>
                    <a:pt x="3737053" y="437680"/>
                  </a:lnTo>
                  <a:lnTo>
                    <a:pt x="3737053" y="379188"/>
                  </a:lnTo>
                  <a:lnTo>
                    <a:pt x="0" y="379188"/>
                  </a:lnTo>
                  <a:lnTo>
                    <a:pt x="0" y="1"/>
                  </a:lnTo>
                  <a:lnTo>
                    <a:pt x="7620000" y="1"/>
                  </a:lnTo>
                  <a:lnTo>
                    <a:pt x="7620000" y="379188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2239" tIns="142241" rIns="142240" bIns="346625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z-Cyrl-UZ" sz="2000" b="0" kern="1200" dirty="0" smtClean="0">
                  <a:solidFill>
                    <a:schemeClr val="tx1"/>
                  </a:solidFill>
                </a:rPr>
                <a:t>Жой масаласини аниқлаш</a:t>
              </a:r>
              <a:endParaRPr lang="ru-RU" sz="2000" b="0" kern="1200" dirty="0">
                <a:solidFill>
                  <a:schemeClr val="tx1"/>
                </a:solidFill>
              </a:endParaRPr>
            </a:p>
          </p:txBody>
        </p:sp>
        <p:sp>
          <p:nvSpPr>
            <p:cNvPr id="11" name="Freeform: Shape 13">
              <a:extLst>
                <a:ext uri="{FF2B5EF4-FFF2-40B4-BE49-F238E27FC236}">
                  <a16:creationId xmlns:a16="http://schemas.microsoft.com/office/drawing/2014/main" xmlns="" id="{64C6A94B-7EAC-43AF-9C57-5E4BFEE50514}"/>
                </a:ext>
              </a:extLst>
            </p:cNvPr>
            <p:cNvSpPr/>
            <p:nvPr/>
          </p:nvSpPr>
          <p:spPr>
            <a:xfrm>
              <a:off x="2362200" y="2878092"/>
              <a:ext cx="7620000" cy="583575"/>
            </a:xfrm>
            <a:custGeom>
              <a:avLst/>
              <a:gdLst>
                <a:gd name="connsiteX0" fmla="*/ 0 w 7620000"/>
                <a:gd name="connsiteY0" fmla="*/ 204385 h 583573"/>
                <a:gd name="connsiteX1" fmla="*/ 3737053 w 7620000"/>
                <a:gd name="connsiteY1" fmla="*/ 204385 h 583573"/>
                <a:gd name="connsiteX2" fmla="*/ 3737053 w 7620000"/>
                <a:gd name="connsiteY2" fmla="*/ 145893 h 583573"/>
                <a:gd name="connsiteX3" fmla="*/ 3664107 w 7620000"/>
                <a:gd name="connsiteY3" fmla="*/ 145893 h 583573"/>
                <a:gd name="connsiteX4" fmla="*/ 3810000 w 7620000"/>
                <a:gd name="connsiteY4" fmla="*/ 0 h 583573"/>
                <a:gd name="connsiteX5" fmla="*/ 3955893 w 7620000"/>
                <a:gd name="connsiteY5" fmla="*/ 145893 h 583573"/>
                <a:gd name="connsiteX6" fmla="*/ 3882947 w 7620000"/>
                <a:gd name="connsiteY6" fmla="*/ 145893 h 583573"/>
                <a:gd name="connsiteX7" fmla="*/ 3882947 w 7620000"/>
                <a:gd name="connsiteY7" fmla="*/ 204385 h 583573"/>
                <a:gd name="connsiteX8" fmla="*/ 7620000 w 7620000"/>
                <a:gd name="connsiteY8" fmla="*/ 204385 h 583573"/>
                <a:gd name="connsiteX9" fmla="*/ 7620000 w 7620000"/>
                <a:gd name="connsiteY9" fmla="*/ 583573 h 583573"/>
                <a:gd name="connsiteX10" fmla="*/ 0 w 7620000"/>
                <a:gd name="connsiteY10" fmla="*/ 583573 h 583573"/>
                <a:gd name="connsiteX11" fmla="*/ 0 w 7620000"/>
                <a:gd name="connsiteY11" fmla="*/ 204385 h 583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620000" h="583573">
                  <a:moveTo>
                    <a:pt x="7620000" y="379188"/>
                  </a:moveTo>
                  <a:lnTo>
                    <a:pt x="3882947" y="379188"/>
                  </a:lnTo>
                  <a:lnTo>
                    <a:pt x="3882947" y="437680"/>
                  </a:lnTo>
                  <a:lnTo>
                    <a:pt x="3955893" y="437680"/>
                  </a:lnTo>
                  <a:lnTo>
                    <a:pt x="3810000" y="583572"/>
                  </a:lnTo>
                  <a:lnTo>
                    <a:pt x="3664107" y="437680"/>
                  </a:lnTo>
                  <a:lnTo>
                    <a:pt x="3737053" y="437680"/>
                  </a:lnTo>
                  <a:lnTo>
                    <a:pt x="3737053" y="379188"/>
                  </a:lnTo>
                  <a:lnTo>
                    <a:pt x="0" y="379188"/>
                  </a:lnTo>
                  <a:lnTo>
                    <a:pt x="0" y="1"/>
                  </a:lnTo>
                  <a:lnTo>
                    <a:pt x="7620000" y="1"/>
                  </a:lnTo>
                  <a:lnTo>
                    <a:pt x="7620000" y="379188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2239" tIns="142241" rIns="142240" bIns="346626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z-Cyrl-UZ" sz="2000" b="0" kern="1200" dirty="0" smtClean="0">
                  <a:solidFill>
                    <a:schemeClr val="tx1"/>
                  </a:solidFill>
                </a:rPr>
                <a:t>Иштирокчиларни танлаб олиш</a:t>
              </a:r>
              <a:endParaRPr lang="ru-RU" sz="2000" b="0" kern="1200" dirty="0">
                <a:solidFill>
                  <a:schemeClr val="tx1"/>
                </a:solidFill>
              </a:endParaRPr>
            </a:p>
          </p:txBody>
        </p:sp>
        <p:sp>
          <p:nvSpPr>
            <p:cNvPr id="12" name="Freeform: Shape 14">
              <a:extLst>
                <a:ext uri="{FF2B5EF4-FFF2-40B4-BE49-F238E27FC236}">
                  <a16:creationId xmlns:a16="http://schemas.microsoft.com/office/drawing/2014/main" xmlns="" id="{6FF82416-48A8-424C-920C-BF6277710338}"/>
                </a:ext>
              </a:extLst>
            </p:cNvPr>
            <p:cNvSpPr/>
            <p:nvPr/>
          </p:nvSpPr>
          <p:spPr>
            <a:xfrm>
              <a:off x="2362200" y="2300210"/>
              <a:ext cx="7620000" cy="583575"/>
            </a:xfrm>
            <a:custGeom>
              <a:avLst/>
              <a:gdLst>
                <a:gd name="connsiteX0" fmla="*/ 0 w 7620000"/>
                <a:gd name="connsiteY0" fmla="*/ 204385 h 583573"/>
                <a:gd name="connsiteX1" fmla="*/ 3737053 w 7620000"/>
                <a:gd name="connsiteY1" fmla="*/ 204385 h 583573"/>
                <a:gd name="connsiteX2" fmla="*/ 3737053 w 7620000"/>
                <a:gd name="connsiteY2" fmla="*/ 145893 h 583573"/>
                <a:gd name="connsiteX3" fmla="*/ 3664107 w 7620000"/>
                <a:gd name="connsiteY3" fmla="*/ 145893 h 583573"/>
                <a:gd name="connsiteX4" fmla="*/ 3810000 w 7620000"/>
                <a:gd name="connsiteY4" fmla="*/ 0 h 583573"/>
                <a:gd name="connsiteX5" fmla="*/ 3955893 w 7620000"/>
                <a:gd name="connsiteY5" fmla="*/ 145893 h 583573"/>
                <a:gd name="connsiteX6" fmla="*/ 3882947 w 7620000"/>
                <a:gd name="connsiteY6" fmla="*/ 145893 h 583573"/>
                <a:gd name="connsiteX7" fmla="*/ 3882947 w 7620000"/>
                <a:gd name="connsiteY7" fmla="*/ 204385 h 583573"/>
                <a:gd name="connsiteX8" fmla="*/ 7620000 w 7620000"/>
                <a:gd name="connsiteY8" fmla="*/ 204385 h 583573"/>
                <a:gd name="connsiteX9" fmla="*/ 7620000 w 7620000"/>
                <a:gd name="connsiteY9" fmla="*/ 583573 h 583573"/>
                <a:gd name="connsiteX10" fmla="*/ 0 w 7620000"/>
                <a:gd name="connsiteY10" fmla="*/ 583573 h 583573"/>
                <a:gd name="connsiteX11" fmla="*/ 0 w 7620000"/>
                <a:gd name="connsiteY11" fmla="*/ 204385 h 583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620000" h="583573">
                  <a:moveTo>
                    <a:pt x="7620000" y="379188"/>
                  </a:moveTo>
                  <a:lnTo>
                    <a:pt x="3882947" y="379188"/>
                  </a:lnTo>
                  <a:lnTo>
                    <a:pt x="3882947" y="437680"/>
                  </a:lnTo>
                  <a:lnTo>
                    <a:pt x="3955893" y="437680"/>
                  </a:lnTo>
                  <a:lnTo>
                    <a:pt x="3810000" y="583572"/>
                  </a:lnTo>
                  <a:lnTo>
                    <a:pt x="3664107" y="437680"/>
                  </a:lnTo>
                  <a:lnTo>
                    <a:pt x="3737053" y="437680"/>
                  </a:lnTo>
                  <a:lnTo>
                    <a:pt x="3737053" y="379188"/>
                  </a:lnTo>
                  <a:lnTo>
                    <a:pt x="0" y="379188"/>
                  </a:lnTo>
                  <a:lnTo>
                    <a:pt x="0" y="1"/>
                  </a:lnTo>
                  <a:lnTo>
                    <a:pt x="7620000" y="1"/>
                  </a:lnTo>
                  <a:lnTo>
                    <a:pt x="7620000" y="37918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2239" tIns="142241" rIns="142240" bIns="346626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z-Cyrl-UZ" sz="2000" b="0" kern="1200" dirty="0" smtClean="0">
                  <a:solidFill>
                    <a:schemeClr val="tx1"/>
                  </a:solidFill>
                </a:rPr>
                <a:t>Кичик гуруҳларда муҳокама қилинадиган мавзуларни танлаш</a:t>
              </a:r>
              <a:endParaRPr lang="ru-RU" sz="2000" b="0" kern="1200" dirty="0">
                <a:solidFill>
                  <a:schemeClr val="tx1"/>
                </a:solidFill>
              </a:endParaRPr>
            </a:p>
          </p:txBody>
        </p:sp>
        <p:sp>
          <p:nvSpPr>
            <p:cNvPr id="13" name="Freeform: Shape 15">
              <a:extLst>
                <a:ext uri="{FF2B5EF4-FFF2-40B4-BE49-F238E27FC236}">
                  <a16:creationId xmlns:a16="http://schemas.microsoft.com/office/drawing/2014/main" xmlns="" id="{DEA5A9F6-B539-420B-B276-718C25659D68}"/>
                </a:ext>
              </a:extLst>
            </p:cNvPr>
            <p:cNvSpPr/>
            <p:nvPr/>
          </p:nvSpPr>
          <p:spPr>
            <a:xfrm>
              <a:off x="2362200" y="1722328"/>
              <a:ext cx="7620000" cy="583575"/>
            </a:xfrm>
            <a:custGeom>
              <a:avLst/>
              <a:gdLst>
                <a:gd name="connsiteX0" fmla="*/ 0 w 7620000"/>
                <a:gd name="connsiteY0" fmla="*/ 204385 h 583573"/>
                <a:gd name="connsiteX1" fmla="*/ 3737053 w 7620000"/>
                <a:gd name="connsiteY1" fmla="*/ 204385 h 583573"/>
                <a:gd name="connsiteX2" fmla="*/ 3737053 w 7620000"/>
                <a:gd name="connsiteY2" fmla="*/ 145893 h 583573"/>
                <a:gd name="connsiteX3" fmla="*/ 3664107 w 7620000"/>
                <a:gd name="connsiteY3" fmla="*/ 145893 h 583573"/>
                <a:gd name="connsiteX4" fmla="*/ 3810000 w 7620000"/>
                <a:gd name="connsiteY4" fmla="*/ 0 h 583573"/>
                <a:gd name="connsiteX5" fmla="*/ 3955893 w 7620000"/>
                <a:gd name="connsiteY5" fmla="*/ 145893 h 583573"/>
                <a:gd name="connsiteX6" fmla="*/ 3882947 w 7620000"/>
                <a:gd name="connsiteY6" fmla="*/ 145893 h 583573"/>
                <a:gd name="connsiteX7" fmla="*/ 3882947 w 7620000"/>
                <a:gd name="connsiteY7" fmla="*/ 204385 h 583573"/>
                <a:gd name="connsiteX8" fmla="*/ 7620000 w 7620000"/>
                <a:gd name="connsiteY8" fmla="*/ 204385 h 583573"/>
                <a:gd name="connsiteX9" fmla="*/ 7620000 w 7620000"/>
                <a:gd name="connsiteY9" fmla="*/ 583573 h 583573"/>
                <a:gd name="connsiteX10" fmla="*/ 0 w 7620000"/>
                <a:gd name="connsiteY10" fmla="*/ 583573 h 583573"/>
                <a:gd name="connsiteX11" fmla="*/ 0 w 7620000"/>
                <a:gd name="connsiteY11" fmla="*/ 204385 h 583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620000" h="583573">
                  <a:moveTo>
                    <a:pt x="7620000" y="379188"/>
                  </a:moveTo>
                  <a:lnTo>
                    <a:pt x="3882947" y="379188"/>
                  </a:lnTo>
                  <a:lnTo>
                    <a:pt x="3882947" y="437680"/>
                  </a:lnTo>
                  <a:lnTo>
                    <a:pt x="3955893" y="437680"/>
                  </a:lnTo>
                  <a:lnTo>
                    <a:pt x="3810000" y="583572"/>
                  </a:lnTo>
                  <a:lnTo>
                    <a:pt x="3664107" y="437680"/>
                  </a:lnTo>
                  <a:lnTo>
                    <a:pt x="3737053" y="437680"/>
                  </a:lnTo>
                  <a:lnTo>
                    <a:pt x="3737053" y="379188"/>
                  </a:lnTo>
                  <a:lnTo>
                    <a:pt x="0" y="379188"/>
                  </a:lnTo>
                  <a:lnTo>
                    <a:pt x="0" y="1"/>
                  </a:lnTo>
                  <a:lnTo>
                    <a:pt x="7620000" y="1"/>
                  </a:lnTo>
                  <a:lnTo>
                    <a:pt x="7620000" y="37918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2239" tIns="142241" rIns="142240" bIns="346626" numCol="1" spcCol="1270" anchor="ctr" anchorCtr="0">
              <a:noAutofit/>
            </a:bodyPr>
            <a:lstStyle/>
            <a:p>
              <a:pPr lvl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dirty="0" smtClean="0">
                  <a:solidFill>
                    <a:schemeClr val="tx1"/>
                  </a:solidFill>
                </a:rPr>
                <a:t>Кичик гуруҳларда суҳбат бу мақсадларнинг қайси бирига ёрдам бериши мумкинлигини аниқлаш</a:t>
              </a:r>
              <a:endParaRPr lang="ru-RU" b="0" kern="1200" dirty="0">
                <a:solidFill>
                  <a:schemeClr val="tx1"/>
                </a:solidFill>
              </a:endParaRPr>
            </a:p>
          </p:txBody>
        </p:sp>
        <p:sp>
          <p:nvSpPr>
            <p:cNvPr id="14" name="Freeform: Shape 16">
              <a:extLst>
                <a:ext uri="{FF2B5EF4-FFF2-40B4-BE49-F238E27FC236}">
                  <a16:creationId xmlns:a16="http://schemas.microsoft.com/office/drawing/2014/main" xmlns="" id="{60D00ABE-1CD8-4667-B373-37E12135F89E}"/>
                </a:ext>
              </a:extLst>
            </p:cNvPr>
            <p:cNvSpPr/>
            <p:nvPr/>
          </p:nvSpPr>
          <p:spPr>
            <a:xfrm>
              <a:off x="2362200" y="1144445"/>
              <a:ext cx="7620000" cy="583575"/>
            </a:xfrm>
            <a:custGeom>
              <a:avLst/>
              <a:gdLst>
                <a:gd name="connsiteX0" fmla="*/ 0 w 7620000"/>
                <a:gd name="connsiteY0" fmla="*/ 204385 h 583573"/>
                <a:gd name="connsiteX1" fmla="*/ 3737053 w 7620000"/>
                <a:gd name="connsiteY1" fmla="*/ 204385 h 583573"/>
                <a:gd name="connsiteX2" fmla="*/ 3737053 w 7620000"/>
                <a:gd name="connsiteY2" fmla="*/ 145893 h 583573"/>
                <a:gd name="connsiteX3" fmla="*/ 3664107 w 7620000"/>
                <a:gd name="connsiteY3" fmla="*/ 145893 h 583573"/>
                <a:gd name="connsiteX4" fmla="*/ 3810000 w 7620000"/>
                <a:gd name="connsiteY4" fmla="*/ 0 h 583573"/>
                <a:gd name="connsiteX5" fmla="*/ 3955893 w 7620000"/>
                <a:gd name="connsiteY5" fmla="*/ 145893 h 583573"/>
                <a:gd name="connsiteX6" fmla="*/ 3882947 w 7620000"/>
                <a:gd name="connsiteY6" fmla="*/ 145893 h 583573"/>
                <a:gd name="connsiteX7" fmla="*/ 3882947 w 7620000"/>
                <a:gd name="connsiteY7" fmla="*/ 204385 h 583573"/>
                <a:gd name="connsiteX8" fmla="*/ 7620000 w 7620000"/>
                <a:gd name="connsiteY8" fmla="*/ 204385 h 583573"/>
                <a:gd name="connsiteX9" fmla="*/ 7620000 w 7620000"/>
                <a:gd name="connsiteY9" fmla="*/ 583573 h 583573"/>
                <a:gd name="connsiteX10" fmla="*/ 0 w 7620000"/>
                <a:gd name="connsiteY10" fmla="*/ 583573 h 583573"/>
                <a:gd name="connsiteX11" fmla="*/ 0 w 7620000"/>
                <a:gd name="connsiteY11" fmla="*/ 204385 h 583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7620000" h="583573">
                  <a:moveTo>
                    <a:pt x="7620000" y="379188"/>
                  </a:moveTo>
                  <a:lnTo>
                    <a:pt x="3882947" y="379188"/>
                  </a:lnTo>
                  <a:lnTo>
                    <a:pt x="3882947" y="437680"/>
                  </a:lnTo>
                  <a:lnTo>
                    <a:pt x="3955893" y="437680"/>
                  </a:lnTo>
                  <a:lnTo>
                    <a:pt x="3810000" y="583572"/>
                  </a:lnTo>
                  <a:lnTo>
                    <a:pt x="3664107" y="437680"/>
                  </a:lnTo>
                  <a:lnTo>
                    <a:pt x="3737053" y="437680"/>
                  </a:lnTo>
                  <a:lnTo>
                    <a:pt x="3737053" y="379188"/>
                  </a:lnTo>
                  <a:lnTo>
                    <a:pt x="0" y="379188"/>
                  </a:lnTo>
                  <a:lnTo>
                    <a:pt x="0" y="1"/>
                  </a:lnTo>
                  <a:lnTo>
                    <a:pt x="7620000" y="1"/>
                  </a:lnTo>
                  <a:lnTo>
                    <a:pt x="7620000" y="37918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42239" tIns="142241" rIns="142240" bIns="346626" numCol="1" spcCol="1270" anchor="ctr" anchorCtr="0">
              <a:noAutofit/>
            </a:bodyPr>
            <a:lstStyle/>
            <a:p>
              <a:pPr marL="0" lvl="0" indent="0"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z-Cyrl-UZ" sz="2000" b="0" kern="1200" dirty="0" smtClean="0">
                  <a:solidFill>
                    <a:schemeClr val="tx1"/>
                  </a:solidFill>
                </a:rPr>
                <a:t>Маркетинг тадқиқоти муаммоларини ва мақсадларини аниқлаштириш</a:t>
              </a:r>
              <a:endParaRPr lang="ru-RU" sz="2000" b="0" kern="1200" dirty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/>
          <a:lstStyle/>
          <a:p>
            <a:r>
              <a:rPr lang="uz-Cyrl-UZ" dirty="0" smtClean="0"/>
              <a:t>Онлайн ва анъанавий гуруҳлар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923120079"/>
              </p:ext>
            </p:extLst>
          </p:nvPr>
        </p:nvGraphicFramePr>
        <p:xfrm>
          <a:off x="500034" y="1000108"/>
          <a:ext cx="7962927" cy="54475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49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323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96562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69342">
                <a:tc>
                  <a:txBody>
                    <a:bodyPr/>
                    <a:lstStyle/>
                    <a:p>
                      <a:r>
                        <a:rPr lang="uz-Cyrl-UZ" dirty="0" smtClean="0"/>
                        <a:t>Ҳусусиятлари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Онлайн гуруҳлар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dirty="0" smtClean="0"/>
                        <a:t>Анъанавий гуруҳлар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9342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Иштирокчилар сони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600" dirty="0"/>
                        <a:t>4 </a:t>
                      </a:r>
                      <a:r>
                        <a:rPr lang="uz-Cyrl-UZ" sz="1600" dirty="0" smtClean="0"/>
                        <a:t>– 8 киши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BE" sz="1600" dirty="0"/>
                        <a:t>6 </a:t>
                      </a:r>
                      <a:r>
                        <a:rPr lang="uz-Cyrl-UZ" sz="1600" dirty="0" smtClean="0"/>
                        <a:t>– 10 киши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9342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Иштирокчилар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Исталган жойда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Аниқ жойда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95493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Муддат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600" dirty="0"/>
                        <a:t>1 </a:t>
                      </a:r>
                      <a:r>
                        <a:rPr lang="uz-Cyrl-UZ" sz="1600" dirty="0" smtClean="0"/>
                        <a:t>-</a:t>
                      </a:r>
                      <a:r>
                        <a:rPr lang="fr-BE" sz="1600" dirty="0" smtClean="0"/>
                        <a:t> </a:t>
                      </a:r>
                      <a:r>
                        <a:rPr lang="fr-BE" sz="1600" dirty="0"/>
                        <a:t>1,5 </a:t>
                      </a:r>
                      <a:r>
                        <a:rPr lang="uz-Cyrl-UZ" sz="1600" dirty="0" smtClean="0"/>
                        <a:t>соат</a:t>
                      </a:r>
                      <a:r>
                        <a:rPr lang="fr-BE" sz="1600" dirty="0" smtClean="0"/>
                        <a:t> (</a:t>
                      </a:r>
                      <a:r>
                        <a:rPr lang="uz-Cyrl-UZ" sz="1600" dirty="0" smtClean="0"/>
                        <a:t>бир хафтадан</a:t>
                      </a:r>
                      <a:r>
                        <a:rPr lang="uz-Cyrl-UZ" sz="1600" baseline="0" dirty="0" smtClean="0"/>
                        <a:t> ортиқ давом этиши мумкин</a:t>
                      </a:r>
                      <a:r>
                        <a:rPr lang="fr-BE" sz="1600" dirty="0" smtClean="0"/>
                        <a:t>)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BE" sz="1600" dirty="0"/>
                        <a:t>1,5 </a:t>
                      </a:r>
                      <a:r>
                        <a:rPr lang="uz-Cyrl-UZ" sz="1600" dirty="0" smtClean="0"/>
                        <a:t>-</a:t>
                      </a:r>
                      <a:r>
                        <a:rPr lang="uz-Cyrl-UZ" sz="1600" baseline="0" dirty="0" smtClean="0"/>
                        <a:t> </a:t>
                      </a:r>
                      <a:r>
                        <a:rPr lang="fr-BE" sz="1600" dirty="0" smtClean="0"/>
                        <a:t>6 </a:t>
                      </a:r>
                      <a:r>
                        <a:rPr lang="uz-Cyrl-UZ" sz="1600" dirty="0" smtClean="0"/>
                        <a:t>соат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95493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Муҳит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Тадқиқотчи деярли бошқармайди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Тадқиқотчи тўла бошқаради.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9342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Иштирокчининг шахси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Текшириш қийин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Текшириш осон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95493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Иштирокчининг эътибори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Бошқа нарсаларга чалғиши мумкин.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Эътибори назорат қилинади.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95493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Иштирокчи жалб этиш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Осонроқ,</a:t>
                      </a:r>
                      <a:r>
                        <a:rPr lang="uz-Cyrl-UZ" sz="1600" baseline="0" dirty="0" smtClean="0"/>
                        <a:t> масалан электрон почта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Телефон, почта ва бошқа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369342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Гуруҳ динамикаси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Чекланган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Синергетик, жонли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95493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Иштирокчиларнинг очиқлиги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Очиқроқ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Баъзи мавзуларда ёпиқ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95493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Мулоқот</a:t>
                      </a:r>
                      <a:r>
                        <a:rPr lang="uz-Cyrl-UZ" sz="1600" b="1" baseline="0" dirty="0" smtClean="0"/>
                        <a:t> тури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Имо-ишора кузатилмайди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dirty="0" smtClean="0"/>
                        <a:t>Тўла кузатилади.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Сифатли тадқиқот: юзма-юз суҳбат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Эркин, бевосита суҳбат орқали бирорта одамнинг биро нарсага нисбатан қизиқишлари, муносабатлари ва ҳиссиётлари ўрганилади.</a:t>
            </a:r>
            <a:endParaRPr lang="ru-RU" dirty="0"/>
          </a:p>
        </p:txBody>
      </p:sp>
      <p:pic>
        <p:nvPicPr>
          <p:cNvPr id="4098" name="Picture 2" descr="Image result for intervie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3714752"/>
            <a:ext cx="5143504" cy="28905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AutoShape 2" descr="Image result for restaurant business lunch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" y="1143000"/>
            <a:ext cx="81153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1928802"/>
            <a:ext cx="9001156" cy="1576394"/>
          </a:xfrm>
        </p:spPr>
        <p:txBody>
          <a:bodyPr>
            <a:normAutofit fontScale="85000" lnSpcReduction="20000"/>
          </a:bodyPr>
          <a:lstStyle/>
          <a:p>
            <a:pPr marL="0" indent="0" algn="ctr" eaLnBrk="1" hangingPunct="1">
              <a:buNone/>
              <a:defRPr/>
            </a:pPr>
            <a:r>
              <a:rPr lang="ru-RU" sz="43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 учун рахмат!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13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670</Words>
  <Application>Microsoft Office PowerPoint</Application>
  <PresentationFormat>Экран (4:3)</PresentationFormat>
  <Paragraphs>180</Paragraphs>
  <Slides>13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Сифатли тадқиқот ва унинг турлари</vt:lpstr>
      <vt:lpstr>Дарс мақсадлари</vt:lpstr>
      <vt:lpstr>Бирламчи маълумот: миқдорий ва сифатли тадқиқотлар</vt:lpstr>
      <vt:lpstr>Маркетинг тадқиқот маълумотларининг турлари</vt:lpstr>
      <vt:lpstr>Сифатли тадқиқот турлари</vt:lpstr>
      <vt:lpstr>Умумий тадқиқот: сифатли</vt:lpstr>
      <vt:lpstr>Слайд 7</vt:lpstr>
      <vt:lpstr>Кичик гуруҳларда суҳбат ўтказишнинг афзалликлари ва камчиликлари </vt:lpstr>
      <vt:lpstr>Кичик гуруҳларда суҳбат ўтказишни режалаштириш ва ўтказиш</vt:lpstr>
      <vt:lpstr>Онлайн ва анъанавий гуруҳлар</vt:lpstr>
      <vt:lpstr>Сифатли тадқиқот: юзма-юз суҳбат</vt:lpstr>
      <vt:lpstr>Слайд 12</vt:lpstr>
      <vt:lpstr>Слайд 13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Сифатли тадқиқот ва унинг турлари</dc:title>
  <dc:creator>User</dc:creator>
  <cp:lastModifiedBy>User</cp:lastModifiedBy>
  <cp:revision>15</cp:revision>
  <dcterms:created xsi:type="dcterms:W3CDTF">2017-11-25T07:23:08Z</dcterms:created>
  <dcterms:modified xsi:type="dcterms:W3CDTF">2017-11-25T09:16:18Z</dcterms:modified>
</cp:coreProperties>
</file>