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1" r:id="rId4"/>
    <p:sldId id="259" r:id="rId5"/>
    <p:sldId id="262" r:id="rId6"/>
    <p:sldId id="263" r:id="rId7"/>
    <p:sldId id="264" r:id="rId8"/>
    <p:sldId id="26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1764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342F9-C0F9-4EDA-976E-A5801F8C3E1D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504E1-AC19-4B02-9F56-B5FD91B734E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 Менежменти, 2016, 15-нашр,</a:t>
            </a:r>
            <a:r>
              <a:rPr lang="uz-Cyrl-UZ" baseline="0" dirty="0" smtClean="0"/>
              <a:t> Ф.Котлер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56D4C-74D0-4C20-AA4B-906723F694F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3633C-62D7-4485-9204-947FA746995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857364"/>
            <a:ext cx="7772400" cy="158432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Тадқиқот қилиниши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керак бўлган </a:t>
            </a:r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Маркетинг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муаммосини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аниқлаш 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тадқиқот усулини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танлаш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572008"/>
            <a:ext cx="3181350" cy="158115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Дарснинг 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92500"/>
          </a:bodyPr>
          <a:lstStyle/>
          <a:p>
            <a:r>
              <a:rPr lang="uz-Cyrl-UZ" dirty="0" smtClean="0"/>
              <a:t>Муаммони аниқлашнинг муҳимлиги ва аниқлаш жараёни</a:t>
            </a:r>
          </a:p>
          <a:p>
            <a:r>
              <a:rPr lang="uz-Cyrl-UZ" dirty="0" smtClean="0"/>
              <a:t>Муаммони аниқлашдаги вазифалар</a:t>
            </a:r>
          </a:p>
          <a:p>
            <a:r>
              <a:rPr lang="uz-Cyrl-UZ" dirty="0" smtClean="0"/>
              <a:t>Тадқиқот бўйича топшириқ ва таклифни тузиш</a:t>
            </a:r>
          </a:p>
          <a:p>
            <a:r>
              <a:rPr lang="uz-Cyrl-UZ" dirty="0" smtClean="0"/>
              <a:t>Муаммони аниқлашга ташқи омилларнинг таъсири</a:t>
            </a:r>
          </a:p>
          <a:p>
            <a:r>
              <a:rPr lang="uz-Cyrl-UZ" dirty="0" smtClean="0"/>
              <a:t>Маркетинг муаммоси ва маркетинг тадқиқоти ҳал этиши керак бўлган муаммо ўртасидаги фарқ</a:t>
            </a:r>
          </a:p>
          <a:p>
            <a:pPr>
              <a:buNone/>
            </a:pPr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Маркетинг тадқиқоти ўтказиш учун буюртманинг асосий қисмлари</a:t>
            </a:r>
            <a:endParaRPr lang="ru-RU" dirty="0"/>
          </a:p>
        </p:txBody>
      </p:sp>
      <p:grpSp>
        <p:nvGrpSpPr>
          <p:cNvPr id="4" name="Содержимое 3"/>
          <p:cNvGrpSpPr>
            <a:grpSpLocks noGrp="1"/>
          </p:cNvGrpSpPr>
          <p:nvPr>
            <p:ph idx="1"/>
          </p:nvPr>
        </p:nvGrpSpPr>
        <p:grpSpPr>
          <a:xfrm>
            <a:off x="457200" y="1600200"/>
            <a:ext cx="8229600" cy="4525963"/>
            <a:chOff x="495300" y="1181100"/>
            <a:chExt cx="10813142" cy="5042762"/>
          </a:xfrm>
        </p:grpSpPr>
        <p:sp>
          <p:nvSpPr>
            <p:cNvPr id="5" name="Rectangle 10"/>
            <p:cNvSpPr/>
            <p:nvPr/>
          </p:nvSpPr>
          <p:spPr>
            <a:xfrm>
              <a:off x="495300" y="1181100"/>
              <a:ext cx="2400300" cy="6985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2000" b="1" dirty="0" smtClean="0"/>
                <a:t>Умумий маълумот</a:t>
              </a:r>
              <a:endParaRPr lang="en-US" sz="2000" b="1" dirty="0"/>
            </a:p>
          </p:txBody>
        </p:sp>
        <p:sp>
          <p:nvSpPr>
            <p:cNvPr id="6" name="Rectangle 10"/>
            <p:cNvSpPr/>
            <p:nvPr/>
          </p:nvSpPr>
          <p:spPr>
            <a:xfrm>
              <a:off x="1695449" y="2082800"/>
              <a:ext cx="2610720" cy="965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Мақсадлар</a:t>
              </a:r>
              <a:r>
                <a:rPr lang="en-US" sz="1600" b="1" dirty="0" smtClean="0"/>
                <a:t>: </a:t>
              </a:r>
              <a:endParaRPr lang="en-US" sz="1600" b="1" dirty="0"/>
            </a:p>
            <a:p>
              <a:pPr lvl="1">
                <a:defRPr/>
              </a:pPr>
              <a:r>
                <a:rPr lang="en-US" sz="1600" b="1" dirty="0"/>
                <a:t>(a) </a:t>
              </a:r>
              <a:r>
                <a:rPr lang="uz-Cyrl-UZ" sz="1600" b="1" dirty="0" smtClean="0"/>
                <a:t>маркетинг</a:t>
              </a:r>
              <a:endParaRPr lang="en-US" sz="1600" b="1" dirty="0"/>
            </a:p>
            <a:p>
              <a:pPr lvl="1">
                <a:defRPr/>
              </a:pPr>
              <a:r>
                <a:rPr lang="en-US" sz="1600" b="1" dirty="0"/>
                <a:t>(b) </a:t>
              </a:r>
              <a:r>
                <a:rPr lang="uz-Cyrl-UZ" sz="1600" b="1" dirty="0" smtClean="0"/>
                <a:t>тадқиқот</a:t>
              </a:r>
              <a:endParaRPr lang="en-US" sz="1600" b="1" dirty="0"/>
            </a:p>
          </p:txBody>
        </p:sp>
        <p:sp>
          <p:nvSpPr>
            <p:cNvPr id="7" name="Rectangle 10"/>
            <p:cNvSpPr/>
            <p:nvPr/>
          </p:nvSpPr>
          <p:spPr>
            <a:xfrm>
              <a:off x="2895600" y="3251200"/>
              <a:ext cx="2400300" cy="6985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2000" b="1" dirty="0" smtClean="0"/>
                <a:t>Тадқиқот объекти</a:t>
              </a:r>
              <a:endParaRPr lang="en-US" sz="2000" b="1" dirty="0"/>
            </a:p>
          </p:txBody>
        </p:sp>
        <p:sp>
          <p:nvSpPr>
            <p:cNvPr id="8" name="Rectangle 10"/>
            <p:cNvSpPr/>
            <p:nvPr/>
          </p:nvSpPr>
          <p:spPr>
            <a:xfrm>
              <a:off x="4095750" y="4162856"/>
              <a:ext cx="2990850" cy="11176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400" b="1" dirty="0" smtClean="0"/>
                <a:t>Натижалар ким томонидан ишлатилиши </a:t>
              </a:r>
              <a:r>
                <a:rPr lang="en-US" sz="1400" b="1" dirty="0" smtClean="0"/>
                <a:t>:</a:t>
              </a:r>
              <a:endParaRPr lang="en-US" sz="1400" b="1" dirty="0"/>
            </a:p>
            <a:p>
              <a:pPr lvl="1">
                <a:defRPr/>
              </a:pPr>
              <a:r>
                <a:rPr lang="en-US" sz="1400" b="1" dirty="0"/>
                <a:t>(a) </a:t>
              </a:r>
              <a:r>
                <a:rPr lang="uz-Cyrl-UZ" sz="1400" b="1" dirty="0" smtClean="0"/>
                <a:t>таҳлил</a:t>
              </a:r>
              <a:endParaRPr lang="en-US" sz="1400" b="1" dirty="0"/>
            </a:p>
            <a:p>
              <a:pPr lvl="1">
                <a:defRPr/>
              </a:pPr>
              <a:r>
                <a:rPr lang="en-US" sz="1400" b="1" dirty="0"/>
                <a:t>(b) </a:t>
              </a:r>
              <a:r>
                <a:rPr lang="uz-Cyrl-UZ" sz="1400" b="1" dirty="0" smtClean="0"/>
                <a:t>шакли</a:t>
              </a:r>
              <a:endParaRPr lang="en-US" sz="1400" b="1" dirty="0"/>
            </a:p>
          </p:txBody>
        </p:sp>
        <p:sp>
          <p:nvSpPr>
            <p:cNvPr id="9" name="Rectangle 10"/>
            <p:cNvSpPr/>
            <p:nvPr/>
          </p:nvSpPr>
          <p:spPr>
            <a:xfrm>
              <a:off x="5591175" y="5525362"/>
              <a:ext cx="2400300" cy="6985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2000" b="1" dirty="0" smtClean="0"/>
                <a:t>Чегараловчи омиллар</a:t>
              </a:r>
              <a:endParaRPr lang="en-US" sz="2000" b="1" dirty="0"/>
            </a:p>
          </p:txBody>
        </p:sp>
        <p:sp>
          <p:nvSpPr>
            <p:cNvPr id="10" name="Rectangle 10"/>
            <p:cNvSpPr/>
            <p:nvPr/>
          </p:nvSpPr>
          <p:spPr>
            <a:xfrm>
              <a:off x="8908142" y="5525362"/>
              <a:ext cx="2400300" cy="6985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2000" b="1" dirty="0" smtClean="0"/>
                <a:t>Иш тартиби</a:t>
              </a:r>
              <a:endParaRPr lang="en-US" sz="2000" b="1" dirty="0"/>
            </a:p>
          </p:txBody>
        </p:sp>
        <p:cxnSp>
          <p:nvCxnSpPr>
            <p:cNvPr id="11" name="Соединительная линия уступом 10"/>
            <p:cNvCxnSpPr/>
            <p:nvPr/>
          </p:nvCxnSpPr>
          <p:spPr>
            <a:xfrm>
              <a:off x="904875" y="2082800"/>
              <a:ext cx="619125" cy="482600"/>
            </a:xfrm>
            <a:prstGeom prst="bentConnector3">
              <a:avLst>
                <a:gd name="adj1" fmla="val -2308"/>
              </a:avLst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Соединительная линия уступом 11"/>
            <p:cNvCxnSpPr/>
            <p:nvPr/>
          </p:nvCxnSpPr>
          <p:spPr>
            <a:xfrm>
              <a:off x="2066925" y="3244850"/>
              <a:ext cx="619125" cy="482600"/>
            </a:xfrm>
            <a:prstGeom prst="bentConnector3">
              <a:avLst>
                <a:gd name="adj1" fmla="val -2308"/>
              </a:avLst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Соединительная линия уступом 12"/>
            <p:cNvCxnSpPr/>
            <p:nvPr/>
          </p:nvCxnSpPr>
          <p:spPr>
            <a:xfrm>
              <a:off x="3286125" y="4197350"/>
              <a:ext cx="619125" cy="482600"/>
            </a:xfrm>
            <a:prstGeom prst="bentConnector3">
              <a:avLst>
                <a:gd name="adj1" fmla="val -2308"/>
              </a:avLst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Соединительная линия уступом 13"/>
            <p:cNvCxnSpPr/>
            <p:nvPr/>
          </p:nvCxnSpPr>
          <p:spPr>
            <a:xfrm>
              <a:off x="4657725" y="5492750"/>
              <a:ext cx="619125" cy="482600"/>
            </a:xfrm>
            <a:prstGeom prst="bentConnector3">
              <a:avLst>
                <a:gd name="adj1" fmla="val -2308"/>
              </a:avLst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>
              <a:off x="8115300" y="5912712"/>
              <a:ext cx="716642" cy="0"/>
            </a:xfrm>
            <a:prstGeom prst="straightConnector1">
              <a:avLst/>
            </a:prstGeom>
            <a:ln w="38100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Маркетинг т</a:t>
            </a:r>
            <a:r>
              <a:rPr lang="uz-Cyrl-UZ" dirty="0" smtClean="0"/>
              <a:t>адқиқоти бўйича таклиф</a:t>
            </a:r>
            <a:endParaRPr lang="ru-RU" dirty="0"/>
          </a:p>
        </p:txBody>
      </p:sp>
      <p:grpSp>
        <p:nvGrpSpPr>
          <p:cNvPr id="4" name="Содержимое 3"/>
          <p:cNvGrpSpPr>
            <a:grpSpLocks noGrp="1"/>
          </p:cNvGrpSpPr>
          <p:nvPr>
            <p:ph idx="1"/>
          </p:nvPr>
        </p:nvGrpSpPr>
        <p:grpSpPr>
          <a:xfrm>
            <a:off x="457200" y="1600200"/>
            <a:ext cx="8229600" cy="4525963"/>
            <a:chOff x="1209675" y="1647826"/>
            <a:chExt cx="9870167" cy="3981450"/>
          </a:xfrm>
        </p:grpSpPr>
        <p:grpSp>
          <p:nvGrpSpPr>
            <p:cNvPr id="5" name="Группа 42"/>
            <p:cNvGrpSpPr/>
            <p:nvPr/>
          </p:nvGrpSpPr>
          <p:grpSpPr>
            <a:xfrm>
              <a:off x="1209675" y="1647826"/>
              <a:ext cx="9870167" cy="3981450"/>
              <a:chOff x="1209675" y="1647826"/>
              <a:chExt cx="9870167" cy="3981450"/>
            </a:xfrm>
          </p:grpSpPr>
          <p:grpSp>
            <p:nvGrpSpPr>
              <p:cNvPr id="9" name="Группа 16"/>
              <p:cNvGrpSpPr/>
              <p:nvPr/>
            </p:nvGrpSpPr>
            <p:grpSpPr>
              <a:xfrm>
                <a:off x="1209675" y="1647826"/>
                <a:ext cx="9870167" cy="3981450"/>
                <a:chOff x="542925" y="1381126"/>
                <a:chExt cx="9870167" cy="3981450"/>
              </a:xfrm>
            </p:grpSpPr>
            <p:sp>
              <p:nvSpPr>
                <p:cNvPr id="22" name="Rounded Rectangle 9"/>
                <p:cNvSpPr/>
                <p:nvPr/>
              </p:nvSpPr>
              <p:spPr bwMode="auto">
                <a:xfrm>
                  <a:off x="542925" y="1381126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Қисқа мазмуни</a:t>
                  </a:r>
                  <a:endParaRPr lang="en-US" b="1" dirty="0"/>
                </a:p>
              </p:txBody>
            </p:sp>
            <p:sp>
              <p:nvSpPr>
                <p:cNvPr id="23" name="Rounded Rectangle 9"/>
                <p:cNvSpPr/>
                <p:nvPr/>
              </p:nvSpPr>
              <p:spPr bwMode="auto">
                <a:xfrm>
                  <a:off x="542925" y="2471740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Умумий маълумот</a:t>
                  </a:r>
                  <a:endParaRPr lang="en-US" b="1" dirty="0"/>
                </a:p>
              </p:txBody>
            </p:sp>
            <p:sp>
              <p:nvSpPr>
                <p:cNvPr id="24" name="Rounded Rectangle 9"/>
                <p:cNvSpPr/>
                <p:nvPr/>
              </p:nvSpPr>
              <p:spPr bwMode="auto">
                <a:xfrm>
                  <a:off x="542925" y="3576638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Муаммонинг тавсифи</a:t>
                  </a:r>
                  <a:endParaRPr lang="en-US" b="1" dirty="0"/>
                </a:p>
              </p:txBody>
            </p:sp>
            <p:sp>
              <p:nvSpPr>
                <p:cNvPr id="25" name="Rounded Rectangle 9"/>
                <p:cNvSpPr/>
                <p:nvPr/>
              </p:nvSpPr>
              <p:spPr bwMode="auto">
                <a:xfrm>
                  <a:off x="542925" y="4657726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Тадқиқот мақсадлари</a:t>
                  </a:r>
                  <a:endParaRPr lang="en-US" b="1" dirty="0"/>
                </a:p>
              </p:txBody>
            </p:sp>
            <p:sp>
              <p:nvSpPr>
                <p:cNvPr id="26" name="Rounded Rectangle 9"/>
                <p:cNvSpPr/>
                <p:nvPr/>
              </p:nvSpPr>
              <p:spPr bwMode="auto">
                <a:xfrm>
                  <a:off x="4295775" y="1385888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Тадқиқот усули</a:t>
                  </a:r>
                  <a:endParaRPr lang="en-US" b="1" dirty="0"/>
                </a:p>
              </p:txBody>
            </p:sp>
            <p:sp>
              <p:nvSpPr>
                <p:cNvPr id="27" name="Rounded Rectangle 9"/>
                <p:cNvSpPr/>
                <p:nvPr/>
              </p:nvSpPr>
              <p:spPr bwMode="auto">
                <a:xfrm>
                  <a:off x="4314825" y="2505076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Маълумот йиғиш</a:t>
                  </a:r>
                  <a:endParaRPr lang="en-US" b="1" dirty="0"/>
                </a:p>
              </p:txBody>
            </p:sp>
            <p:sp>
              <p:nvSpPr>
                <p:cNvPr id="28" name="Rounded Rectangle 9"/>
                <p:cNvSpPr/>
                <p:nvPr/>
              </p:nvSpPr>
              <p:spPr bwMode="auto">
                <a:xfrm>
                  <a:off x="4314825" y="3590930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Маълумот таҳлили</a:t>
                  </a:r>
                  <a:endParaRPr lang="en-US" b="1" dirty="0"/>
                </a:p>
              </p:txBody>
            </p:sp>
            <p:sp>
              <p:nvSpPr>
                <p:cNvPr id="29" name="Rounded Rectangle 9"/>
                <p:cNvSpPr/>
                <p:nvPr/>
              </p:nvSpPr>
              <p:spPr bwMode="auto">
                <a:xfrm>
                  <a:off x="4314825" y="4676776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Ҳисобот бериш</a:t>
                  </a:r>
                  <a:endParaRPr lang="en-US" b="1" dirty="0"/>
                </a:p>
              </p:txBody>
            </p:sp>
            <p:sp>
              <p:nvSpPr>
                <p:cNvPr id="30" name="Rounded Rectangle 9"/>
                <p:cNvSpPr/>
                <p:nvPr/>
              </p:nvSpPr>
              <p:spPr bwMode="auto">
                <a:xfrm>
                  <a:off x="8123463" y="1385888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Ҳаражатлар ва муддатлар</a:t>
                  </a:r>
                  <a:endParaRPr lang="en-US" b="1" dirty="0"/>
                </a:p>
              </p:txBody>
            </p:sp>
            <p:sp>
              <p:nvSpPr>
                <p:cNvPr id="31" name="Rounded Rectangle 9"/>
                <p:cNvSpPr/>
                <p:nvPr/>
              </p:nvSpPr>
              <p:spPr bwMode="auto">
                <a:xfrm>
                  <a:off x="8112576" y="2500316"/>
                  <a:ext cx="2286000" cy="871534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Тадқиқотни ташкил этиш ва тадқиқотчилар</a:t>
                  </a:r>
                  <a:endParaRPr lang="en-US" b="1" dirty="0"/>
                </a:p>
              </p:txBody>
            </p:sp>
            <p:sp>
              <p:nvSpPr>
                <p:cNvPr id="32" name="Rounded Rectangle 9"/>
                <p:cNvSpPr/>
                <p:nvPr/>
              </p:nvSpPr>
              <p:spPr bwMode="auto">
                <a:xfrm>
                  <a:off x="8112576" y="3609980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Иловалар</a:t>
                  </a:r>
                  <a:endParaRPr lang="en-US" b="1" dirty="0"/>
                </a:p>
              </p:txBody>
            </p:sp>
            <p:sp>
              <p:nvSpPr>
                <p:cNvPr id="33" name="Rounded Rectangle 9"/>
                <p:cNvSpPr/>
                <p:nvPr/>
              </p:nvSpPr>
              <p:spPr bwMode="auto">
                <a:xfrm>
                  <a:off x="8127092" y="4676776"/>
                  <a:ext cx="2286000" cy="685800"/>
                </a:xfrm>
                <a:prstGeom prst="roundRect">
                  <a:avLst/>
                </a:prstGeom>
                <a:solidFill>
                  <a:srgbClr val="33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 smtClean="0"/>
                    <a:t>Келишув</a:t>
                  </a:r>
                  <a:endParaRPr lang="en-US" b="1" dirty="0"/>
                </a:p>
              </p:txBody>
            </p:sp>
          </p:grpSp>
          <p:cxnSp>
            <p:nvCxnSpPr>
              <p:cNvPr id="10" name="Прямая со стрелкой 9"/>
              <p:cNvCxnSpPr/>
              <p:nvPr/>
            </p:nvCxnSpPr>
            <p:spPr>
              <a:xfrm>
                <a:off x="2352675" y="2352676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 стрелкой 10"/>
              <p:cNvCxnSpPr/>
              <p:nvPr/>
            </p:nvCxnSpPr>
            <p:spPr>
              <a:xfrm>
                <a:off x="2352675" y="3438526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 стрелкой 11"/>
              <p:cNvCxnSpPr/>
              <p:nvPr/>
            </p:nvCxnSpPr>
            <p:spPr>
              <a:xfrm>
                <a:off x="2352675" y="4543426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 стрелкой 12"/>
              <p:cNvCxnSpPr/>
              <p:nvPr/>
            </p:nvCxnSpPr>
            <p:spPr>
              <a:xfrm>
                <a:off x="6124575" y="2366962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 стрелкой 13"/>
              <p:cNvCxnSpPr/>
              <p:nvPr/>
            </p:nvCxnSpPr>
            <p:spPr>
              <a:xfrm>
                <a:off x="6124575" y="3490912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 стрелкой 14"/>
              <p:cNvCxnSpPr/>
              <p:nvPr/>
            </p:nvCxnSpPr>
            <p:spPr>
              <a:xfrm>
                <a:off x="6124575" y="4562480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 стрелкой 15"/>
              <p:cNvCxnSpPr/>
              <p:nvPr/>
            </p:nvCxnSpPr>
            <p:spPr>
              <a:xfrm>
                <a:off x="9933213" y="2364581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 стрелкой 16"/>
              <p:cNvCxnSpPr/>
              <p:nvPr/>
            </p:nvCxnSpPr>
            <p:spPr>
              <a:xfrm>
                <a:off x="9922326" y="3655223"/>
                <a:ext cx="0" cy="240503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 стрелкой 17"/>
              <p:cNvCxnSpPr/>
              <p:nvPr/>
            </p:nvCxnSpPr>
            <p:spPr>
              <a:xfrm>
                <a:off x="9945005" y="4581530"/>
                <a:ext cx="0" cy="404814"/>
              </a:xfrm>
              <a:prstGeom prst="straightConnector1">
                <a:avLst/>
              </a:prstGeom>
              <a:ln w="38100" cmpd="sng">
                <a:solidFill>
                  <a:schemeClr val="accent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" name="Группа 38"/>
              <p:cNvGrpSpPr/>
              <p:nvPr/>
            </p:nvGrpSpPr>
            <p:grpSpPr>
              <a:xfrm>
                <a:off x="3495675" y="1995488"/>
                <a:ext cx="1466850" cy="3271838"/>
                <a:chOff x="3495675" y="1995488"/>
                <a:chExt cx="1466850" cy="3271838"/>
              </a:xfrm>
            </p:grpSpPr>
            <p:cxnSp>
              <p:nvCxnSpPr>
                <p:cNvPr id="20" name="Соединительная линия уступом 35"/>
                <p:cNvCxnSpPr>
                  <a:stCxn id="25" idx="3"/>
                </p:cNvCxnSpPr>
                <p:nvPr/>
              </p:nvCxnSpPr>
              <p:spPr>
                <a:xfrm flipV="1">
                  <a:off x="3495675" y="1995488"/>
                  <a:ext cx="676275" cy="3271838"/>
                </a:xfrm>
                <a:prstGeom prst="bentConnector2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Прямая со стрелкой 20"/>
                <p:cNvCxnSpPr/>
                <p:nvPr/>
              </p:nvCxnSpPr>
              <p:spPr>
                <a:xfrm>
                  <a:off x="4171950" y="1995488"/>
                  <a:ext cx="790575" cy="0"/>
                </a:xfrm>
                <a:prstGeom prst="straightConnector1">
                  <a:avLst/>
                </a:prstGeom>
                <a:ln w="38100">
                  <a:solidFill>
                    <a:schemeClr val="accent2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6" name="Группа 39"/>
            <p:cNvGrpSpPr/>
            <p:nvPr/>
          </p:nvGrpSpPr>
          <p:grpSpPr>
            <a:xfrm>
              <a:off x="7341279" y="2057400"/>
              <a:ext cx="1466850" cy="3271838"/>
              <a:chOff x="3495675" y="1995488"/>
              <a:chExt cx="1466850" cy="3271838"/>
            </a:xfrm>
          </p:grpSpPr>
          <p:cxnSp>
            <p:nvCxnSpPr>
              <p:cNvPr id="7" name="Соединительная линия уступом 40"/>
              <p:cNvCxnSpPr/>
              <p:nvPr/>
            </p:nvCxnSpPr>
            <p:spPr>
              <a:xfrm flipV="1">
                <a:off x="3495675" y="1995488"/>
                <a:ext cx="676275" cy="3271838"/>
              </a:xfrm>
              <a:prstGeom prst="bentConnector2">
                <a:avLst/>
              </a:prstGeom>
              <a:ln w="381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Прямая со стрелкой 7"/>
              <p:cNvCxnSpPr/>
              <p:nvPr/>
            </p:nvCxnSpPr>
            <p:spPr>
              <a:xfrm>
                <a:off x="4171950" y="1995488"/>
                <a:ext cx="790575" cy="0"/>
              </a:xfrm>
              <a:prstGeom prst="straightConnector1">
                <a:avLst/>
              </a:prstGeom>
              <a:ln w="38100">
                <a:solidFill>
                  <a:schemeClr val="accent2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Муаммони аниқлаш жараёни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5715016"/>
            <a:ext cx="9286908" cy="877567"/>
            <a:chOff x="495300" y="5266077"/>
            <a:chExt cx="11182350" cy="1085726"/>
          </a:xfrm>
        </p:grpSpPr>
        <p:sp>
          <p:nvSpPr>
            <p:cNvPr id="6" name="TextBox 5"/>
            <p:cNvSpPr txBox="1"/>
            <p:nvPr/>
          </p:nvSpPr>
          <p:spPr>
            <a:xfrm>
              <a:off x="495300" y="5266077"/>
              <a:ext cx="11182350" cy="647328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sz="2800" dirty="0" smtClean="0"/>
                <a:t>Тадқиқот шакли (дизайни)</a:t>
              </a:r>
              <a:endParaRPr lang="ru-RU" sz="2800" dirty="0"/>
            </a:p>
          </p:txBody>
        </p:sp>
        <p:sp>
          <p:nvSpPr>
            <p:cNvPr id="7" name="Rounded Rectangle 14"/>
            <p:cNvSpPr/>
            <p:nvPr/>
          </p:nvSpPr>
          <p:spPr bwMode="auto">
            <a:xfrm>
              <a:off x="1914526" y="5894388"/>
              <a:ext cx="8193766" cy="457415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Тадқиқот шаклига таъсир этувчи омиллар</a:t>
              </a:r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0" y="4286267"/>
            <a:ext cx="9286908" cy="1062165"/>
            <a:chOff x="495300" y="3837327"/>
            <a:chExt cx="11182350" cy="1314111"/>
          </a:xfrm>
        </p:grpSpPr>
        <p:sp>
          <p:nvSpPr>
            <p:cNvPr id="9" name="TextBox 8"/>
            <p:cNvSpPr txBox="1"/>
            <p:nvPr/>
          </p:nvSpPr>
          <p:spPr>
            <a:xfrm>
              <a:off x="495300" y="3837327"/>
              <a:ext cx="11182350" cy="647328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sz="2800" dirty="0" smtClean="0"/>
                <a:t>Муаммони тадқиқот этишга ёндашув</a:t>
              </a:r>
              <a:endParaRPr lang="ru-RU" sz="2800" dirty="0"/>
            </a:p>
          </p:txBody>
        </p:sp>
        <p:sp>
          <p:nvSpPr>
            <p:cNvPr id="10" name="Rounded Rectangle 14"/>
            <p:cNvSpPr/>
            <p:nvPr/>
          </p:nvSpPr>
          <p:spPr bwMode="auto">
            <a:xfrm>
              <a:off x="3153909" y="446563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Таҳлил модели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Rounded Rectangle 14"/>
            <p:cNvSpPr/>
            <p:nvPr/>
          </p:nvSpPr>
          <p:spPr bwMode="auto">
            <a:xfrm>
              <a:off x="6812642" y="446563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Тадқиқот саволлари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Rounded Rectangle 14"/>
            <p:cNvSpPr/>
            <p:nvPr/>
          </p:nvSpPr>
          <p:spPr bwMode="auto">
            <a:xfrm>
              <a:off x="9384392" y="446563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Таҳминлар (гипотеза)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Rounded Rectangle 14"/>
            <p:cNvSpPr/>
            <p:nvPr/>
          </p:nvSpPr>
          <p:spPr bwMode="auto">
            <a:xfrm>
              <a:off x="561975" y="4454865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Назария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Стрелка вниз 13"/>
            <p:cNvSpPr/>
            <p:nvPr/>
          </p:nvSpPr>
          <p:spPr>
            <a:xfrm>
              <a:off x="5962650" y="4465638"/>
              <a:ext cx="247650" cy="685800"/>
            </a:xfrm>
            <a:prstGeom prst="downArrow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0" y="1409716"/>
            <a:ext cx="9286908" cy="1077563"/>
            <a:chOff x="495300" y="960777"/>
            <a:chExt cx="11182350" cy="1333161"/>
          </a:xfrm>
        </p:grpSpPr>
        <p:sp>
          <p:nvSpPr>
            <p:cNvPr id="16" name="TextBox 15"/>
            <p:cNvSpPr txBox="1"/>
            <p:nvPr/>
          </p:nvSpPr>
          <p:spPr>
            <a:xfrm>
              <a:off x="495300" y="960777"/>
              <a:ext cx="11182350" cy="647328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sz="2800" dirty="0" smtClean="0"/>
                <a:t>Муаммо пайдо бўлган муҳит </a:t>
              </a:r>
              <a:r>
                <a:rPr lang="fr-BE" sz="2800" dirty="0" smtClean="0"/>
                <a:t>– </a:t>
              </a:r>
              <a:r>
                <a:rPr lang="uz-Cyrl-UZ" sz="2800" dirty="0" smtClean="0"/>
                <a:t>вазифалар</a:t>
              </a:r>
              <a:endParaRPr lang="ru-RU" sz="2800" dirty="0"/>
            </a:p>
          </p:txBody>
        </p:sp>
        <p:sp>
          <p:nvSpPr>
            <p:cNvPr id="17" name="Rounded Rectangle 14"/>
            <p:cNvSpPr/>
            <p:nvPr/>
          </p:nvSpPr>
          <p:spPr bwMode="auto">
            <a:xfrm>
              <a:off x="1914525" y="160813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dirty="0" smtClean="0">
                  <a:solidFill>
                    <a:schemeClr val="tx1"/>
                  </a:solidFill>
                </a:rPr>
                <a:t>Қарор берувчилар билан суҳбат</a:t>
              </a:r>
              <a:endParaRPr 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8" name="Rounded Rectangle 14"/>
            <p:cNvSpPr/>
            <p:nvPr/>
          </p:nvSpPr>
          <p:spPr bwMode="auto">
            <a:xfrm>
              <a:off x="5076825" y="160813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Мутаҳассислар билан суҳбат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9" name="Rounded Rectangle 14"/>
            <p:cNvSpPr/>
            <p:nvPr/>
          </p:nvSpPr>
          <p:spPr bwMode="auto">
            <a:xfrm>
              <a:off x="8222342" y="158908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Иккиламчи маълумот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Стрелка вниз 19"/>
            <p:cNvSpPr/>
            <p:nvPr/>
          </p:nvSpPr>
          <p:spPr>
            <a:xfrm>
              <a:off x="847725" y="1608138"/>
              <a:ext cx="247650" cy="685800"/>
            </a:xfrm>
            <a:prstGeom prst="downArrow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трелка вниз 20"/>
            <p:cNvSpPr/>
            <p:nvPr/>
          </p:nvSpPr>
          <p:spPr>
            <a:xfrm>
              <a:off x="11117942" y="1608138"/>
              <a:ext cx="247650" cy="685800"/>
            </a:xfrm>
            <a:prstGeom prst="downArrow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2" name="Прямая со стрелкой 21"/>
            <p:cNvCxnSpPr/>
            <p:nvPr/>
          </p:nvCxnSpPr>
          <p:spPr>
            <a:xfrm>
              <a:off x="4239759" y="1951038"/>
              <a:ext cx="779916" cy="0"/>
            </a:xfrm>
            <a:prstGeom prst="straightConnector1">
              <a:avLst/>
            </a:prstGeom>
            <a:ln w="38100">
              <a:solidFill>
                <a:schemeClr val="accent2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>
              <a:off x="7413284" y="1951038"/>
              <a:ext cx="779916" cy="0"/>
            </a:xfrm>
            <a:prstGeom prst="straightConnector1">
              <a:avLst/>
            </a:prstGeom>
            <a:ln w="38100">
              <a:solidFill>
                <a:schemeClr val="accent2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Группа 23"/>
          <p:cNvGrpSpPr/>
          <p:nvPr/>
        </p:nvGrpSpPr>
        <p:grpSpPr>
          <a:xfrm>
            <a:off x="0" y="2857517"/>
            <a:ext cx="9286908" cy="1062165"/>
            <a:chOff x="495300" y="2408577"/>
            <a:chExt cx="11182350" cy="1314111"/>
          </a:xfrm>
        </p:grpSpPr>
        <p:sp>
          <p:nvSpPr>
            <p:cNvPr id="25" name="TextBox 24"/>
            <p:cNvSpPr txBox="1"/>
            <p:nvPr/>
          </p:nvSpPr>
          <p:spPr>
            <a:xfrm>
              <a:off x="495300" y="2408577"/>
              <a:ext cx="11182350" cy="495016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uz-Cyrl-UZ" sz="2000" dirty="0"/>
                <a:t>Маркетинг </a:t>
              </a:r>
              <a:r>
                <a:rPr lang="uz-Cyrl-UZ" sz="2000" dirty="0" smtClean="0"/>
                <a:t>муаммосидан маркетинг </a:t>
              </a:r>
              <a:r>
                <a:rPr lang="uz-Cyrl-UZ" sz="2000" dirty="0"/>
                <a:t>тадқиқоти ҳал этиши керак бўлган </a:t>
              </a:r>
              <a:r>
                <a:rPr lang="uz-Cyrl-UZ" sz="2000" dirty="0" smtClean="0"/>
                <a:t>муаммога</a:t>
              </a:r>
              <a:endParaRPr lang="en-US" sz="2000" dirty="0"/>
            </a:p>
          </p:txBody>
        </p:sp>
        <p:sp>
          <p:nvSpPr>
            <p:cNvPr id="26" name="Rounded Rectangle 14"/>
            <p:cNvSpPr/>
            <p:nvPr/>
          </p:nvSpPr>
          <p:spPr bwMode="auto">
            <a:xfrm>
              <a:off x="1914525" y="303688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Маркетинг муаммоси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7" name="Rounded Rectangle 14"/>
            <p:cNvSpPr/>
            <p:nvPr/>
          </p:nvSpPr>
          <p:spPr bwMode="auto">
            <a:xfrm>
              <a:off x="7822292" y="3036888"/>
              <a:ext cx="2286000" cy="685800"/>
            </a:xfrm>
            <a:prstGeom prst="roundRect">
              <a:avLst/>
            </a:prstGeom>
            <a:solidFill>
              <a:srgbClr val="CCFF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dirty="0" smtClean="0">
                  <a:solidFill>
                    <a:schemeClr val="tx1"/>
                  </a:solidFill>
                </a:rPr>
                <a:t>Тадқиқот муаммоси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" name="Стрелка вниз 27"/>
            <p:cNvSpPr/>
            <p:nvPr/>
          </p:nvSpPr>
          <p:spPr>
            <a:xfrm>
              <a:off x="5937475" y="3379788"/>
              <a:ext cx="282350" cy="342900"/>
            </a:xfrm>
            <a:prstGeom prst="downArrow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9" name="Прямая со стрелкой 28"/>
            <p:cNvCxnSpPr/>
            <p:nvPr/>
          </p:nvCxnSpPr>
          <p:spPr>
            <a:xfrm>
              <a:off x="4354059" y="3265488"/>
              <a:ext cx="3342141" cy="0"/>
            </a:xfrm>
            <a:prstGeom prst="straightConnector1">
              <a:avLst/>
            </a:prstGeom>
            <a:ln w="38100">
              <a:solidFill>
                <a:schemeClr val="accent2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sz="3600" dirty="0" smtClean="0"/>
              <a:t>Маркетинг муаммосидан маркетинг тадқиқоти ҳал этиши керак бўлган муаммога</a:t>
            </a:r>
            <a:endParaRPr lang="ru-RU" dirty="0"/>
          </a:p>
        </p:txBody>
      </p:sp>
      <p:graphicFrame>
        <p:nvGraphicFramePr>
          <p:cNvPr id="3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90447074"/>
              </p:ext>
            </p:extLst>
          </p:nvPr>
        </p:nvGraphicFramePr>
        <p:xfrm>
          <a:off x="428596" y="1357298"/>
          <a:ext cx="8286776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3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433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uz-Cyrl-UZ" sz="1800" dirty="0" smtClean="0"/>
                        <a:t>Маркетинг муаммоси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Маркетинг тадқиқоти муаммоси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9024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Раҳбарлар нима қилиши кераклиги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Қарор қабул қилиш</a:t>
                      </a:r>
                      <a:r>
                        <a:rPr lang="uz-Cyrl-UZ" baseline="0" dirty="0" smtClean="0"/>
                        <a:t> учун керакли маълумотлар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0871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Қарорга йўналтирилган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Маълумотга йўналтирилган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0871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Симптомларга қаратилган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Асл сабабларга қаратилган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93135166"/>
              </p:ext>
            </p:extLst>
          </p:nvPr>
        </p:nvGraphicFramePr>
        <p:xfrm>
          <a:off x="428596" y="3286124"/>
          <a:ext cx="8301068" cy="3048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05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5053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96344">
                <a:tc grid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Мисоллар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1782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Қайси маҳсулотларни</a:t>
                      </a:r>
                      <a:r>
                        <a:rPr lang="uz-Cyrl-UZ" baseline="0" dirty="0" smtClean="0"/>
                        <a:t> ишлаб чиқишга эътиборимизни қаратишимиз керак</a:t>
                      </a:r>
                      <a:r>
                        <a:rPr lang="fr-BE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Қайси маҳсулотлар истеъмолчиларга</a:t>
                      </a:r>
                      <a:r>
                        <a:rPr lang="uz-Cyrl-UZ" baseline="0" dirty="0" smtClean="0"/>
                        <a:t> кўпроқ ёқишини аниқлаш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9063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Машхур бир</a:t>
                      </a:r>
                      <a:r>
                        <a:rPr lang="uz-Cyrl-UZ" baseline="0" dirty="0" smtClean="0"/>
                        <a:t> инсонни ёллаб брендимизни машҳур қилсакмикан?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Брендимизга кўпроқ қандай машҳур одамлар тўғри келади?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21782"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Нарҳни</a:t>
                      </a:r>
                      <a:r>
                        <a:rPr lang="uz-Cyrl-UZ" baseline="0" dirty="0" smtClean="0"/>
                        <a:t> ошириш билан бирга б</a:t>
                      </a:r>
                      <a:r>
                        <a:rPr lang="uz-Cyrl-UZ" dirty="0" smtClean="0"/>
                        <a:t>рендимизни янада яхшилашимиз керакми?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dirty="0" smtClean="0"/>
                        <a:t>Турли нарҳларнинг бозордаги талабга таъсирини ўрганиш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Image result for Redtag.uz лол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806" y="714356"/>
            <a:ext cx="8030499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None/>
              <a:defRPr/>
            </a:pP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8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265</Words>
  <Application>Microsoft Office PowerPoint</Application>
  <PresentationFormat>Экран (4:3)</PresentationFormat>
  <Paragraphs>73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Тадқиқот қилиниши керак бўлган Маркетинг муаммосини аниқлаш ва тадқиқот усулини танлаш</vt:lpstr>
      <vt:lpstr>Дарснинг мақсадлари</vt:lpstr>
      <vt:lpstr>Маркетинг тадқиқоти ўтказиш учун буюртманинг асосий қисмлари</vt:lpstr>
      <vt:lpstr>Маркетинг тадқиқоти бўйича таклиф</vt:lpstr>
      <vt:lpstr>Муаммони аниқлаш жараёни</vt:lpstr>
      <vt:lpstr>Маркетинг муаммосидан маркетинг тадқиқоти ҳал этиши керак бўлган муаммога</vt:lpstr>
      <vt:lpstr>Слайд 7</vt:lpstr>
      <vt:lpstr>Слайд 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Тадқиқот қилиниши керак бўлган Маркетинг муаммосини аниқлаш ва тадқиқот усулини танлаш</dc:title>
  <dc:creator>User</dc:creator>
  <cp:lastModifiedBy>User</cp:lastModifiedBy>
  <cp:revision>8</cp:revision>
  <dcterms:created xsi:type="dcterms:W3CDTF">2017-11-23T09:28:39Z</dcterms:created>
  <dcterms:modified xsi:type="dcterms:W3CDTF">2017-11-23T10:37:36Z</dcterms:modified>
</cp:coreProperties>
</file>