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7"/>
  </p:notesMasterIdLst>
  <p:handoutMasterIdLst>
    <p:handoutMasterId r:id="rId28"/>
  </p:handoutMasterIdLst>
  <p:sldIdLst>
    <p:sldId id="462" r:id="rId2"/>
    <p:sldId id="430" r:id="rId3"/>
    <p:sldId id="431" r:id="rId4"/>
    <p:sldId id="432" r:id="rId5"/>
    <p:sldId id="433" r:id="rId6"/>
    <p:sldId id="458" r:id="rId7"/>
    <p:sldId id="435" r:id="rId8"/>
    <p:sldId id="436" r:id="rId9"/>
    <p:sldId id="437" r:id="rId10"/>
    <p:sldId id="438" r:id="rId11"/>
    <p:sldId id="439" r:id="rId12"/>
    <p:sldId id="440" r:id="rId13"/>
    <p:sldId id="459" r:id="rId14"/>
    <p:sldId id="444" r:id="rId15"/>
    <p:sldId id="445" r:id="rId16"/>
    <p:sldId id="446" r:id="rId17"/>
    <p:sldId id="447" r:id="rId18"/>
    <p:sldId id="448" r:id="rId19"/>
    <p:sldId id="451" r:id="rId20"/>
    <p:sldId id="452" r:id="rId21"/>
    <p:sldId id="453" r:id="rId22"/>
    <p:sldId id="455" r:id="rId23"/>
    <p:sldId id="454" r:id="rId24"/>
    <p:sldId id="456" r:id="rId25"/>
    <p:sldId id="46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 Mohanapriya" initials="DM" lastIdx="1" clrIdx="0">
    <p:extLst>
      <p:ext uri="{19B8F6BF-5375-455C-9EA6-DF929625EA0E}">
        <p15:presenceInfo xmlns:p15="http://schemas.microsoft.com/office/powerpoint/2012/main" userId="S-1-5-21-617317731-1927854996-104450171-11949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7FA3"/>
    <a:srgbClr val="99008C"/>
    <a:srgbClr val="001581"/>
    <a:srgbClr val="82007C"/>
    <a:srgbClr val="96008F"/>
    <a:srgbClr val="595375"/>
    <a:srgbClr val="6B638B"/>
    <a:srgbClr val="000000"/>
    <a:srgbClr val="FDB9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190" autoAdjust="0"/>
    <p:restoredTop sz="83929" autoAdjust="0"/>
  </p:normalViewPr>
  <p:slideViewPr>
    <p:cSldViewPr>
      <p:cViewPr varScale="1">
        <p:scale>
          <a:sx n="62" d="100"/>
          <a:sy n="62" d="100"/>
        </p:scale>
        <p:origin x="1356" y="60"/>
      </p:cViewPr>
      <p:guideLst>
        <p:guide orient="horz" pos="2160"/>
        <p:guide pos="2880"/>
      </p:guideLst>
    </p:cSldViewPr>
  </p:slideViewPr>
  <p:outlineViewPr>
    <p:cViewPr>
      <p:scale>
        <a:sx n="75" d="100"/>
        <a:sy n="75"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54" d="100"/>
          <a:sy n="54" d="100"/>
        </p:scale>
        <p:origin x="1794"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D8D874E-E9D5-433B-A149-BDF6BFDD40A8}" type="datetimeFigureOut">
              <a:rPr lang="en-US" smtClean="0"/>
              <a:pPr/>
              <a:t>11/26/2017</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0DCAA22-461C-45B4-A301-BFCA580174EF}" type="slidenum">
              <a:rPr lang="en-US" smtClean="0"/>
              <a:pPr/>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11/26/2017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uz-Cyrl-UZ" dirty="0" smtClean="0"/>
              <a:t>Маркетинг Менежменти, 2016, 15-нашр,</a:t>
            </a:r>
            <a:r>
              <a:rPr lang="uz-Cyrl-UZ" baseline="0" dirty="0" smtClean="0"/>
              <a:t> Ф.Котлер</a:t>
            </a:r>
            <a:endParaRPr lang="ru-RU" dirty="0"/>
          </a:p>
        </p:txBody>
      </p:sp>
      <p:sp>
        <p:nvSpPr>
          <p:cNvPr id="4" name="Номер слайда 3"/>
          <p:cNvSpPr>
            <a:spLocks noGrp="1"/>
          </p:cNvSpPr>
          <p:nvPr>
            <p:ph type="sldNum" sz="quarter" idx="10"/>
          </p:nvPr>
        </p:nvSpPr>
        <p:spPr/>
        <p:txBody>
          <a:bodyPr/>
          <a:lstStyle/>
          <a:p>
            <a:fld id="{A73D6722-9B4D-4E29-B226-C325925A8118}"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0" indent="0">
              <a:buClr>
                <a:srgbClr val="D52263"/>
              </a:buClr>
              <a:buSzPct val="60000"/>
              <a:buNone/>
            </a:pPr>
            <a:r>
              <a:rPr lang="en-US" sz="1200" dirty="0" smtClean="0">
                <a:cs typeface="Avenir Black" charset="0"/>
              </a:rPr>
              <a:t>What is the scope of marketing research?</a:t>
            </a:r>
          </a:p>
          <a:p>
            <a:pPr marL="0" indent="0">
              <a:buClr>
                <a:srgbClr val="D52263"/>
              </a:buClr>
              <a:buSzPct val="60000"/>
              <a:buNone/>
            </a:pPr>
            <a:r>
              <a:rPr lang="en-US" sz="1200" dirty="0" smtClean="0">
                <a:cs typeface="Avenir Black" charset="0"/>
              </a:rPr>
              <a:t>What steps are involved in conducting good marketing research?</a:t>
            </a:r>
          </a:p>
          <a:p>
            <a:pPr marL="0" indent="0">
              <a:buClr>
                <a:srgbClr val="D52263"/>
              </a:buClr>
              <a:buSzPct val="60000"/>
              <a:buNone/>
            </a:pPr>
            <a:r>
              <a:rPr lang="en-US" sz="1200" dirty="0" smtClean="0">
                <a:cs typeface="Avenir Black" charset="0"/>
              </a:rPr>
              <a:t>What are the best metrics for measuring marketing productivity?</a:t>
            </a:r>
            <a:endParaRPr lang="en-IN" sz="1200" dirty="0" smtClean="0"/>
          </a:p>
          <a:p>
            <a:endParaRPr lang="ru-RU" dirty="0"/>
          </a:p>
        </p:txBody>
      </p:sp>
      <p:sp>
        <p:nvSpPr>
          <p:cNvPr id="4" name="Номер слайда 3"/>
          <p:cNvSpPr>
            <a:spLocks noGrp="1"/>
          </p:cNvSpPr>
          <p:nvPr>
            <p:ph type="sldNum" sz="quarter" idx="10"/>
          </p:nvPr>
        </p:nvSpPr>
        <p:spPr/>
        <p:txBody>
          <a:bodyPr/>
          <a:lstStyle/>
          <a:p>
            <a:fld id="{A73D6722-9B4D-4E29-B226-C325925A8118}"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600" dirty="0" smtClean="0">
                <a:cs typeface="Avenir Black" charset="0"/>
              </a:rPr>
              <a:t>American Marketing Association</a:t>
            </a:r>
          </a:p>
          <a:p>
            <a:pPr lvl="1"/>
            <a:r>
              <a:rPr lang="en-US" sz="2400" dirty="0" smtClean="0">
                <a:cs typeface="Arial" panose="020B0604020202020204" pitchFamily="34" charset="0"/>
              </a:rPr>
              <a:t>Marketing research is the function that links the consumer, customer, and public to the marketer through information—information used to identify and define marketing opportunities and problems; generate, refine, and evaluate marketing actions; monitor marketing performance; and improve understanding of marketing as a process.</a:t>
            </a:r>
            <a:endParaRPr lang="en-IN" sz="2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AMA: Marketing research specifies the information required to address these issues, designs the method for collecting information, manages and implements the data collection process, analyzes the results, and communicates the findings and their implications.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3</a:t>
            </a:fld>
            <a:endParaRPr lang="en-US" dirty="0"/>
          </a:p>
        </p:txBody>
      </p:sp>
    </p:spTree>
    <p:extLst>
      <p:ext uri="{BB962C8B-B14F-4D97-AF65-F5344CB8AC3E}">
        <p14:creationId xmlns:p14="http://schemas.microsoft.com/office/powerpoint/2010/main" val="270996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Good marketing insights often form the basis of successful marketing programs.</a:t>
            </a:r>
            <a:endParaRPr lang="uz-Cyrl-UZ" dirty="0" smtClean="0">
              <a:latin typeface="Arial" panose="020B0604020202020204" pitchFamily="34" charset="0"/>
            </a:endParaRPr>
          </a:p>
          <a:p>
            <a:r>
              <a:rPr lang="en-US" sz="2600" dirty="0" smtClean="0">
                <a:cs typeface="Avenir Black" charset="0"/>
              </a:rPr>
              <a:t>Importance of marketing insights</a:t>
            </a:r>
          </a:p>
          <a:p>
            <a:pPr lvl="1"/>
            <a:r>
              <a:rPr lang="en-US" sz="2400" dirty="0" smtClean="0">
                <a:cs typeface="Arial" panose="020B0604020202020204" pitchFamily="34" charset="0"/>
              </a:rPr>
              <a:t>Generating insights (how and why we observe certain effects in the marketplace)</a:t>
            </a:r>
            <a:endParaRPr lang="en-IN" sz="2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4</a:t>
            </a:fld>
            <a:endParaRPr lang="en-US" dirty="0"/>
          </a:p>
        </p:txBody>
      </p:sp>
    </p:spTree>
    <p:extLst>
      <p:ext uri="{BB962C8B-B14F-4D97-AF65-F5344CB8AC3E}">
        <p14:creationId xmlns:p14="http://schemas.microsoft.com/office/powerpoint/2010/main" val="3079142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600" dirty="0" smtClean="0">
                <a:latin typeface="Avenir Black" charset="0"/>
                <a:cs typeface="Avenir Black" charset="0"/>
              </a:rPr>
              <a:t>Who Does Marketing Research?</a:t>
            </a:r>
          </a:p>
          <a:p>
            <a:pPr lvl="1">
              <a:spcBef>
                <a:spcPts val="1500"/>
              </a:spcBef>
              <a:buClr>
                <a:schemeClr val="bg2"/>
              </a:buClr>
              <a:buFont typeface="Arial" panose="020B0604020202020204" pitchFamily="34" charset="0"/>
              <a:buChar char="‒"/>
            </a:pPr>
            <a:r>
              <a:rPr lang="en-US" sz="2400" dirty="0" smtClean="0"/>
              <a:t>Marketing departments in big firms</a:t>
            </a:r>
          </a:p>
          <a:p>
            <a:pPr lvl="1">
              <a:spcBef>
                <a:spcPts val="1500"/>
              </a:spcBef>
              <a:buClr>
                <a:schemeClr val="bg2"/>
              </a:buClr>
              <a:buFont typeface="Arial" panose="020B0604020202020204" pitchFamily="34" charset="0"/>
              <a:buChar char="‒"/>
            </a:pPr>
            <a:r>
              <a:rPr lang="en-US" sz="2400" dirty="0" smtClean="0"/>
              <a:t>Everyone at small firms</a:t>
            </a:r>
          </a:p>
          <a:p>
            <a:pPr lvl="1">
              <a:spcBef>
                <a:spcPts val="1500"/>
              </a:spcBef>
              <a:buClr>
                <a:schemeClr val="bg2"/>
              </a:buClr>
              <a:buFont typeface="Arial" panose="020B0604020202020204" pitchFamily="34" charset="0"/>
              <a:buChar char="‒"/>
            </a:pPr>
            <a:r>
              <a:rPr lang="en-US" sz="2400" dirty="0" smtClean="0"/>
              <a:t>Syndicated-service research firms</a:t>
            </a:r>
          </a:p>
          <a:p>
            <a:pPr lvl="1">
              <a:spcBef>
                <a:spcPts val="1500"/>
              </a:spcBef>
              <a:buClr>
                <a:schemeClr val="bg2"/>
              </a:buClr>
              <a:buFont typeface="Arial" panose="020B0604020202020204" pitchFamily="34" charset="0"/>
              <a:buChar char="‒"/>
            </a:pPr>
            <a:r>
              <a:rPr lang="en-US" sz="2400" dirty="0" smtClean="0"/>
              <a:t>Custom marketing research firms</a:t>
            </a:r>
          </a:p>
          <a:p>
            <a:pPr lvl="1">
              <a:spcBef>
                <a:spcPts val="1500"/>
              </a:spcBef>
              <a:buClr>
                <a:schemeClr val="bg2"/>
              </a:buClr>
              <a:buFont typeface="Arial" panose="020B0604020202020204" pitchFamily="34" charset="0"/>
              <a:buChar char="‒"/>
            </a:pPr>
            <a:r>
              <a:rPr lang="en-US" sz="2400" dirty="0" smtClean="0"/>
              <a:t>Specialty-line marketing research firms</a:t>
            </a:r>
            <a:endParaRPr lang="en-IN" sz="2400" dirty="0" smtClean="0"/>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Spending on marketing research topped $40.2 billion globally in 2013, according to ESOMAR, the world association of opinion and market research professionals. Most companies use a combination of resources to study their industries, competitors, audiences, and channel strategies. They normally budget marketing research at 1 percent to 2 percent of company sales and spend a large percentage of that on the services of outside firms.</a:t>
            </a:r>
          </a:p>
          <a:p>
            <a:endParaRPr lang="en-US" dirty="0" smtClean="0">
              <a:latin typeface="Arial" panose="020B0604020202020204" pitchFamily="34" charset="0"/>
            </a:endParaRPr>
          </a:p>
          <a:p>
            <a:r>
              <a:rPr lang="en-US" dirty="0" smtClean="0">
                <a:latin typeface="Arial" panose="020B0604020202020204" pitchFamily="34" charset="0"/>
              </a:rPr>
              <a:t>Syndicated-service research firms—These firms gather consumer and trade information, which they sell for a fee. Examples include the Nielsen Company, Kantar Group, Westat, and IRI.</a:t>
            </a:r>
          </a:p>
          <a:p>
            <a:endParaRPr lang="en-US" dirty="0" smtClean="0">
              <a:latin typeface="Arial" panose="020B0604020202020204" pitchFamily="34" charset="0"/>
            </a:endParaRPr>
          </a:p>
          <a:p>
            <a:r>
              <a:rPr lang="en-US" dirty="0" smtClean="0">
                <a:latin typeface="Arial" panose="020B0604020202020204" pitchFamily="34" charset="0"/>
              </a:rPr>
              <a:t>Custom marketing research firms—These firms are hired to carry out specific projects. They design the study and report the findings.</a:t>
            </a:r>
          </a:p>
          <a:p>
            <a:endParaRPr lang="en-US" dirty="0" smtClean="0">
              <a:latin typeface="Arial" panose="020B0604020202020204" pitchFamily="34" charset="0"/>
            </a:endParaRPr>
          </a:p>
          <a:p>
            <a:r>
              <a:rPr lang="en-US" dirty="0" smtClean="0">
                <a:latin typeface="Arial" panose="020B0604020202020204" pitchFamily="34" charset="0"/>
              </a:rPr>
              <a:t>Specialty-line marketing research firms—These firms provide specialized research services. The best example is the field-service firm, which sells field interviewing services to other firms.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5</a:t>
            </a:fld>
            <a:endParaRPr lang="en-US" dirty="0"/>
          </a:p>
        </p:txBody>
      </p:sp>
    </p:spTree>
    <p:extLst>
      <p:ext uri="{BB962C8B-B14F-4D97-AF65-F5344CB8AC3E}">
        <p14:creationId xmlns:p14="http://schemas.microsoft.com/office/powerpoint/2010/main" val="50629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cs typeface="Avenir Black" charset="0"/>
              </a:rPr>
              <a:t>Engage students/professors</a:t>
            </a:r>
          </a:p>
          <a:p>
            <a:r>
              <a:rPr lang="en-US" sz="1200" dirty="0" smtClean="0"/>
              <a:t>Tap employee creativity</a:t>
            </a:r>
          </a:p>
          <a:p>
            <a:r>
              <a:rPr lang="en-US" sz="1200" dirty="0" smtClean="0"/>
              <a:t>Use Internet</a:t>
            </a:r>
          </a:p>
          <a:p>
            <a:r>
              <a:rPr lang="en-US" sz="1200" dirty="0" smtClean="0"/>
              <a:t>Tap partner expertise</a:t>
            </a:r>
          </a:p>
          <a:p>
            <a:r>
              <a:rPr lang="en-US" sz="1200" dirty="0" smtClean="0"/>
              <a:t>Check out rivals</a:t>
            </a:r>
            <a:endParaRPr lang="en-IN" sz="1100" dirty="0" smtClean="0"/>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Often at much smaller companies, everyone carries out marketing research—including the customers.</a:t>
            </a:r>
          </a:p>
          <a:p>
            <a:r>
              <a:rPr lang="en-US" dirty="0" smtClean="0">
                <a:latin typeface="Arial" panose="020B0604020202020204" pitchFamily="34" charset="0"/>
              </a:rPr>
              <a:t>Small companies can also hire the services of a marketing research firm or conduct research in creative and affordable ways.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6</a:t>
            </a:fld>
            <a:endParaRPr lang="en-US" dirty="0"/>
          </a:p>
        </p:txBody>
      </p:sp>
    </p:spTree>
    <p:extLst>
      <p:ext uri="{BB962C8B-B14F-4D97-AF65-F5344CB8AC3E}">
        <p14:creationId xmlns:p14="http://schemas.microsoft.com/office/powerpoint/2010/main" val="4222382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cs typeface="Arial" panose="020B0604020202020204" pitchFamily="34" charset="0"/>
              </a:rPr>
              <a:t>Many companies still fail to use it sufficiently or correctly</a:t>
            </a: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Companies may not understand what it is capable of or provide the researcher the right problem definition and information from which to work. They may also have unrealistic expectations about what researchers can offer. Failure to use marketing research properly has led to numerous gaffes, including the historic one involving Star Wars (as mentioned in the text).</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a:t>
            </a:fld>
            <a:endParaRPr lang="en-US" dirty="0"/>
          </a:p>
        </p:txBody>
      </p:sp>
    </p:spTree>
    <p:extLst>
      <p:ext uri="{BB962C8B-B14F-4D97-AF65-F5344CB8AC3E}">
        <p14:creationId xmlns:p14="http://schemas.microsoft.com/office/powerpoint/2010/main" val="4330244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Marketing Research Process</a:t>
            </a:r>
            <a:endParaRPr lang="ru-RU" dirty="0"/>
          </a:p>
        </p:txBody>
      </p:sp>
      <p:sp>
        <p:nvSpPr>
          <p:cNvPr id="4" name="Номер слайда 3"/>
          <p:cNvSpPr>
            <a:spLocks noGrp="1"/>
          </p:cNvSpPr>
          <p:nvPr>
            <p:ph type="sldNum" sz="quarter" idx="10"/>
          </p:nvPr>
        </p:nvSpPr>
        <p:spPr/>
        <p:txBody>
          <a:bodyPr/>
          <a:lstStyle/>
          <a:p>
            <a:fld id="{A73D6722-9B4D-4E29-B226-C325925A8118}"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dirty="0" smtClean="0">
                <a:solidFill>
                  <a:schemeClr val="tx1"/>
                </a:solidFill>
                <a:latin typeface="+mn-lt"/>
                <a:ea typeface="+mn-ea"/>
                <a:cs typeface="+mn-cs"/>
              </a:rPr>
              <a:t>Step 1: Define the Problem, Define the Decision Alternatives, Define the Research Objectives</a:t>
            </a:r>
            <a:endParaRPr lang="uz-Cyrl-UZ" sz="1200" kern="1200" dirty="0" smtClean="0">
              <a:solidFill>
                <a:schemeClr val="tx1"/>
              </a:solidFill>
              <a:latin typeface="+mn-lt"/>
              <a:ea typeface="+mn-ea"/>
              <a:cs typeface="+mn-cs"/>
            </a:endParaRPr>
          </a:p>
          <a:p>
            <a:endParaRPr lang="uz-Cyrl-UZ" dirty="0" smtClean="0">
              <a:latin typeface="Arial" panose="020B0604020202020204" pitchFamily="34" charset="0"/>
            </a:endParaRPr>
          </a:p>
          <a:p>
            <a:r>
              <a:rPr lang="en-US" dirty="0" smtClean="0">
                <a:latin typeface="Arial" panose="020B0604020202020204" pitchFamily="34" charset="0"/>
              </a:rPr>
              <a:t>Marketing managers must be careful not to define the problem too broadly or too narrowly for the marketing researcher. To help design the research, management should first spell out the decisions it might face and then work backward. Now management and marketing researchers are ready to set specific research objectives. Some research is exploratory—its goal is to identify the problem and to suggest possible solutions. Some is descriptive—it seeks to quantify demand, such as how many first-class passengers would purchase ultra high-speed Wi-Fi service at $25. Some research is causal—its purpose is to test a cause-and-effect relationship.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a:t>
            </a:fld>
            <a:endParaRPr lang="en-US" dirty="0"/>
          </a:p>
        </p:txBody>
      </p:sp>
    </p:spTree>
    <p:extLst>
      <p:ext uri="{BB962C8B-B14F-4D97-AF65-F5344CB8AC3E}">
        <p14:creationId xmlns:p14="http://schemas.microsoft.com/office/powerpoint/2010/main" val="1629240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Step 2: Develop the Research Plan </a:t>
            </a: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Secondary data are data that were collected for another purpose and already exist somewhere. Primary data are data freshly gathered for a specific purpose or project. Researchers usually start their investigation by examining some of the rich variety of low-cost and readily available secondary data to see whether they can partly or wholly solve the problem without collecting costly primary data. When the needed data don</a:t>
            </a:r>
            <a:r>
              <a:rPr lang="en-US" altLang="en-US" dirty="0" smtClean="0">
                <a:latin typeface="Arial" panose="020B0604020202020204" pitchFamily="34" charset="0"/>
              </a:rPr>
              <a:t>’</a:t>
            </a:r>
            <a:r>
              <a:rPr lang="en-US" dirty="0" smtClean="0">
                <a:latin typeface="Arial" panose="020B0604020202020204" pitchFamily="34" charset="0"/>
              </a:rPr>
              <a:t>t exist or are dated or unreliable, the researcher will need to collect primary data. Most marketing research projects do include some primary-data collection.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a:t>
            </a:fld>
            <a:endParaRPr lang="en-US" dirty="0"/>
          </a:p>
        </p:txBody>
      </p:sp>
    </p:spTree>
    <p:extLst>
      <p:ext uri="{BB962C8B-B14F-4D97-AF65-F5344CB8AC3E}">
        <p14:creationId xmlns:p14="http://schemas.microsoft.com/office/powerpoint/2010/main" val="663488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Step 2: Develop the Research Plan </a:t>
            </a:r>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Observational Research Researchers can gather fresh data by observing unobtrusively as customers shop or consume products. Sometimes they equip consumers with pagers and instruct them to write down or text what they</a:t>
            </a:r>
            <a:r>
              <a:rPr lang="en-US" altLang="en-US" dirty="0" smtClean="0">
                <a:latin typeface="Arial" panose="020B0604020202020204" pitchFamily="34" charset="0"/>
              </a:rPr>
              <a:t>’</a:t>
            </a:r>
            <a:r>
              <a:rPr lang="en-US" dirty="0" smtClean="0">
                <a:latin typeface="Arial" panose="020B0604020202020204" pitchFamily="34" charset="0"/>
              </a:rPr>
              <a:t>re doing whenever prompted, or they hold informal interview sessions at a café or bar. Ethnographic research uses concepts and tools from anthropology and other social science disciplines to provide deep cultural understanding of how people live and work. The goal is to immerse the researcher into consumers</a:t>
            </a:r>
            <a:r>
              <a:rPr lang="en-US" altLang="en-US" dirty="0" smtClean="0">
                <a:latin typeface="Arial" panose="020B0604020202020204" pitchFamily="34" charset="0"/>
              </a:rPr>
              <a:t>’</a:t>
            </a:r>
            <a:r>
              <a:rPr lang="en-US" dirty="0" smtClean="0">
                <a:latin typeface="Arial" panose="020B0604020202020204" pitchFamily="34" charset="0"/>
              </a:rPr>
              <a:t> lives to uncover unarticulated desires that might not surface in any other form of research.</a:t>
            </a:r>
          </a:p>
          <a:p>
            <a:endParaRPr lang="en-US" dirty="0" smtClean="0">
              <a:latin typeface="Arial" panose="020B0604020202020204" pitchFamily="34" charset="0"/>
            </a:endParaRPr>
          </a:p>
          <a:p>
            <a:r>
              <a:rPr lang="en-US" dirty="0" smtClean="0">
                <a:latin typeface="Arial" panose="020B0604020202020204" pitchFamily="34" charset="0"/>
              </a:rPr>
              <a:t>Focus Group Research A focus group is a gathering of 6 to 10 people carefully selected for demographic, psychographic, or other considerations and convened to discuss various topics at length for a small payment. A professional moderator asks questions and probes based on the marketing managers</a:t>
            </a:r>
            <a:r>
              <a:rPr lang="en-US" altLang="en-US" dirty="0" smtClean="0">
                <a:latin typeface="Arial" panose="020B0604020202020204" pitchFamily="34" charset="0"/>
              </a:rPr>
              <a:t>’</a:t>
            </a:r>
            <a:r>
              <a:rPr lang="en-US" dirty="0" smtClean="0">
                <a:latin typeface="Arial" panose="020B0604020202020204" pitchFamily="34" charset="0"/>
              </a:rPr>
              <a:t> agenda; the goal is to uncover consumers</a:t>
            </a:r>
            <a:r>
              <a:rPr lang="en-US" altLang="en-US" dirty="0" smtClean="0">
                <a:latin typeface="Arial" panose="020B0604020202020204" pitchFamily="34" charset="0"/>
              </a:rPr>
              <a:t>’</a:t>
            </a:r>
            <a:r>
              <a:rPr lang="en-US" dirty="0" smtClean="0">
                <a:latin typeface="Arial" panose="020B0604020202020204" pitchFamily="34" charset="0"/>
              </a:rPr>
              <a:t> real motivations and the reasons they say and do certain things. Sessions are typically recorded, and marketing managers often observe from behind two-way mirrors. To allow more in-depth discussion, focus groups are trending smaller in size.</a:t>
            </a:r>
          </a:p>
          <a:p>
            <a:endParaRPr lang="en-US" dirty="0" smtClean="0">
              <a:latin typeface="Arial" panose="020B0604020202020204" pitchFamily="34" charset="0"/>
            </a:endParaRPr>
          </a:p>
          <a:p>
            <a:r>
              <a:rPr lang="en-US" dirty="0" smtClean="0">
                <a:latin typeface="Arial" panose="020B0604020202020204" pitchFamily="34" charset="0"/>
              </a:rPr>
              <a:t>Survey Research Companies undertake surveys to assess people</a:t>
            </a:r>
            <a:r>
              <a:rPr lang="en-US" altLang="en-US" dirty="0" smtClean="0">
                <a:latin typeface="Arial" panose="020B0604020202020204" pitchFamily="34" charset="0"/>
              </a:rPr>
              <a:t>’</a:t>
            </a:r>
            <a:r>
              <a:rPr lang="en-US" dirty="0" smtClean="0">
                <a:latin typeface="Arial" panose="020B0604020202020204" pitchFamily="34" charset="0"/>
              </a:rPr>
              <a:t>s knowledge, beliefs, preferences, and satisfaction and to measure these magnitudes in the general population.</a:t>
            </a:r>
          </a:p>
          <a:p>
            <a:endParaRPr lang="en-US" dirty="0" smtClean="0">
              <a:latin typeface="Arial" panose="020B0604020202020204" pitchFamily="34" charset="0"/>
            </a:endParaRPr>
          </a:p>
          <a:p>
            <a:r>
              <a:rPr lang="en-US" dirty="0" smtClean="0">
                <a:latin typeface="Arial" panose="020B0604020202020204" pitchFamily="34" charset="0"/>
              </a:rPr>
              <a:t>Behavioral Research Customers leave traces of their purchasing behavior in store scanning data, catalog purchases, and customer databases. Marketers can learn much by analyzing these data. Actual purchases reflect consumers</a:t>
            </a:r>
            <a:r>
              <a:rPr lang="en-US" altLang="en-US" dirty="0" smtClean="0">
                <a:latin typeface="Arial" panose="020B0604020202020204" pitchFamily="34" charset="0"/>
              </a:rPr>
              <a:t>’</a:t>
            </a:r>
            <a:r>
              <a:rPr lang="en-US" dirty="0" smtClean="0">
                <a:latin typeface="Arial" panose="020B0604020202020204" pitchFamily="34" charset="0"/>
              </a:rPr>
              <a:t> preferences and often are more reliable than statements they offer to market researchers. The most scientifically valid research is experimental research, designed to capture cause-and-effect relationships by eliminating competing explanations of the findings. If the experiment is well designed and executed, research and marketing managers can have confidence in the conclusions.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11</a:t>
            </a:fld>
            <a:endParaRPr lang="en-US" dirty="0"/>
          </a:p>
        </p:txBody>
      </p:sp>
    </p:spTree>
    <p:extLst>
      <p:ext uri="{BB962C8B-B14F-4D97-AF65-F5344CB8AC3E}">
        <p14:creationId xmlns:p14="http://schemas.microsoft.com/office/powerpoint/2010/main" val="6202623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600" dirty="0" smtClean="0">
                <a:latin typeface="Avenir Black" charset="0"/>
                <a:cs typeface="Avenir Black" charset="0"/>
              </a:rPr>
              <a:t>Research instruments</a:t>
            </a:r>
          </a:p>
          <a:p>
            <a:pPr lvl="1">
              <a:spcBef>
                <a:spcPts val="1500"/>
              </a:spcBef>
            </a:pPr>
            <a:r>
              <a:rPr lang="en-US" sz="2400" dirty="0" smtClean="0"/>
              <a:t>Questionnaires</a:t>
            </a:r>
          </a:p>
          <a:p>
            <a:pPr lvl="1">
              <a:spcBef>
                <a:spcPts val="1500"/>
              </a:spcBef>
            </a:pPr>
            <a:r>
              <a:rPr lang="en-US" sz="2400" dirty="0" smtClean="0"/>
              <a:t>Qualitative measures</a:t>
            </a:r>
          </a:p>
          <a:p>
            <a:pPr lvl="1">
              <a:spcBef>
                <a:spcPts val="1500"/>
              </a:spcBef>
            </a:pPr>
            <a:r>
              <a:rPr lang="en-US" sz="2400" dirty="0" smtClean="0"/>
              <a:t>Technological devices</a:t>
            </a:r>
            <a:endParaRPr lang="en-IN" sz="26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Marketing researchers have a choice of three main research instruments in collecting primary data: questionnaires, qualitative measures, and technological devices.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12</a:t>
            </a:fld>
            <a:endParaRPr lang="en-US" dirty="0"/>
          </a:p>
        </p:txBody>
      </p:sp>
    </p:spTree>
    <p:extLst>
      <p:ext uri="{BB962C8B-B14F-4D97-AF65-F5344CB8AC3E}">
        <p14:creationId xmlns:p14="http://schemas.microsoft.com/office/powerpoint/2010/main" val="2418314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Qualitative Measures</a:t>
            </a:r>
            <a:endParaRPr lang="uz-Cyrl-UZ" sz="1200" dirty="0" smtClean="0">
              <a:latin typeface="Avenir Black" charset="0"/>
              <a:cs typeface="Avenir Black" charset="0"/>
            </a:endParaRPr>
          </a:p>
          <a:p>
            <a:endParaRPr lang="uz-Cyrl-UZ" sz="1200" dirty="0" smtClean="0">
              <a:latin typeface="Avenir Black" charset="0"/>
              <a:cs typeface="Avenir Black" charset="0"/>
            </a:endParaRPr>
          </a:p>
          <a:p>
            <a:r>
              <a:rPr lang="en-US" sz="1200" dirty="0" smtClean="0">
                <a:latin typeface="Avenir Black" charset="0"/>
                <a:cs typeface="Avenir Black" charset="0"/>
              </a:rPr>
              <a:t>ZMET approach</a:t>
            </a:r>
          </a:p>
          <a:p>
            <a:r>
              <a:rPr lang="en-US" sz="1200" dirty="0" smtClean="0">
                <a:latin typeface="Avenir Black" charset="0"/>
              </a:rPr>
              <a:t>Word association</a:t>
            </a:r>
          </a:p>
          <a:p>
            <a:r>
              <a:rPr lang="en-US" sz="1200" dirty="0" smtClean="0">
                <a:latin typeface="Avenir Black" charset="0"/>
              </a:rPr>
              <a:t>Laddering</a:t>
            </a:r>
          </a:p>
          <a:p>
            <a:r>
              <a:rPr lang="en-US" sz="1200" dirty="0" smtClean="0">
                <a:latin typeface="Avenir Black" charset="0"/>
              </a:rPr>
              <a:t>Projective techniques</a:t>
            </a:r>
          </a:p>
          <a:p>
            <a:r>
              <a:rPr lang="en-US" sz="1200" dirty="0" smtClean="0">
                <a:latin typeface="Avenir Black" charset="0"/>
              </a:rPr>
              <a:t>Brand personification</a:t>
            </a:r>
          </a:p>
          <a:p>
            <a:r>
              <a:rPr lang="en-US" sz="1200" dirty="0" smtClean="0">
                <a:latin typeface="Avenir Black" charset="0"/>
              </a:rPr>
              <a:t>Visualization</a:t>
            </a:r>
            <a:endParaRPr lang="en-IN" sz="1200" dirty="0" smtClean="0"/>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Qualitative research techniques are relatively indirect and unstructured measurement approaches, limited only by the marketing researcher</a:t>
            </a:r>
            <a:r>
              <a:rPr lang="en-US" altLang="en-US" dirty="0" smtClean="0">
                <a:latin typeface="Arial" panose="020B0604020202020204" pitchFamily="34" charset="0"/>
              </a:rPr>
              <a:t>’</a:t>
            </a:r>
            <a:r>
              <a:rPr lang="en-US" dirty="0" smtClean="0">
                <a:latin typeface="Arial" panose="020B0604020202020204" pitchFamily="34" charset="0"/>
              </a:rPr>
              <a:t>s creativity, that permit a range of responses. They can be an especially useful first step in exploring consumers</a:t>
            </a:r>
            <a:r>
              <a:rPr lang="en-US" altLang="en-US" dirty="0" smtClean="0">
                <a:latin typeface="Arial" panose="020B0604020202020204" pitchFamily="34" charset="0"/>
              </a:rPr>
              <a:t>’</a:t>
            </a:r>
            <a:r>
              <a:rPr lang="en-US" dirty="0" smtClean="0">
                <a:latin typeface="Arial" panose="020B0604020202020204" pitchFamily="34" charset="0"/>
              </a:rPr>
              <a:t> perceptions because respondents may be less guarded and reveal more about themselves in the process.</a:t>
            </a:r>
          </a:p>
          <a:p>
            <a:endParaRPr lang="en-US" dirty="0" smtClean="0">
              <a:latin typeface="Arial" panose="020B0604020202020204" pitchFamily="34" charset="0"/>
            </a:endParaRPr>
          </a:p>
          <a:p>
            <a:r>
              <a:rPr lang="en-US" dirty="0" smtClean="0">
                <a:latin typeface="Arial" panose="020B0604020202020204" pitchFamily="34" charset="0"/>
              </a:rPr>
              <a:t>The basic assumption behind the Zaltman Metaphor Elicitation Technique (ZMET) is that most thoughts and feelings are unconscious and shaped by a set of universal deep metaphors , basic orientations toward the world that shape everything consumers think, hear, say, or </a:t>
            </a:r>
            <a:r>
              <a:rPr lang="pt-BR" dirty="0" smtClean="0">
                <a:latin typeface="Arial" panose="020B0604020202020204" pitchFamily="34" charset="0"/>
              </a:rPr>
              <a:t>do.</a:t>
            </a:r>
          </a:p>
          <a:p>
            <a:endParaRPr lang="pt-BR" dirty="0" smtClean="0">
              <a:latin typeface="Arial" panose="020B0604020202020204" pitchFamily="34" charset="0"/>
            </a:endParaRPr>
          </a:p>
          <a:p>
            <a:r>
              <a:rPr lang="en-US" dirty="0" smtClean="0">
                <a:latin typeface="Arial" panose="020B0604020202020204" pitchFamily="34" charset="0"/>
              </a:rPr>
              <a:t>Word associations. To identify the range of possible brand associations, ask subjects what words come to mind when they hear the brand</a:t>
            </a:r>
            <a:r>
              <a:rPr lang="en-US" altLang="en-US" dirty="0" smtClean="0">
                <a:latin typeface="Arial" panose="020B0604020202020204" pitchFamily="34" charset="0"/>
              </a:rPr>
              <a:t>’</a:t>
            </a:r>
            <a:r>
              <a:rPr lang="en-US" dirty="0" smtClean="0">
                <a:latin typeface="Arial" panose="020B0604020202020204" pitchFamily="34" charset="0"/>
              </a:rPr>
              <a:t>s name.</a:t>
            </a:r>
          </a:p>
          <a:p>
            <a:endParaRPr lang="en-US" dirty="0" smtClean="0">
              <a:latin typeface="Arial" panose="020B0604020202020204" pitchFamily="34" charset="0"/>
            </a:endParaRPr>
          </a:p>
          <a:p>
            <a:r>
              <a:rPr lang="en-US" dirty="0" smtClean="0">
                <a:latin typeface="Arial" panose="020B0604020202020204" pitchFamily="34" charset="0"/>
              </a:rPr>
              <a:t>Projective techniques. Give people an incomplete or ambiguous stimulus and ask them to complete or explain it.</a:t>
            </a:r>
          </a:p>
          <a:p>
            <a:endParaRPr lang="en-US" dirty="0" smtClean="0">
              <a:latin typeface="Arial" panose="020B0604020202020204" pitchFamily="34" charset="0"/>
            </a:endParaRPr>
          </a:p>
          <a:p>
            <a:r>
              <a:rPr lang="en-US" dirty="0" smtClean="0">
                <a:latin typeface="Arial" panose="020B0604020202020204" pitchFamily="34" charset="0"/>
              </a:rPr>
              <a:t>Visualization. Visualization requires people to create a collage from magazine photos or drawings to depict their perceptions.</a:t>
            </a:r>
          </a:p>
          <a:p>
            <a:endParaRPr lang="en-US" dirty="0" smtClean="0">
              <a:latin typeface="Arial" panose="020B0604020202020204" pitchFamily="34" charset="0"/>
            </a:endParaRPr>
          </a:p>
          <a:p>
            <a:r>
              <a:rPr lang="en-US" dirty="0" smtClean="0">
                <a:latin typeface="Arial" panose="020B0604020202020204" pitchFamily="34" charset="0"/>
              </a:rPr>
              <a:t>Brand personification. Ask </a:t>
            </a:r>
            <a:r>
              <a:rPr lang="en-US" altLang="en-US" dirty="0" smtClean="0">
                <a:latin typeface="Arial" panose="020B0604020202020204" pitchFamily="34" charset="0"/>
              </a:rPr>
              <a:t>“</a:t>
            </a:r>
            <a:r>
              <a:rPr lang="en-US" dirty="0" smtClean="0">
                <a:latin typeface="Arial" panose="020B0604020202020204" pitchFamily="34" charset="0"/>
              </a:rPr>
              <a:t>If the brand were to come alive as a person, what would it be like, what would it do, where would it live, what would it wear, who would it talk to if it went to a party (and what would it talk about)?</a:t>
            </a:r>
            <a:r>
              <a:rPr lang="en-US" altLang="en-US" dirty="0" smtClean="0">
                <a:latin typeface="Arial" panose="020B0604020202020204" pitchFamily="34" charset="0"/>
              </a:rPr>
              <a:t>”</a:t>
            </a:r>
            <a:endParaRPr lang="en-US" dirty="0" smtClean="0">
              <a:latin typeface="Arial" panose="020B0604020202020204" pitchFamily="34" charset="0"/>
            </a:endParaRPr>
          </a:p>
          <a:p>
            <a:endParaRPr lang="en-US" dirty="0" smtClean="0">
              <a:latin typeface="Arial" panose="020B0604020202020204" pitchFamily="34" charset="0"/>
            </a:endParaRPr>
          </a:p>
          <a:p>
            <a:r>
              <a:rPr lang="en-US" dirty="0" smtClean="0">
                <a:latin typeface="Arial" panose="020B0604020202020204" pitchFamily="34" charset="0"/>
              </a:rPr>
              <a:t>Laddering. A series of increasingly specific </a:t>
            </a:r>
            <a:r>
              <a:rPr lang="en-US" altLang="en-US" dirty="0" smtClean="0">
                <a:latin typeface="Arial" panose="020B0604020202020204" pitchFamily="34" charset="0"/>
              </a:rPr>
              <a:t>“</a:t>
            </a:r>
            <a:r>
              <a:rPr lang="en-US" dirty="0" smtClean="0">
                <a:latin typeface="Arial" panose="020B0604020202020204" pitchFamily="34" charset="0"/>
              </a:rPr>
              <a:t>why</a:t>
            </a:r>
            <a:r>
              <a:rPr lang="en-US" altLang="en-US" dirty="0" smtClean="0">
                <a:latin typeface="Arial" panose="020B0604020202020204" pitchFamily="34" charset="0"/>
              </a:rPr>
              <a:t>”</a:t>
            </a:r>
            <a:r>
              <a:rPr lang="en-US" dirty="0" smtClean="0">
                <a:latin typeface="Arial" panose="020B0604020202020204" pitchFamily="34" charset="0"/>
              </a:rPr>
              <a:t> questions can reveal consumer motivation and deeper </a:t>
            </a:r>
            <a:r>
              <a:rPr lang="nl-NL" dirty="0" smtClean="0">
                <a:latin typeface="Arial" panose="020B0604020202020204" pitchFamily="34" charset="0"/>
              </a:rPr>
              <a:t>goals.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a:t>
            </a:fld>
            <a:endParaRPr lang="en-US" dirty="0"/>
          </a:p>
        </p:txBody>
      </p:sp>
    </p:spTree>
    <p:extLst>
      <p:ext uri="{BB962C8B-B14F-4D97-AF65-F5344CB8AC3E}">
        <p14:creationId xmlns:p14="http://schemas.microsoft.com/office/powerpoint/2010/main" val="36165925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600" dirty="0" smtClean="0">
                <a:cs typeface="Avenir Black" charset="0"/>
              </a:rPr>
              <a:t>Technological devices</a:t>
            </a:r>
          </a:p>
          <a:p>
            <a:pPr lvl="1"/>
            <a:r>
              <a:rPr lang="it-IT" sz="2400" dirty="0" smtClean="0">
                <a:cs typeface="Arial" panose="020B0604020202020204" pitchFamily="34" charset="0"/>
              </a:rPr>
              <a:t>Galvanometer</a:t>
            </a:r>
          </a:p>
          <a:p>
            <a:pPr lvl="1"/>
            <a:r>
              <a:rPr lang="ro-RO" sz="2400" dirty="0" smtClean="0">
                <a:cs typeface="Arial" panose="020B0604020202020204" pitchFamily="34" charset="0"/>
              </a:rPr>
              <a:t>Tachistoscope</a:t>
            </a:r>
          </a:p>
          <a:p>
            <a:pPr lvl="1"/>
            <a:r>
              <a:rPr lang="en-US" sz="2400" dirty="0" smtClean="0">
                <a:cs typeface="Arial" panose="020B0604020202020204" pitchFamily="34" charset="0"/>
              </a:rPr>
              <a:t>Eye-tracking </a:t>
            </a:r>
          </a:p>
          <a:p>
            <a:pPr lvl="1"/>
            <a:r>
              <a:rPr lang="en-US" sz="2400" dirty="0" smtClean="0">
                <a:cs typeface="Arial" panose="020B0604020202020204" pitchFamily="34" charset="0"/>
              </a:rPr>
              <a:t>Facial detection</a:t>
            </a:r>
          </a:p>
          <a:p>
            <a:pPr lvl="1"/>
            <a:r>
              <a:rPr lang="en-US" sz="2400" dirty="0" smtClean="0">
                <a:cs typeface="Arial" panose="020B0604020202020204" pitchFamily="34" charset="0"/>
              </a:rPr>
              <a:t>Skin sensors</a:t>
            </a:r>
          </a:p>
          <a:p>
            <a:pPr lvl="1"/>
            <a:r>
              <a:rPr lang="en-US" sz="2400" dirty="0" smtClean="0">
                <a:cs typeface="Arial" panose="020B0604020202020204" pitchFamily="34" charset="0"/>
              </a:rPr>
              <a:t>Brain wave scanners</a:t>
            </a:r>
          </a:p>
          <a:p>
            <a:pPr lvl="1"/>
            <a:r>
              <a:rPr lang="en-US" sz="2400" dirty="0" smtClean="0">
                <a:cs typeface="Arial" panose="020B0604020202020204" pitchFamily="34" charset="0"/>
              </a:rPr>
              <a:t>Audiometer</a:t>
            </a:r>
          </a:p>
          <a:p>
            <a:pPr lvl="1"/>
            <a:r>
              <a:rPr lang="en-US" sz="2400" dirty="0" smtClean="0">
                <a:cs typeface="Arial" panose="020B0604020202020204" pitchFamily="34" charset="0"/>
              </a:rPr>
              <a:t>GPS</a:t>
            </a:r>
            <a:endParaRPr lang="en-IN" sz="2400" dirty="0" smtClean="0"/>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Many advances in visual technology techniques studying the eyes and face have benefited marketing researchers and managers alike. Technology now lets marketers use skin sensors, brain wave scanners, and full-body scanners to get consumer responses. Technology has replaced the diaries that participants in media surveys used to keep.</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a:t>
            </a:fld>
            <a:endParaRPr lang="en-US" dirty="0"/>
          </a:p>
        </p:txBody>
      </p:sp>
    </p:spTree>
    <p:extLst>
      <p:ext uri="{BB962C8B-B14F-4D97-AF65-F5344CB8AC3E}">
        <p14:creationId xmlns:p14="http://schemas.microsoft.com/office/powerpoint/2010/main" val="32417626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With the sampling unit chosen, marketers must next develop a sampling frame so everyone in the target population has an equal or known chance of being sampled. Large samples give more reliable results, but it</a:t>
            </a:r>
            <a:r>
              <a:rPr lang="en-US" altLang="en-US" dirty="0" smtClean="0">
                <a:latin typeface="Arial" panose="020B0604020202020204" pitchFamily="34" charset="0"/>
              </a:rPr>
              <a:t>’</a:t>
            </a:r>
            <a:r>
              <a:rPr lang="en-US" dirty="0" smtClean="0">
                <a:latin typeface="Arial" panose="020B0604020202020204" pitchFamily="34" charset="0"/>
              </a:rPr>
              <a:t>s not necessary to sample the entire target population to achieve reliable results. Samples of less than 1 percent of a population can often provide good reliability, with a credible sampling procedure. Probability sampling allows marketers to calculate confidence limits for sampling error and makes the sample more representative.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15</a:t>
            </a:fld>
            <a:endParaRPr lang="en-US" dirty="0"/>
          </a:p>
        </p:txBody>
      </p:sp>
    </p:spTree>
    <p:extLst>
      <p:ext uri="{BB962C8B-B14F-4D97-AF65-F5344CB8AC3E}">
        <p14:creationId xmlns:p14="http://schemas.microsoft.com/office/powerpoint/2010/main" val="21287973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600" dirty="0" smtClean="0">
                <a:cs typeface="Avenir Black" charset="0"/>
              </a:rPr>
              <a:t>Contact methods</a:t>
            </a:r>
          </a:p>
          <a:p>
            <a:pPr lvl="1"/>
            <a:r>
              <a:rPr lang="en-US" sz="2400" dirty="0" smtClean="0"/>
              <a:t>Mail</a:t>
            </a:r>
          </a:p>
          <a:p>
            <a:pPr lvl="1"/>
            <a:r>
              <a:rPr lang="en-US" sz="2400" dirty="0" smtClean="0"/>
              <a:t>Telephone</a:t>
            </a:r>
          </a:p>
          <a:p>
            <a:pPr lvl="1"/>
            <a:r>
              <a:rPr lang="en-US" sz="2400" dirty="0" smtClean="0"/>
              <a:t>Personal</a:t>
            </a:r>
          </a:p>
          <a:p>
            <a:pPr lvl="1"/>
            <a:r>
              <a:rPr lang="en-US" sz="2400" dirty="0" smtClean="0"/>
              <a:t>Online</a:t>
            </a:r>
            <a:endParaRPr lang="en-IN" sz="2600" dirty="0" smtClean="0"/>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Now the marketing researcher must decide how to contact the subjects: by mail, by telephone, in person, or online.</a:t>
            </a:r>
          </a:p>
          <a:p>
            <a:endParaRPr lang="en-US" dirty="0" smtClean="0">
              <a:latin typeface="Arial" panose="020B0604020202020204" pitchFamily="34" charset="0"/>
            </a:endParaRPr>
          </a:p>
          <a:p>
            <a:r>
              <a:rPr lang="en-US" dirty="0" smtClean="0">
                <a:latin typeface="Arial" panose="020B0604020202020204" pitchFamily="34" charset="0"/>
              </a:rPr>
              <a:t>Mail Contacts The mail questionnaire is one way to reach people who would not give personal interviews or whose responses might be biased or distorted by the interviewers. Mail questionnaires require simple and clearly worded questions. Unfortunately, responses are usually few or slow.</a:t>
            </a:r>
          </a:p>
          <a:p>
            <a:endParaRPr lang="en-US" dirty="0" smtClean="0">
              <a:latin typeface="Arial" panose="020B0604020202020204" pitchFamily="34" charset="0"/>
            </a:endParaRPr>
          </a:p>
          <a:p>
            <a:r>
              <a:rPr lang="en-US" dirty="0" smtClean="0">
                <a:latin typeface="Arial" panose="020B0604020202020204" pitchFamily="34" charset="0"/>
              </a:rPr>
              <a:t>Telephone Contacts Telephone interviewing is a good method for gathering information quickly; the interviewer is also able to clarify questions if respondents do not understand them. Interviews must be brief and not too personal. Although the response rate has typically been higher than for mailed questionnaires, telephone interviewing in the United States is getting more difficult because of consumers</a:t>
            </a:r>
            <a:r>
              <a:rPr lang="en-US" altLang="en-US" dirty="0" smtClean="0">
                <a:latin typeface="Arial" panose="020B0604020202020204" pitchFamily="34" charset="0"/>
              </a:rPr>
              <a:t>’</a:t>
            </a:r>
            <a:r>
              <a:rPr lang="en-US" dirty="0" smtClean="0">
                <a:latin typeface="Arial" panose="020B0604020202020204" pitchFamily="34" charset="0"/>
              </a:rPr>
              <a:t> growing antipathy toward telemarketers.</a:t>
            </a:r>
          </a:p>
          <a:p>
            <a:endParaRPr lang="en-US" dirty="0" smtClean="0">
              <a:latin typeface="Arial" panose="020B0604020202020204" pitchFamily="34" charset="0"/>
            </a:endParaRPr>
          </a:p>
          <a:p>
            <a:r>
              <a:rPr lang="en-US" dirty="0" smtClean="0">
                <a:latin typeface="Arial" panose="020B0604020202020204" pitchFamily="34" charset="0"/>
              </a:rPr>
              <a:t>Personal Contacts Personal interviewing is the most versatile method. The interviewer can ask more questions and record additional observations about the respondent, such as dress and body language. Personal interviewing is also the most expensive method, is subject to interviewer bias, and requires more planning and supervision.</a:t>
            </a:r>
          </a:p>
          <a:p>
            <a:endParaRPr lang="en-US" dirty="0" smtClean="0">
              <a:latin typeface="Arial" panose="020B0604020202020204" pitchFamily="34" charset="0"/>
            </a:endParaRPr>
          </a:p>
          <a:p>
            <a:r>
              <a:rPr lang="en-US" dirty="0" smtClean="0">
                <a:latin typeface="Arial" panose="020B0604020202020204" pitchFamily="34" charset="0"/>
              </a:rPr>
              <a:t>Online Contacts The Internet offers many ways to do research. A company can embed a questionnaire on its Web site and offer an incentive for answering, or it can place a banner on a frequently visited site, inviting people to answer questions and possibly win a prize. Online product testing can provide information much faster than traditional new-product marketing research techniques.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16</a:t>
            </a:fld>
            <a:endParaRPr lang="en-US" dirty="0"/>
          </a:p>
        </p:txBody>
      </p:sp>
    </p:spTree>
    <p:extLst>
      <p:ext uri="{BB962C8B-B14F-4D97-AF65-F5344CB8AC3E}">
        <p14:creationId xmlns:p14="http://schemas.microsoft.com/office/powerpoint/2010/main" val="2512736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Online Research</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r>
              <a:rPr lang="en-US" sz="2600" dirty="0" smtClean="0">
                <a:cs typeface="Avenir Black" charset="0"/>
              </a:rPr>
              <a:t>Advantages</a:t>
            </a:r>
          </a:p>
          <a:p>
            <a:pPr lvl="1"/>
            <a:r>
              <a:rPr lang="en-US" sz="2400" dirty="0" smtClean="0">
                <a:cs typeface="Arial" panose="020B0604020202020204" pitchFamily="34" charset="0"/>
              </a:rPr>
              <a:t>Inexpensive</a:t>
            </a:r>
          </a:p>
          <a:p>
            <a:pPr lvl="1"/>
            <a:r>
              <a:rPr lang="en-US" sz="2400" dirty="0" smtClean="0">
                <a:cs typeface="Arial" panose="020B0604020202020204" pitchFamily="34" charset="0"/>
              </a:rPr>
              <a:t>Expansive</a:t>
            </a:r>
          </a:p>
          <a:p>
            <a:pPr lvl="1"/>
            <a:r>
              <a:rPr lang="en-US" sz="2400" dirty="0" smtClean="0">
                <a:cs typeface="Arial" panose="020B0604020202020204" pitchFamily="34" charset="0"/>
              </a:rPr>
              <a:t>Fast</a:t>
            </a:r>
          </a:p>
          <a:p>
            <a:pPr lvl="1"/>
            <a:r>
              <a:rPr lang="en-US" sz="2400" dirty="0" smtClean="0">
                <a:cs typeface="Arial" panose="020B0604020202020204" pitchFamily="34" charset="0"/>
              </a:rPr>
              <a:t>Honest</a:t>
            </a:r>
          </a:p>
          <a:p>
            <a:pPr lvl="1"/>
            <a:r>
              <a:rPr lang="en-US" sz="2400" dirty="0" smtClean="0">
                <a:cs typeface="Arial" panose="020B0604020202020204" pitchFamily="34" charset="0"/>
              </a:rPr>
              <a:t>Thoughtful</a:t>
            </a:r>
          </a:p>
          <a:p>
            <a:pPr lvl="1"/>
            <a:r>
              <a:rPr lang="en-US" sz="2400" dirty="0" smtClean="0">
                <a:cs typeface="Arial" panose="020B0604020202020204" pitchFamily="34" charset="0"/>
              </a:rPr>
              <a:t>Versatile</a:t>
            </a:r>
            <a:endParaRPr lang="en-IN" sz="2400" dirty="0" smtClean="0"/>
          </a:p>
          <a:p>
            <a:r>
              <a:rPr lang="en-US" sz="2600" dirty="0" smtClean="0"/>
              <a:t>Disadvantages</a:t>
            </a:r>
          </a:p>
          <a:p>
            <a:pPr lvl="1"/>
            <a:r>
              <a:rPr lang="en-US" sz="2400" dirty="0" smtClean="0"/>
              <a:t>Small</a:t>
            </a:r>
          </a:p>
          <a:p>
            <a:pPr lvl="1"/>
            <a:r>
              <a:rPr lang="en-US" sz="2400" dirty="0" smtClean="0"/>
              <a:t>Skewed</a:t>
            </a:r>
          </a:p>
          <a:p>
            <a:pPr lvl="1"/>
            <a:r>
              <a:rPr lang="en-US" sz="2400" dirty="0" smtClean="0"/>
              <a:t>Excessive turnover</a:t>
            </a:r>
          </a:p>
          <a:p>
            <a:pPr lvl="1"/>
            <a:r>
              <a:rPr lang="en-US" sz="2400" dirty="0" smtClean="0"/>
              <a:t>Technological problems</a:t>
            </a:r>
          </a:p>
          <a:p>
            <a:pPr lvl="1"/>
            <a:r>
              <a:rPr lang="en-US" sz="2400" dirty="0" smtClean="0"/>
              <a:t>Technological inconsistencies</a:t>
            </a:r>
            <a:endParaRPr lang="en-IN" sz="24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As popular as online research methods are, smart companies use them to augment rather than replace more traditional methods. Like any method, online research has pros and cons.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17</a:t>
            </a:fld>
            <a:endParaRPr lang="en-US" dirty="0"/>
          </a:p>
        </p:txBody>
      </p:sp>
    </p:spTree>
    <p:extLst>
      <p:ext uri="{BB962C8B-B14F-4D97-AF65-F5344CB8AC3E}">
        <p14:creationId xmlns:p14="http://schemas.microsoft.com/office/powerpoint/2010/main" val="42091183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Step 3 to Step 6</a:t>
            </a:r>
            <a:endParaRPr lang="uz-Cyrl-UZ" sz="1200" kern="1200" dirty="0" smtClean="0">
              <a:solidFill>
                <a:schemeClr val="tx1"/>
              </a:solidFill>
              <a:latin typeface="+mn-lt"/>
              <a:ea typeface="+mn-ea"/>
              <a:cs typeface="+mn-cs"/>
            </a:endParaRPr>
          </a:p>
          <a:p>
            <a:r>
              <a:rPr lang="en-US" sz="1200" dirty="0" smtClean="0">
                <a:solidFill>
                  <a:srgbClr val="000000"/>
                </a:solidFill>
              </a:rPr>
              <a:t>Step 3: Collect the Information</a:t>
            </a:r>
          </a:p>
          <a:p>
            <a:r>
              <a:rPr lang="en-US" sz="1200" dirty="0" smtClean="0">
                <a:solidFill>
                  <a:srgbClr val="000000"/>
                </a:solidFill>
              </a:rPr>
              <a:t>Step 4: Analyze the Information</a:t>
            </a:r>
          </a:p>
          <a:p>
            <a:r>
              <a:rPr lang="en-US" sz="1200" dirty="0" smtClean="0">
                <a:solidFill>
                  <a:srgbClr val="000000"/>
                </a:solidFill>
              </a:rPr>
              <a:t>Step 5: Present the Findings</a:t>
            </a:r>
          </a:p>
          <a:p>
            <a:r>
              <a:rPr lang="en-US" sz="1200" dirty="0" smtClean="0"/>
              <a:t>Step 6: Make the Decision</a:t>
            </a:r>
            <a:endParaRPr lang="en-IN" sz="1200" b="1" dirty="0" smtClean="0"/>
          </a:p>
          <a:p>
            <a:endParaRPr lang="uz-Cyrl-UZ" sz="1200" kern="1200" dirty="0" smtClean="0">
              <a:solidFill>
                <a:schemeClr val="tx1"/>
              </a:solidFill>
              <a:latin typeface="+mn-lt"/>
              <a:ea typeface="+mn-ea"/>
              <a:cs typeface="+mn-cs"/>
            </a:endParaRPr>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The data collection phase of marketing research is generally the most expensive and error-prone. Some respondents will be away from home, offline, or otherwise inaccessible; they must be contacted again or replaced. Others will refuse to cooperate or will give biased or dishonest answers.</a:t>
            </a:r>
          </a:p>
          <a:p>
            <a:endParaRPr lang="en-US" dirty="0" smtClean="0">
              <a:latin typeface="Arial" panose="020B0604020202020204" pitchFamily="34" charset="0"/>
            </a:endParaRPr>
          </a:p>
          <a:p>
            <a:r>
              <a:rPr lang="en-US" dirty="0" smtClean="0">
                <a:latin typeface="Arial" panose="020B0604020202020204" pitchFamily="34" charset="0"/>
              </a:rPr>
              <a:t>The fourth step in the process is to extract findings by tabulating the data and developing summary measures. The researchers now compute averages and measures of dispersion for the major variables and apply some advanced statistical techniques and decision models in the hope of discovering additional findings. They may test different hypotheses and theories, applying sensitivity analysis to test assumptions and the strength of the conclusions.</a:t>
            </a:r>
          </a:p>
          <a:p>
            <a:endParaRPr lang="en-US" dirty="0" smtClean="0">
              <a:latin typeface="Arial" panose="020B0604020202020204" pitchFamily="34" charset="0"/>
            </a:endParaRPr>
          </a:p>
          <a:p>
            <a:r>
              <a:rPr lang="en-US" dirty="0" smtClean="0">
                <a:latin typeface="Arial" panose="020B0604020202020204" pitchFamily="34" charset="0"/>
              </a:rPr>
              <a:t>Then, the researcher presents the findings. Researchers are increasingly asked to play a proactive, consulting role in translating data and information into insights and recommendations for management.</a:t>
            </a:r>
          </a:p>
          <a:p>
            <a:endParaRPr lang="en-US" dirty="0" smtClean="0">
              <a:latin typeface="Arial" panose="020B0604020202020204" pitchFamily="34" charset="0"/>
            </a:endParaRPr>
          </a:p>
          <a:p>
            <a:r>
              <a:rPr lang="en-US" dirty="0" smtClean="0">
                <a:latin typeface="Arial" panose="020B0604020202020204" pitchFamily="34" charset="0"/>
              </a:rPr>
              <a:t>Finally, the firm who commissioned the research need to weigh the evidence. If their confidence in the findings is low, they may decide against implementing the recommendations/conclusions. If they are predisposed to launching it, the findings may support their inclination. They may even decide to study the issue further and do more research. The decision is theirs, but rigorously done research provides them with insight into the problem</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18</a:t>
            </a:fld>
            <a:endParaRPr lang="en-US" dirty="0"/>
          </a:p>
        </p:txBody>
      </p:sp>
    </p:spTree>
    <p:extLst>
      <p:ext uri="{BB962C8B-B14F-4D97-AF65-F5344CB8AC3E}">
        <p14:creationId xmlns:p14="http://schemas.microsoft.com/office/powerpoint/2010/main" val="13963819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Measuring Marketing Productivity</a:t>
            </a:r>
            <a:endParaRPr lang="uz-Cyrl-UZ"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sz="1200" kern="1200" dirty="0" smtClean="0">
              <a:solidFill>
                <a:schemeClr val="tx1"/>
              </a:solidFill>
              <a:latin typeface="+mn-lt"/>
              <a:ea typeface="+mn-ea"/>
              <a:cs typeface="+mn-cs"/>
            </a:endParaRPr>
          </a:p>
          <a:p>
            <a:r>
              <a:rPr lang="en-US" sz="1200" dirty="0" smtClean="0">
                <a:cs typeface="Avenir Black" charset="0"/>
              </a:rPr>
              <a:t>Marketing metrics</a:t>
            </a:r>
          </a:p>
          <a:p>
            <a:r>
              <a:rPr lang="en-US" sz="1200" dirty="0" smtClean="0">
                <a:cs typeface="Avenir Black" charset="0"/>
              </a:rPr>
              <a:t>Marketing-mix modeling</a:t>
            </a:r>
          </a:p>
          <a:p>
            <a:r>
              <a:rPr lang="en-US" sz="1200" dirty="0" smtClean="0">
                <a:cs typeface="Avenir Black" charset="0"/>
              </a:rPr>
              <a:t>Marketing dashboards</a:t>
            </a:r>
            <a:endParaRPr lang="en-IN"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marketing research must assess the efficiency and effectiveness of marketing activities. Two complementary approaches to measuring marketing productivity are: (1) marketing metrics to assess marketing effects and (2) marketing-mix modeling to estimate causal relationships and measure how marketing activity affects outcomes. Marketing dashboards are a structured way to disseminate the insights gleaned from these two approaches.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19</a:t>
            </a:fld>
            <a:endParaRPr lang="en-US" dirty="0"/>
          </a:p>
        </p:txBody>
      </p:sp>
    </p:spTree>
    <p:extLst>
      <p:ext uri="{BB962C8B-B14F-4D97-AF65-F5344CB8AC3E}">
        <p14:creationId xmlns:p14="http://schemas.microsoft.com/office/powerpoint/2010/main" val="19148407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uz-Cyrl-UZ" sz="1200" b="1" dirty="0" smtClean="0">
                <a:cs typeface="Avenir Black" charset="0"/>
              </a:rPr>
              <a:t>маркетинг ўлчовлари</a:t>
            </a:r>
          </a:p>
          <a:p>
            <a:endParaRPr lang="uz-Cyrl-UZ" sz="1200" b="1"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cs typeface="Avenir Black" charset="0"/>
              </a:rPr>
              <a:t>Measures that help marketers quantify, compare, and interpret performance</a:t>
            </a:r>
          </a:p>
          <a:p>
            <a:pPr rtl="0" eaLnBrk="1" fontAlgn="t" latinLnBrk="0" hangingPunct="1"/>
            <a:r>
              <a:rPr lang="en-IN" sz="1200" b="1" i="0" u="none" strike="noStrike" kern="1200" dirty="0" smtClean="0">
                <a:solidFill>
                  <a:schemeClr val="tx1"/>
                </a:solidFill>
                <a:latin typeface="+mn-lt"/>
                <a:ea typeface="+mn-ea"/>
                <a:cs typeface="+mn-cs"/>
              </a:rPr>
              <a:t>I.</a:t>
            </a:r>
            <a:r>
              <a:rPr lang="en-IN" sz="1200" b="1" i="0" u="none" strike="noStrike" kern="1200" baseline="0" dirty="0" smtClean="0">
                <a:solidFill>
                  <a:schemeClr val="tx1"/>
                </a:solidFill>
                <a:latin typeface="+mn-lt"/>
                <a:ea typeface="+mn-ea"/>
                <a:cs typeface="+mn-cs"/>
              </a:rPr>
              <a:t> External</a:t>
            </a:r>
            <a:endParaRPr lang="en-IN" sz="1200" b="1"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Awareness</a:t>
            </a:r>
          </a:p>
          <a:p>
            <a:pPr rtl="0" eaLnBrk="1" fontAlgn="t" latinLnBrk="0" hangingPunct="1"/>
            <a:r>
              <a:rPr lang="en-IN" sz="1200" b="0" i="0" u="none" strike="noStrike" kern="1200" dirty="0" smtClean="0">
                <a:solidFill>
                  <a:schemeClr val="tx1"/>
                </a:solidFill>
                <a:latin typeface="+mn-lt"/>
                <a:ea typeface="+mn-ea"/>
                <a:cs typeface="+mn-cs"/>
              </a:rPr>
              <a:t>Market share (volume or value)</a:t>
            </a:r>
          </a:p>
          <a:p>
            <a:pPr rtl="0" eaLnBrk="1" fontAlgn="t" latinLnBrk="0" hangingPunct="1"/>
            <a:r>
              <a:rPr lang="en-IN" sz="1200" b="0" i="0" u="none" strike="noStrike" kern="1200" dirty="0" smtClean="0">
                <a:solidFill>
                  <a:schemeClr val="tx1"/>
                </a:solidFill>
                <a:latin typeface="+mn-lt"/>
                <a:ea typeface="+mn-ea"/>
                <a:cs typeface="+mn-cs"/>
              </a:rPr>
              <a:t>Relative</a:t>
            </a:r>
            <a:r>
              <a:rPr lang="en-IN" sz="1200" b="0" i="0" u="none" strike="noStrike" kern="1200" baseline="0" dirty="0" smtClean="0">
                <a:solidFill>
                  <a:schemeClr val="tx1"/>
                </a:solidFill>
                <a:latin typeface="+mn-lt"/>
                <a:ea typeface="+mn-ea"/>
                <a:cs typeface="+mn-cs"/>
              </a:rPr>
              <a:t> price (market share value/volume)</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Number of complaints (level</a:t>
            </a:r>
            <a:r>
              <a:rPr lang="en-IN" sz="1200" b="0" i="0" u="none" strike="noStrike" kern="1200" baseline="0" dirty="0" smtClean="0">
                <a:solidFill>
                  <a:schemeClr val="tx1"/>
                </a:solidFill>
                <a:latin typeface="+mn-lt"/>
                <a:ea typeface="+mn-ea"/>
                <a:cs typeface="+mn-cs"/>
              </a:rPr>
              <a:t> of dissatisfaction) </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Consumer satisfaction</a:t>
            </a:r>
          </a:p>
          <a:p>
            <a:pPr rtl="0" eaLnBrk="1" fontAlgn="t" latinLnBrk="0" hangingPunct="1"/>
            <a:r>
              <a:rPr lang="en-IN" sz="1200" b="0" i="0" u="none" strike="noStrike" kern="1200" dirty="0" smtClean="0">
                <a:solidFill>
                  <a:schemeClr val="tx1"/>
                </a:solidFill>
                <a:latin typeface="+mn-lt"/>
                <a:ea typeface="+mn-ea"/>
                <a:cs typeface="+mn-cs"/>
              </a:rPr>
              <a:t>Distribution/availability</a:t>
            </a:r>
          </a:p>
          <a:p>
            <a:pPr rtl="0" eaLnBrk="1" fontAlgn="t" latinLnBrk="0" hangingPunct="1"/>
            <a:r>
              <a:rPr lang="en-IN" sz="1200" b="0" i="0" u="none" strike="noStrike" kern="1200" dirty="0" smtClean="0">
                <a:solidFill>
                  <a:schemeClr val="tx1"/>
                </a:solidFill>
                <a:latin typeface="+mn-lt"/>
                <a:ea typeface="+mn-ea"/>
                <a:cs typeface="+mn-cs"/>
              </a:rPr>
              <a:t>Total number of customers</a:t>
            </a:r>
          </a:p>
          <a:p>
            <a:pPr rtl="0" eaLnBrk="1" fontAlgn="t" latinLnBrk="0" hangingPunct="1"/>
            <a:r>
              <a:rPr lang="en-IN" sz="1200" b="0" i="0" u="none" strike="noStrike" kern="1200" dirty="0" smtClean="0">
                <a:solidFill>
                  <a:schemeClr val="tx1"/>
                </a:solidFill>
                <a:latin typeface="+mn-lt"/>
                <a:ea typeface="+mn-ea"/>
                <a:cs typeface="+mn-cs"/>
              </a:rPr>
              <a:t>Perceived quality/esteem</a:t>
            </a:r>
          </a:p>
          <a:p>
            <a:pPr rtl="0" eaLnBrk="1" fontAlgn="t" latinLnBrk="0" hangingPunct="1"/>
            <a:r>
              <a:rPr lang="en-IN" sz="1200" b="0" i="0" u="none" strike="noStrike" kern="1200" dirty="0" smtClean="0">
                <a:solidFill>
                  <a:schemeClr val="tx1"/>
                </a:solidFill>
                <a:latin typeface="+mn-lt"/>
                <a:ea typeface="+mn-ea"/>
                <a:cs typeface="+mn-cs"/>
              </a:rPr>
              <a:t>Loyalty/retention</a:t>
            </a:r>
          </a:p>
          <a:p>
            <a:pPr rtl="0" eaLnBrk="1" fontAlgn="t" latinLnBrk="0" hangingPunct="1"/>
            <a:r>
              <a:rPr lang="en-IN" sz="1200" b="0" i="0" u="none" strike="noStrike" kern="1200" dirty="0" smtClean="0">
                <a:solidFill>
                  <a:schemeClr val="tx1"/>
                </a:solidFill>
                <a:latin typeface="+mn-lt"/>
                <a:ea typeface="+mn-ea"/>
                <a:cs typeface="+mn-cs"/>
              </a:rPr>
              <a:t>Relative perceived quality</a:t>
            </a:r>
          </a:p>
          <a:p>
            <a:endParaRPr lang="uz-Cyrl-UZ" dirty="0" smtClean="0">
              <a:latin typeface="Arial" panose="020B0604020202020204" pitchFamily="34" charset="0"/>
            </a:endParaRPr>
          </a:p>
          <a:p>
            <a:pPr rtl="0" eaLnBrk="1" fontAlgn="t" latinLnBrk="0" hangingPunct="1"/>
            <a:r>
              <a:rPr lang="en-IN" sz="1200" b="1" i="0" u="none" strike="noStrike" kern="1200" dirty="0" smtClean="0">
                <a:solidFill>
                  <a:schemeClr val="tx1"/>
                </a:solidFill>
                <a:latin typeface="+mn-lt"/>
                <a:ea typeface="+mn-ea"/>
                <a:cs typeface="+mn-cs"/>
              </a:rPr>
              <a:t>II. Internal</a:t>
            </a:r>
          </a:p>
          <a:p>
            <a:pPr rtl="0" eaLnBrk="1" fontAlgn="t" latinLnBrk="0" hangingPunct="1"/>
            <a:r>
              <a:rPr lang="en-IN" sz="1200" b="0" i="0" u="none" strike="noStrike" kern="1200" dirty="0" smtClean="0">
                <a:solidFill>
                  <a:schemeClr val="tx1"/>
                </a:solidFill>
                <a:latin typeface="+mn-lt"/>
                <a:ea typeface="+mn-ea"/>
                <a:cs typeface="+mn-cs"/>
              </a:rPr>
              <a:t>Awareness of goals</a:t>
            </a:r>
          </a:p>
          <a:p>
            <a:pPr rtl="0" eaLnBrk="1" fontAlgn="t" latinLnBrk="0" hangingPunct="1"/>
            <a:r>
              <a:rPr lang="en-IN" sz="1200" b="0" i="0" u="none" strike="noStrike" kern="1200" dirty="0" smtClean="0">
                <a:solidFill>
                  <a:schemeClr val="tx1"/>
                </a:solidFill>
                <a:latin typeface="+mn-lt"/>
                <a:ea typeface="+mn-ea"/>
                <a:cs typeface="+mn-cs"/>
              </a:rPr>
              <a:t>Commitment of goals</a:t>
            </a:r>
          </a:p>
          <a:p>
            <a:pPr rtl="0" eaLnBrk="1" fontAlgn="t" latinLnBrk="0" hangingPunct="1"/>
            <a:r>
              <a:rPr lang="en-IN" sz="1200" b="0" i="0" u="none" strike="noStrike" kern="1200" dirty="0" smtClean="0">
                <a:solidFill>
                  <a:schemeClr val="tx1"/>
                </a:solidFill>
                <a:latin typeface="+mn-lt"/>
                <a:ea typeface="+mn-ea"/>
                <a:cs typeface="+mn-cs"/>
              </a:rPr>
              <a:t>Active</a:t>
            </a:r>
            <a:r>
              <a:rPr lang="en-IN" sz="1200" b="0" i="0" u="none" strike="noStrike" kern="1200" baseline="0" dirty="0" smtClean="0">
                <a:solidFill>
                  <a:schemeClr val="tx1"/>
                </a:solidFill>
                <a:latin typeface="+mn-lt"/>
                <a:ea typeface="+mn-ea"/>
                <a:cs typeface="+mn-cs"/>
              </a:rPr>
              <a:t> innovation support</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Resource adequacy</a:t>
            </a:r>
          </a:p>
          <a:p>
            <a:pPr rtl="0" eaLnBrk="1" fontAlgn="t" latinLnBrk="0" hangingPunct="1"/>
            <a:r>
              <a:rPr lang="en-IN" sz="1200" b="0" i="0" u="none" strike="noStrike" kern="1200" dirty="0" smtClean="0">
                <a:solidFill>
                  <a:schemeClr val="tx1"/>
                </a:solidFill>
                <a:latin typeface="+mn-lt"/>
                <a:ea typeface="+mn-ea"/>
                <a:cs typeface="+mn-cs"/>
              </a:rPr>
              <a:t>Staffing/skill levels</a:t>
            </a:r>
          </a:p>
          <a:p>
            <a:pPr rtl="0" eaLnBrk="1" fontAlgn="t" latinLnBrk="0" hangingPunct="1"/>
            <a:r>
              <a:rPr lang="en-IN" sz="1200" b="0" i="0" u="none" strike="noStrike" kern="1200" dirty="0" smtClean="0">
                <a:solidFill>
                  <a:schemeClr val="tx1"/>
                </a:solidFill>
                <a:latin typeface="+mn-lt"/>
                <a:ea typeface="+mn-ea"/>
                <a:cs typeface="+mn-cs"/>
              </a:rPr>
              <a:t>Desire to learn</a:t>
            </a:r>
          </a:p>
          <a:p>
            <a:pPr rtl="0" eaLnBrk="1" fontAlgn="t" latinLnBrk="0" hangingPunct="1"/>
            <a:r>
              <a:rPr lang="en-IN" sz="1200" b="0" i="0" u="none" strike="noStrike" kern="1200" dirty="0" smtClean="0">
                <a:solidFill>
                  <a:schemeClr val="tx1"/>
                </a:solidFill>
                <a:latin typeface="+mn-lt"/>
                <a:ea typeface="+mn-ea"/>
                <a:cs typeface="+mn-cs"/>
              </a:rPr>
              <a:t>Willingness</a:t>
            </a:r>
            <a:r>
              <a:rPr lang="en-IN" sz="1200" b="0" i="0" u="none" strike="noStrike" kern="1200" baseline="0" dirty="0" smtClean="0">
                <a:solidFill>
                  <a:schemeClr val="tx1"/>
                </a:solidFill>
                <a:latin typeface="+mn-lt"/>
                <a:ea typeface="+mn-ea"/>
                <a:cs typeface="+mn-cs"/>
              </a:rPr>
              <a:t> to change</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Freedom to fail</a:t>
            </a:r>
          </a:p>
          <a:p>
            <a:pPr rtl="0" eaLnBrk="1" fontAlgn="t" latinLnBrk="0" hangingPunct="1"/>
            <a:r>
              <a:rPr lang="en-IN" sz="1200" b="0" i="0" u="none" strike="noStrike" kern="1200" dirty="0" smtClean="0">
                <a:solidFill>
                  <a:schemeClr val="tx1"/>
                </a:solidFill>
                <a:latin typeface="+mn-lt"/>
                <a:ea typeface="+mn-ea"/>
                <a:cs typeface="+mn-cs"/>
              </a:rPr>
              <a:t>Autonomy</a:t>
            </a:r>
          </a:p>
          <a:p>
            <a:pPr rtl="0" eaLnBrk="1" fontAlgn="t" latinLnBrk="0" hangingPunct="1"/>
            <a:r>
              <a:rPr lang="en-IN" sz="1200" b="0" i="0" u="none" strike="noStrike" kern="1200" dirty="0" smtClean="0">
                <a:solidFill>
                  <a:schemeClr val="tx1"/>
                </a:solidFill>
                <a:latin typeface="+mn-lt"/>
                <a:ea typeface="+mn-ea"/>
                <a:cs typeface="+mn-cs"/>
              </a:rPr>
              <a:t>Relative employee satisfaction</a:t>
            </a:r>
          </a:p>
          <a:p>
            <a:endParaRPr lang="uz-Cyrl-UZ" dirty="0" smtClean="0">
              <a:latin typeface="Arial" panose="020B0604020202020204" pitchFamily="34" charset="0"/>
            </a:endParaRPr>
          </a:p>
          <a:p>
            <a:endParaRPr lang="uz-Cyrl-UZ" dirty="0" smtClean="0">
              <a:latin typeface="Arial" panose="020B0604020202020204" pitchFamily="34" charset="0"/>
            </a:endParaRPr>
          </a:p>
          <a:p>
            <a:endParaRPr lang="uz-Cyrl-UZ" dirty="0" smtClean="0">
              <a:latin typeface="Arial" panose="020B0604020202020204" pitchFamily="34" charset="0"/>
            </a:endParaRPr>
          </a:p>
          <a:p>
            <a:r>
              <a:rPr lang="en-US" dirty="0" smtClean="0">
                <a:latin typeface="Arial" panose="020B0604020202020204" pitchFamily="34" charset="0"/>
              </a:rPr>
              <a:t>Marketers choose one or more measures based on the particular issues or problems they face. London Business School</a:t>
            </a:r>
            <a:r>
              <a:rPr lang="en-US" altLang="en-US" dirty="0" smtClean="0">
                <a:latin typeface="Arial" panose="020B0604020202020204" pitchFamily="34" charset="0"/>
              </a:rPr>
              <a:t>’</a:t>
            </a:r>
            <a:r>
              <a:rPr lang="en-US" dirty="0" smtClean="0">
                <a:latin typeface="Arial" panose="020B0604020202020204" pitchFamily="34" charset="0"/>
              </a:rPr>
              <a:t>s Tim Ambler believes firms can split evaluation of marketing performance into two parts: (1) short-term results and (2) changes in brand equity.50 Short-term results often reflect profit-and-loss</a:t>
            </a:r>
          </a:p>
          <a:p>
            <a:r>
              <a:rPr lang="en-US" dirty="0" smtClean="0">
                <a:latin typeface="Arial" panose="020B0604020202020204" pitchFamily="34" charset="0"/>
              </a:rPr>
              <a:t>concerns as shown by sales turnover, shareholder value, or some combination of the two. Brand-equity measures could include customer awareness, attitudes, and behaviors; market share; relative price premium; number of complaints; distribution and availability; total number of customers; perceived quality, and loyalty and retention.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20</a:t>
            </a:fld>
            <a:endParaRPr lang="en-US" dirty="0"/>
          </a:p>
        </p:txBody>
      </p:sp>
    </p:spTree>
    <p:extLst>
      <p:ext uri="{BB962C8B-B14F-4D97-AF65-F5344CB8AC3E}">
        <p14:creationId xmlns:p14="http://schemas.microsoft.com/office/powerpoint/2010/main" val="3410079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To deepen understanding, marketers can conduct multivariate analyses, such as regression analysis, to sort through how each marketing element influences marketing outcomes such as brand sales or market share.</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21</a:t>
            </a:fld>
            <a:endParaRPr lang="en-US" dirty="0"/>
          </a:p>
        </p:txBody>
      </p:sp>
    </p:spTree>
    <p:extLst>
      <p:ext uri="{BB962C8B-B14F-4D97-AF65-F5344CB8AC3E}">
        <p14:creationId xmlns:p14="http://schemas.microsoft.com/office/powerpoint/2010/main" val="32198541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smtClean="0">
                <a:solidFill>
                  <a:schemeClr val="tx1"/>
                </a:solidFill>
                <a:latin typeface="+mn-lt"/>
                <a:ea typeface="+mn-ea"/>
                <a:cs typeface="+mn-cs"/>
              </a:rPr>
              <a:t>Sample Customer-Performance Scorecard Measures</a:t>
            </a:r>
            <a:endParaRPr lang="uz-Cyrl-UZ"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sz="1200" kern="1200" dirty="0" smtClean="0">
              <a:solidFill>
                <a:schemeClr val="tx1"/>
              </a:solidFill>
              <a:latin typeface="+mn-lt"/>
              <a:ea typeface="+mn-ea"/>
              <a:cs typeface="+mn-cs"/>
            </a:endParaRPr>
          </a:p>
          <a:p>
            <a:pPr rtl="0" eaLnBrk="1" fontAlgn="t" latinLnBrk="0" hangingPunct="1"/>
            <a:r>
              <a:rPr lang="en-IN" sz="1200" b="0" smtClean="0">
                <a:solidFill>
                  <a:schemeClr val="tx1"/>
                </a:solidFill>
              </a:rPr>
              <a:t>Percentage of new customers to average number of customers</a:t>
            </a:r>
            <a:endParaRPr lang="uz-Cyrl-UZ" sz="1200" b="1" i="0" u="none" strike="noStrike" kern="1200" smtClean="0">
              <a:solidFill>
                <a:schemeClr val="tx1"/>
              </a:solidFill>
              <a:latin typeface="+mn-lt"/>
              <a:ea typeface="+mn-ea"/>
              <a:cs typeface="+mn-cs"/>
            </a:endParaRPr>
          </a:p>
          <a:p>
            <a:pPr rtl="0" eaLnBrk="1" fontAlgn="t" latinLnBrk="0" hangingPunct="1"/>
            <a:r>
              <a:rPr lang="en-IN" sz="1200" b="1" i="0" u="none" strike="noStrike" kern="1200" dirty="0" smtClean="0">
                <a:solidFill>
                  <a:schemeClr val="tx1"/>
                </a:solidFill>
                <a:latin typeface="+mn-lt"/>
                <a:ea typeface="+mn-ea"/>
                <a:cs typeface="+mn-cs"/>
              </a:rPr>
              <a:t>Percentage of lost customers to average number of customers</a:t>
            </a:r>
          </a:p>
          <a:p>
            <a:pPr rtl="0" eaLnBrk="1" fontAlgn="t" latinLnBrk="0" hangingPunct="1"/>
            <a:r>
              <a:rPr lang="en-IN" sz="1200" b="0" i="0" u="none" strike="noStrike" kern="1200" dirty="0" smtClean="0">
                <a:solidFill>
                  <a:schemeClr val="tx1"/>
                </a:solidFill>
                <a:latin typeface="+mn-lt"/>
                <a:ea typeface="+mn-ea"/>
                <a:cs typeface="+mn-cs"/>
              </a:rPr>
              <a:t>Percentage of</a:t>
            </a:r>
            <a:r>
              <a:rPr lang="en-IN" sz="1200" b="0" i="0" u="none" strike="noStrike" kern="1200" baseline="0" dirty="0" smtClean="0">
                <a:solidFill>
                  <a:schemeClr val="tx1"/>
                </a:solidFill>
                <a:latin typeface="+mn-lt"/>
                <a:ea typeface="+mn-ea"/>
                <a:cs typeface="+mn-cs"/>
              </a:rPr>
              <a:t> Win-back customers to average number of customers</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Percentage of customers falling</a:t>
            </a:r>
            <a:r>
              <a:rPr lang="en-IN" sz="1200" b="0" i="0" u="none" strike="noStrike" kern="1200" baseline="0" dirty="0" smtClean="0">
                <a:solidFill>
                  <a:schemeClr val="tx1"/>
                </a:solidFill>
                <a:latin typeface="+mn-lt"/>
                <a:ea typeface="+mn-ea"/>
                <a:cs typeface="+mn-cs"/>
              </a:rPr>
              <a:t> into very dissatisfied, natural, satisfied, and very satisfied categories</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Percentage of customers</a:t>
            </a:r>
            <a:r>
              <a:rPr lang="en-IN" sz="1200" b="0" i="0" u="none" strike="noStrike" kern="1200" baseline="0" dirty="0" smtClean="0">
                <a:solidFill>
                  <a:schemeClr val="tx1"/>
                </a:solidFill>
                <a:latin typeface="+mn-lt"/>
                <a:ea typeface="+mn-ea"/>
                <a:cs typeface="+mn-cs"/>
              </a:rPr>
              <a:t> who say they would repurchase the product</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Percentage of customers</a:t>
            </a:r>
            <a:r>
              <a:rPr lang="en-IN" sz="1200" b="0" i="0" u="none" strike="noStrike" kern="1200" baseline="0" dirty="0" smtClean="0">
                <a:solidFill>
                  <a:schemeClr val="tx1"/>
                </a:solidFill>
                <a:latin typeface="+mn-lt"/>
                <a:ea typeface="+mn-ea"/>
                <a:cs typeface="+mn-cs"/>
              </a:rPr>
              <a:t> who say they would recommend the product to others</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Percentage of target market customers who have brand awareness or recall</a:t>
            </a:r>
          </a:p>
          <a:p>
            <a:pPr rtl="0" eaLnBrk="1" fontAlgn="t" latinLnBrk="0" hangingPunct="1"/>
            <a:r>
              <a:rPr lang="en-IN" sz="1200" b="0" i="0" u="none" strike="noStrike" kern="1200" dirty="0" smtClean="0">
                <a:solidFill>
                  <a:schemeClr val="tx1"/>
                </a:solidFill>
                <a:latin typeface="+mn-lt"/>
                <a:ea typeface="+mn-ea"/>
                <a:cs typeface="+mn-cs"/>
              </a:rPr>
              <a:t>Percentage of customers</a:t>
            </a:r>
            <a:r>
              <a:rPr lang="en-IN" sz="1200" b="0" i="0" u="none" strike="noStrike" kern="1200" baseline="0" dirty="0" smtClean="0">
                <a:solidFill>
                  <a:schemeClr val="tx1"/>
                </a:solidFill>
                <a:latin typeface="+mn-lt"/>
                <a:ea typeface="+mn-ea"/>
                <a:cs typeface="+mn-cs"/>
              </a:rPr>
              <a:t> who say that the company’s product is the most preferred in its category</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Percentage of customers who correctly identify the brand</a:t>
            </a:r>
            <a:r>
              <a:rPr lang="en-IN" sz="1200" b="0" i="0" u="none" strike="noStrike" kern="1200" baseline="0" dirty="0" smtClean="0">
                <a:solidFill>
                  <a:schemeClr val="tx1"/>
                </a:solidFill>
                <a:latin typeface="+mn-lt"/>
                <a:ea typeface="+mn-ea"/>
                <a:cs typeface="+mn-cs"/>
              </a:rPr>
              <a:t>’s intended positioning and differentiation</a:t>
            </a:r>
            <a:endParaRPr lang="en-IN" sz="1200" b="0" i="0" u="none" strike="noStrike" kern="1200" dirty="0" smtClean="0">
              <a:solidFill>
                <a:schemeClr val="tx1"/>
              </a:solidFill>
              <a:latin typeface="+mn-lt"/>
              <a:ea typeface="+mn-ea"/>
              <a:cs typeface="+mn-cs"/>
            </a:endParaRPr>
          </a:p>
          <a:p>
            <a:pPr rtl="0" eaLnBrk="1" fontAlgn="t" latinLnBrk="0" hangingPunct="1"/>
            <a:r>
              <a:rPr lang="en-IN" sz="1200" b="0" i="0" u="none" strike="noStrike" kern="1200" dirty="0" smtClean="0">
                <a:solidFill>
                  <a:schemeClr val="tx1"/>
                </a:solidFill>
                <a:latin typeface="+mn-lt"/>
                <a:ea typeface="+mn-ea"/>
                <a:cs typeface="+mn-cs"/>
              </a:rPr>
              <a:t>Average perception of company’s product quality relative to chief competitor</a:t>
            </a:r>
          </a:p>
          <a:p>
            <a:pPr rtl="0" eaLnBrk="1" fontAlgn="t" latinLnBrk="0" hangingPunct="1"/>
            <a:r>
              <a:rPr lang="en-IN" sz="1200" b="0" i="0" u="none" strike="noStrike" kern="1200" dirty="0" smtClean="0">
                <a:solidFill>
                  <a:schemeClr val="tx1"/>
                </a:solidFill>
                <a:latin typeface="+mn-lt"/>
                <a:ea typeface="+mn-ea"/>
                <a:cs typeface="+mn-cs"/>
              </a:rPr>
              <a:t>Average perception of company’s service quality relative</a:t>
            </a:r>
            <a:r>
              <a:rPr lang="en-IN" sz="1200" b="0" i="0" u="none" strike="noStrike" kern="1200" baseline="0" dirty="0" smtClean="0">
                <a:solidFill>
                  <a:schemeClr val="tx1"/>
                </a:solidFill>
                <a:latin typeface="+mn-lt"/>
                <a:ea typeface="+mn-ea"/>
                <a:cs typeface="+mn-cs"/>
              </a:rPr>
              <a:t> to chief competitor</a:t>
            </a:r>
            <a:endParaRPr lang="en-IN" sz="1200" b="0" i="0" u="none" strike="noStrike"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A customer-performance scorecard records how well the company is doing year after year on such customer-based measures as those shown in Table 4.4. Management should set target goals for each measure and take action when results get out of bounds.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22</a:t>
            </a:fld>
            <a:endParaRPr lang="en-US" dirty="0"/>
          </a:p>
        </p:txBody>
      </p:sp>
    </p:spTree>
    <p:extLst>
      <p:ext uri="{BB962C8B-B14F-4D97-AF65-F5344CB8AC3E}">
        <p14:creationId xmlns:p14="http://schemas.microsoft.com/office/powerpoint/2010/main" val="36747494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Marketing Dashboards</a:t>
            </a:r>
            <a:endParaRPr lang="uz-Cyrl-UZ" sz="1200" kern="1200" dirty="0" smtClean="0">
              <a:solidFill>
                <a:schemeClr val="tx1"/>
              </a:solidFill>
              <a:latin typeface="+mn-lt"/>
              <a:ea typeface="+mn-ea"/>
              <a:cs typeface="+mn-cs"/>
            </a:endParaRPr>
          </a:p>
          <a:p>
            <a:endParaRPr lang="uz-Cyrl-UZ" sz="1200" kern="1200" dirty="0" smtClean="0">
              <a:solidFill>
                <a:schemeClr val="tx1"/>
              </a:solidFill>
              <a:latin typeface="+mn-lt"/>
              <a:ea typeface="+mn-ea"/>
              <a:cs typeface="+mn-cs"/>
            </a:endParaRPr>
          </a:p>
          <a:p>
            <a:r>
              <a:rPr lang="en-US" altLang="en-US" sz="2600" dirty="0" smtClean="0">
                <a:cs typeface="Avenir Black" charset="0"/>
              </a:rPr>
              <a:t>“</a:t>
            </a:r>
            <a:r>
              <a:rPr lang="en-US" sz="2600" dirty="0" smtClean="0">
                <a:cs typeface="Avenir Black" charset="0"/>
              </a:rPr>
              <a:t>A concise set of interconnected performance drivers to be viewed in common throughout the organization.</a:t>
            </a:r>
            <a:r>
              <a:rPr lang="en-US" altLang="en-US" sz="2600" dirty="0" smtClean="0">
                <a:cs typeface="Avenir Black" charset="0"/>
              </a:rPr>
              <a:t>”</a:t>
            </a:r>
          </a:p>
          <a:p>
            <a:pPr lvl="1">
              <a:spcBef>
                <a:spcPts val="1500"/>
              </a:spcBef>
              <a:buClr>
                <a:schemeClr val="bg2"/>
              </a:buClr>
              <a:buFont typeface="Arial" panose="020B0604020202020204" pitchFamily="34" charset="0"/>
              <a:buChar char="‒"/>
            </a:pPr>
            <a:r>
              <a:rPr lang="en-US" sz="2400" dirty="0" smtClean="0"/>
              <a:t>Customer-performance scorecard</a:t>
            </a:r>
          </a:p>
          <a:p>
            <a:pPr lvl="1">
              <a:spcBef>
                <a:spcPts val="1500"/>
              </a:spcBef>
              <a:buClr>
                <a:schemeClr val="bg2"/>
              </a:buClr>
              <a:buFont typeface="Arial" panose="020B0604020202020204" pitchFamily="34" charset="0"/>
              <a:buChar char="‒"/>
            </a:pPr>
            <a:r>
              <a:rPr lang="en-US" sz="2400" dirty="0" smtClean="0"/>
              <a:t>Stakeholder-performance scorecard</a:t>
            </a:r>
            <a:endParaRPr lang="en-IN" sz="2600" dirty="0" smtClean="0"/>
          </a:p>
          <a:p>
            <a:endParaRPr lang="uz-Cyrl-UZ" sz="1200" kern="1200" dirty="0" smtClean="0">
              <a:solidFill>
                <a:schemeClr val="tx1"/>
              </a:solidFill>
              <a:latin typeface="+mn-lt"/>
              <a:ea typeface="+mn-ea"/>
              <a:cs typeface="+mn-cs"/>
            </a:endParaRPr>
          </a:p>
          <a:p>
            <a:endParaRPr lang="uz-Cyrl-UZ" dirty="0" smtClean="0">
              <a:latin typeface="Arial" panose="020B0604020202020204" pitchFamily="34" charset="0"/>
            </a:endParaRPr>
          </a:p>
          <a:p>
            <a:r>
              <a:rPr lang="en-US" dirty="0" smtClean="0">
                <a:latin typeface="Arial" panose="020B0604020202020204" pitchFamily="34" charset="0"/>
              </a:rPr>
              <a:t>Management can assemble a summary set of relevant internal and external measures in a marketing dashboard for synthesis and interpretation. Marketing dashboards are like the instrument panel in a car or plane, visually displaying real-time indicators to ensure proper functioning.</a:t>
            </a:r>
          </a:p>
          <a:p>
            <a:endParaRPr lang="en-US" dirty="0" smtClean="0">
              <a:latin typeface="Arial" panose="020B0604020202020204" pitchFamily="34" charset="0"/>
            </a:endParaRPr>
          </a:p>
          <a:p>
            <a:r>
              <a:rPr lang="en-US" dirty="0" smtClean="0">
                <a:latin typeface="Arial" panose="020B0604020202020204" pitchFamily="34" charset="0"/>
              </a:rPr>
              <a:t>As input to the marketing dashboard, companies should include two key market-based scorecards that reflect performance and provide possible early warning signals.</a:t>
            </a:r>
          </a:p>
          <a:p>
            <a:endParaRPr lang="en-US" dirty="0" smtClean="0">
              <a:latin typeface="Arial" panose="020B0604020202020204" pitchFamily="34" charset="0"/>
            </a:endParaRPr>
          </a:p>
          <a:p>
            <a:r>
              <a:rPr lang="en-US" dirty="0" smtClean="0">
                <a:latin typeface="Arial" panose="020B0604020202020204" pitchFamily="34" charset="0"/>
              </a:rPr>
              <a:t>A customer-performance scorecard records how well the company is doing year after year on such customer-based measures as those shown in Table 4.4. Management should set target goals for each measure and take action when results get out of bounds.</a:t>
            </a:r>
          </a:p>
          <a:p>
            <a:endParaRPr lang="en-US" dirty="0" smtClean="0">
              <a:latin typeface="Arial" panose="020B0604020202020204" pitchFamily="34" charset="0"/>
            </a:endParaRPr>
          </a:p>
          <a:p>
            <a:r>
              <a:rPr lang="en-US" dirty="0" smtClean="0">
                <a:latin typeface="Arial" panose="020B0604020202020204" pitchFamily="34" charset="0"/>
              </a:rPr>
              <a:t>A stakeholder-performance scorecard tracks the satisfaction of various constituencies who have a critical interest in and impact on the company</a:t>
            </a:r>
            <a:r>
              <a:rPr lang="en-US" altLang="en-US" dirty="0" smtClean="0">
                <a:latin typeface="Arial" panose="020B0604020202020204" pitchFamily="34" charset="0"/>
              </a:rPr>
              <a:t>’</a:t>
            </a:r>
            <a:r>
              <a:rPr lang="en-US" dirty="0" smtClean="0">
                <a:latin typeface="Arial" panose="020B0604020202020204" pitchFamily="34" charset="0"/>
              </a:rPr>
              <a:t>s performance: employees, suppliers, banks, distributors, retailers, and stockholders. Again, management should take action when one or more groups register increased or above norm levels of dissatisfaction.</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23</a:t>
            </a:fld>
            <a:endParaRPr lang="en-US" dirty="0"/>
          </a:p>
        </p:txBody>
      </p:sp>
    </p:spTree>
    <p:extLst>
      <p:ext uri="{BB962C8B-B14F-4D97-AF65-F5344CB8AC3E}">
        <p14:creationId xmlns:p14="http://schemas.microsoft.com/office/powerpoint/2010/main" val="28532891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ＭＳ Ｐゴシック" charset="0"/>
                <a:cs typeface="+mn-cs"/>
              </a:rPr>
              <a:t>Figure 4.3 </a:t>
            </a:r>
            <a:r>
              <a:rPr lang="en-IN" sz="1200" kern="1200" dirty="0" smtClean="0">
                <a:solidFill>
                  <a:schemeClr val="tx1"/>
                </a:solidFill>
                <a:latin typeface="+mn-lt"/>
                <a:ea typeface="ＭＳ Ｐゴシック" charset="0"/>
                <a:cs typeface="+mn-cs"/>
              </a:rPr>
              <a:t>Example of a Marketing Dashboard</a:t>
            </a:r>
            <a:endParaRPr lang="uz-Cyrl-UZ" dirty="0" smtClean="0">
              <a:latin typeface="Arial" panose="020B0604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rial" panose="020B0604020202020204" pitchFamily="34" charset="0"/>
              </a:rPr>
              <a:t>Some executives worry that they</a:t>
            </a:r>
            <a:r>
              <a:rPr lang="en-US" altLang="en-US" dirty="0" smtClean="0">
                <a:latin typeface="Arial" panose="020B0604020202020204" pitchFamily="34" charset="0"/>
              </a:rPr>
              <a:t>’</a:t>
            </a:r>
            <a:r>
              <a:rPr lang="en-US" dirty="0" smtClean="0">
                <a:latin typeface="Arial" panose="020B0604020202020204" pitchFamily="34" charset="0"/>
              </a:rPr>
              <a:t>ll miss the big picture if they focus too much on a set of numbers on a dashboard. Some critics are concerned about privacy and the pressure the technique places on employees. But most experts feel the rewards offset the risks. </a:t>
            </a:r>
            <a:r>
              <a:rPr lang="en-US" altLang="en-US" dirty="0" smtClean="0">
                <a:latin typeface="Arial" panose="020B0604020202020204" pitchFamily="34" charset="0"/>
              </a:rPr>
              <a:t>“</a:t>
            </a:r>
            <a:r>
              <a:rPr lang="en-US" dirty="0" smtClean="0">
                <a:latin typeface="Arial" panose="020B0604020202020204" pitchFamily="34" charset="0"/>
              </a:rPr>
              <a:t>Marketing Memo: Designing Effective Marketing Dashboards</a:t>
            </a:r>
            <a:r>
              <a:rPr lang="en-US" altLang="en-US" dirty="0" smtClean="0">
                <a:latin typeface="Arial" panose="020B0604020202020204" pitchFamily="34" charset="0"/>
              </a:rPr>
              <a:t>”</a:t>
            </a:r>
            <a:r>
              <a:rPr lang="en-US" dirty="0" smtClean="0">
                <a:latin typeface="Arial" panose="020B0604020202020204" pitchFamily="34" charset="0"/>
              </a:rPr>
              <a:t> provides practical advice about the development of these marketing tools.</a:t>
            </a:r>
            <a:endParaRPr lang="en-IN"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24</a:t>
            </a:fld>
            <a:endParaRPr lang="en-US" dirty="0"/>
          </a:p>
        </p:txBody>
      </p:sp>
    </p:spTree>
    <p:extLst>
      <p:ext uri="{BB962C8B-B14F-4D97-AF65-F5344CB8AC3E}">
        <p14:creationId xmlns:p14="http://schemas.microsoft.com/office/powerpoint/2010/main" val="29734572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7DEEEE7F-C4C2-47D7-B0A6-D026D2364019}" type="slidenum">
              <a:rPr lang="ru-RU" smtClean="0"/>
              <a:pPr>
                <a:defRPr/>
              </a:pPr>
              <a:t>25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200B2350-5261-4F5C-9DF5-EF0D264FC8D2}"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0"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275200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6" name="Footer Placeholder 4"/>
          <p:cNvSpPr>
            <a:spLocks noGrp="1"/>
          </p:cNvSpPr>
          <p:nvPr>
            <p:ph type="ftr" sz="quarter" idx="11"/>
          </p:nvPr>
        </p:nvSpPr>
        <p:spPr>
          <a:xfrm>
            <a:off x="93969" y="6172200"/>
            <a:ext cx="8595360" cy="235463"/>
          </a:xfrm>
        </p:spPr>
        <p:txBody>
          <a:bodyPr/>
          <a:lstStyle/>
          <a:p>
            <a:endParaRPr lang="en-US" dirty="0"/>
          </a:p>
        </p:txBody>
      </p:sp>
      <p:sp>
        <p:nvSpPr>
          <p:cNvPr id="9" name="Date Placeholder 3"/>
          <p:cNvSpPr>
            <a:spLocks noGrp="1"/>
          </p:cNvSpPr>
          <p:nvPr>
            <p:ph type="dt" sz="half" idx="10"/>
          </p:nvPr>
        </p:nvSpPr>
        <p:spPr>
          <a:xfrm>
            <a:off x="6335713" y="113072"/>
            <a:ext cx="2133600" cy="182880"/>
          </a:xfrm>
        </p:spPr>
        <p:txBody>
          <a:bodyPr/>
          <a:lstStyle/>
          <a:p>
            <a:fld id="{A9DF6EFB-3F44-496C-A842-1E0B3D3B975A}" type="datetimeFigureOut">
              <a:rPr lang="en-US" smtClean="0"/>
              <a:pPr/>
              <a:t>11/26/2017</a:t>
            </a:fld>
            <a:endParaRPr lang="en-US" dirty="0"/>
          </a:p>
        </p:txBody>
      </p:sp>
      <p:sp>
        <p:nvSpPr>
          <p:cNvPr id="10" name="Slide Number Placeholder 5"/>
          <p:cNvSpPr>
            <a:spLocks noGrp="1"/>
          </p:cNvSpPr>
          <p:nvPr>
            <p:ph type="sldNum" sz="quarter" idx="12"/>
          </p:nvPr>
        </p:nvSpPr>
        <p:spPr>
          <a:xfrm>
            <a:off x="8469312" y="113072"/>
            <a:ext cx="551783" cy="182880"/>
          </a:xfrm>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2109093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Footer Placeholder 4"/>
          <p:cNvSpPr>
            <a:spLocks noGrp="1"/>
          </p:cNvSpPr>
          <p:nvPr>
            <p:ph type="ftr" sz="quarter" idx="11"/>
          </p:nvPr>
        </p:nvSpPr>
        <p:spPr>
          <a:xfrm>
            <a:off x="93969" y="6172200"/>
            <a:ext cx="859536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1547999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
        <p:nvSpPr>
          <p:cNvPr id="12" name="Footer Placeholder 2"/>
          <p:cNvSpPr>
            <a:spLocks noGrp="1"/>
          </p:cNvSpPr>
          <p:nvPr>
            <p:ph type="ftr" sz="quarter" idx="10"/>
          </p:nvPr>
        </p:nvSpPr>
        <p:spPr>
          <a:xfrm>
            <a:off x="93969" y="6172200"/>
            <a:ext cx="8595360" cy="235463"/>
          </a:xfrm>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11/26/2017</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152463018"/>
      </p:ext>
    </p:extLst>
  </p:cSld>
  <p:clrMapOvr>
    <a:masterClrMapping/>
  </p:clrMapOvr>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A9DF6EFB-3F44-496C-A842-1E0B3D3B975A}" type="datetimeFigureOut">
              <a:rPr lang="en-US" smtClean="0"/>
              <a:pPr/>
              <a:t>11/26/2017</a:t>
            </a:fld>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200B2350-5261-4F5C-9DF5-EF0D264FC8D2}" type="slidenum">
              <a:rPr lang="en-US" smtClean="0"/>
              <a:pPr/>
              <a:t>‹#›</a:t>
            </a:fld>
            <a:endParaRPr lang="en-US" dirty="0"/>
          </a:p>
        </p:txBody>
      </p:sp>
      <p:pic>
        <p:nvPicPr>
          <p:cNvPr id="9" name="Picture 8"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14" name="TextBox 13"/>
          <p:cNvSpPr txBox="1"/>
          <p:nvPr userDrawn="1"/>
        </p:nvSpPr>
        <p:spPr>
          <a:xfrm>
            <a:off x="1600200" y="6429345"/>
            <a:ext cx="71628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03796096"/>
      </p:ext>
    </p:extLst>
  </p:cSld>
  <p:clrMapOvr>
    <a:masterClrMapping/>
  </p:clrMapOvr>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Click to edit Master title style</a:t>
            </a:r>
            <a:endParaRPr lang="en-US" dirty="0"/>
          </a:p>
        </p:txBody>
      </p:sp>
      <p:sp>
        <p:nvSpPr>
          <p:cNvPr id="9" name="Footer Placeholder 3"/>
          <p:cNvSpPr>
            <a:spLocks noGrp="1"/>
          </p:cNvSpPr>
          <p:nvPr>
            <p:ph type="ftr" sz="quarter" idx="11"/>
          </p:nvPr>
        </p:nvSpPr>
        <p:spPr>
          <a:xfrm>
            <a:off x="93969" y="6172200"/>
            <a:ext cx="8595360" cy="235463"/>
          </a:xfrm>
        </p:spPr>
        <p:txBody>
          <a:bodyPr/>
          <a:lstStyle/>
          <a:p>
            <a:endParaRPr lang="en-US" dirty="0"/>
          </a:p>
        </p:txBody>
      </p:sp>
      <p:sp>
        <p:nvSpPr>
          <p:cNvPr id="3" name="Date Placeholder 2"/>
          <p:cNvSpPr>
            <a:spLocks noGrp="1"/>
          </p:cNvSpPr>
          <p:nvPr>
            <p:ph type="dt" sz="half" idx="10"/>
          </p:nvPr>
        </p:nvSpPr>
        <p:spPr/>
        <p:txBody>
          <a:bodyPr/>
          <a:lstStyle/>
          <a:p>
            <a:fld id="{A9DF6EFB-3F44-496C-A842-1E0B3D3B975A}" type="datetimeFigureOut">
              <a:rPr lang="en-US" smtClean="0"/>
              <a:pPr/>
              <a:t>11/26/2017</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1855126593"/>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DF6EFB-3F44-496C-A842-1E0B3D3B975A}" type="datetimeFigureOut">
              <a:rPr lang="en-US" smtClean="0"/>
              <a:pPr/>
              <a:t>11/26/2017</a:t>
            </a:fld>
            <a:endParaRPr lang="en-US"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0B2350-5261-4F5C-9DF5-EF0D264FC8D2}" type="slidenum">
              <a:rPr lang="en-US" smtClean="0"/>
              <a:pPr/>
              <a:t>‹#›</a:t>
            </a:fld>
            <a:endParaRPr lang="en-US" dirty="0"/>
          </a:p>
        </p:txBody>
      </p:sp>
      <p:sp>
        <p:nvSpPr>
          <p:cNvPr id="7" name="TextBox 6"/>
          <p:cNvSpPr txBox="1"/>
          <p:nvPr userDrawn="1"/>
        </p:nvSpPr>
        <p:spPr>
          <a:xfrm>
            <a:off x="1600200" y="6429345"/>
            <a:ext cx="7162800" cy="276999"/>
          </a:xfrm>
          <a:prstGeom prst="rect">
            <a:avLst/>
          </a:prstGeom>
          <a:noFill/>
        </p:spPr>
        <p:txBody>
          <a:bodyPr wrap="square" rtlCol="0">
            <a:spAutoFit/>
          </a:bodyPr>
          <a:lstStyle/>
          <a:p>
            <a:pPr algn="r">
              <a:buClrTx/>
              <a:defRPr/>
            </a:pPr>
            <a:r>
              <a:rPr lang="en-US" altLang="en-US" sz="1200" dirty="0" smtClean="0">
                <a:latin typeface="Verdana" panose="020B0604030504040204" pitchFamily="34" charset="0"/>
                <a:ea typeface="Verdana" panose="020B0604030504040204" pitchFamily="34" charset="0"/>
                <a:cs typeface="Verdana" panose="020B0604030504040204" pitchFamily="34" charset="0"/>
              </a:rPr>
              <a:t>Copyright © 2016, 2012, 2009 Pearson Education, Inc. All Rights Reserved</a:t>
            </a:r>
            <a:endParaRPr lang="en-US" altLang="en-US" sz="1200" dirty="0">
              <a:latin typeface="Verdana" panose="020B0604030504040204" pitchFamily="34" charset="0"/>
              <a:ea typeface="Verdana" panose="020B0604030504040204" pitchFamily="34" charset="0"/>
              <a:cs typeface="Verdana" panose="020B0604030504040204" pitchFamily="34" charset="0"/>
            </a:endParaRPr>
          </a:p>
        </p:txBody>
      </p:sp>
      <p:pic>
        <p:nvPicPr>
          <p:cNvPr id="8" name="Picture 9" descr="Pearson Logo"/>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5" r:id="rId12"/>
    <p:sldLayoutId id="2147483676" r:id="rId13"/>
    <p:sldLayoutId id="2147483677" r:id="rId14"/>
    <p:sldLayoutId id="2147483656" r:id="rId15"/>
    <p:sldLayoutId id="2147483658" r:id="rId16"/>
    <p:sldLayoutId id="2147483654"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mailto:mrahimov@cgc.uz"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png"/><Relationship Id="rId4" Type="http://schemas.openxmlformats.org/officeDocument/2006/relationships/hyperlink" Target="mailto:mamurjon@yaho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z-Cyrl-UZ" dirty="0" smtClean="0">
                <a:solidFill>
                  <a:schemeClr val="tx2">
                    <a:lumMod val="75000"/>
                  </a:schemeClr>
                </a:solidFill>
                <a:effectLst>
                  <a:outerShdw blurRad="38100" dist="38100" dir="2700000" algn="tl">
                    <a:srgbClr val="000000">
                      <a:alpha val="43137"/>
                    </a:srgbClr>
                  </a:outerShdw>
                </a:effectLst>
              </a:rPr>
              <a:t>Маркетинг Тадқиқотларини ўтказиш</a:t>
            </a:r>
            <a:endParaRPr lang="ru-RU" dirty="0">
              <a:solidFill>
                <a:schemeClr val="tx2">
                  <a:lumMod val="75000"/>
                </a:schemeClr>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1357290" y="3786190"/>
            <a:ext cx="6400800" cy="1752600"/>
          </a:xfrm>
        </p:spPr>
        <p:txBody>
          <a:bodyPr/>
          <a:lstStyle/>
          <a:p>
            <a:r>
              <a:rPr lang="uz-Cyrl-UZ" dirty="0" smtClean="0"/>
              <a:t>Мамуржон Рахимов</a:t>
            </a:r>
            <a:endParaRPr lang="ru-RU" dirty="0"/>
          </a:p>
        </p:txBody>
      </p:sp>
      <p:sp>
        <p:nvSpPr>
          <p:cNvPr id="5122" name="AutoShape 2" descr="Related image"/>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124" name="Picture 4" descr="Image result for marketing research"/>
          <p:cNvPicPr>
            <a:picLocks noChangeAspect="1" noChangeArrowheads="1"/>
          </p:cNvPicPr>
          <p:nvPr/>
        </p:nvPicPr>
        <p:blipFill>
          <a:blip r:embed="rId3"/>
          <a:srcRect/>
          <a:stretch>
            <a:fillRect/>
          </a:stretch>
        </p:blipFill>
        <p:spPr bwMode="auto">
          <a:xfrm>
            <a:off x="2928926" y="4572008"/>
            <a:ext cx="3181350" cy="1581151"/>
          </a:xfrm>
          <a:prstGeom prst="rect">
            <a:avLst/>
          </a:prstGeom>
          <a:noFill/>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uz-Cyrl-UZ" sz="3600" dirty="0" smtClean="0">
                <a:latin typeface="+mj-lt"/>
              </a:rPr>
              <a:t>Дарснинг мақсадлари</a:t>
            </a:r>
            <a:endParaRPr lang="en-IN" sz="3600" dirty="0">
              <a:latin typeface="+mj-lt"/>
            </a:endParaRPr>
          </a:p>
        </p:txBody>
      </p:sp>
      <p:sp>
        <p:nvSpPr>
          <p:cNvPr id="5" name="Content Placeholder 4"/>
          <p:cNvSpPr>
            <a:spLocks noGrp="1"/>
          </p:cNvSpPr>
          <p:nvPr>
            <p:ph idx="1"/>
          </p:nvPr>
        </p:nvSpPr>
        <p:spPr>
          <a:xfrm>
            <a:off x="457200" y="1600201"/>
            <a:ext cx="8534400" cy="2438400"/>
          </a:xfrm>
        </p:spPr>
        <p:txBody>
          <a:bodyPr>
            <a:normAutofit/>
          </a:bodyPr>
          <a:lstStyle/>
          <a:p>
            <a:pPr marL="0" indent="0">
              <a:buClr>
                <a:srgbClr val="D52263"/>
              </a:buClr>
              <a:buSzPct val="60000"/>
              <a:buNone/>
            </a:pPr>
            <a:r>
              <a:rPr lang="uz-Cyrl-UZ" sz="2600" b="1" dirty="0" smtClean="0">
                <a:solidFill>
                  <a:schemeClr val="bg2"/>
                </a:solidFill>
                <a:cs typeface="Avenir Black" charset="0"/>
              </a:rPr>
              <a:t>-</a:t>
            </a:r>
            <a:r>
              <a:rPr lang="en-US" sz="2600" dirty="0" smtClean="0">
                <a:cs typeface="Avenir Black" charset="0"/>
              </a:rPr>
              <a:t> </a:t>
            </a:r>
            <a:r>
              <a:rPr lang="uz-Cyrl-UZ" sz="2600" dirty="0" smtClean="0">
                <a:cs typeface="Avenir Black" charset="0"/>
              </a:rPr>
              <a:t>Маркетинг тадқиқотларининг қамрови қандай</a:t>
            </a:r>
            <a:r>
              <a:rPr lang="en-US" sz="2600" dirty="0" smtClean="0">
                <a:cs typeface="Avenir Black" charset="0"/>
              </a:rPr>
              <a:t>?</a:t>
            </a:r>
            <a:endParaRPr lang="en-US" sz="2600" dirty="0">
              <a:cs typeface="Avenir Black" charset="0"/>
            </a:endParaRPr>
          </a:p>
          <a:p>
            <a:pPr marL="0" indent="0">
              <a:buClr>
                <a:srgbClr val="D52263"/>
              </a:buClr>
              <a:buSzPct val="60000"/>
              <a:buNone/>
            </a:pPr>
            <a:r>
              <a:rPr lang="uz-Cyrl-UZ" sz="2600" b="1" dirty="0" smtClean="0">
                <a:solidFill>
                  <a:schemeClr val="bg2"/>
                </a:solidFill>
                <a:cs typeface="Avenir Black" charset="0"/>
              </a:rPr>
              <a:t>-</a:t>
            </a:r>
            <a:r>
              <a:rPr lang="uz-Cyrl-UZ" sz="2600" dirty="0" smtClean="0">
                <a:cs typeface="Avenir Black" charset="0"/>
              </a:rPr>
              <a:t>Яхши маркетинг тадқиқотини ўтказиш учун қандай босқичларни ўтиш керак? </a:t>
            </a:r>
            <a:endParaRPr lang="en-US" sz="2600" dirty="0">
              <a:cs typeface="Avenir Black" charset="0"/>
            </a:endParaRPr>
          </a:p>
          <a:p>
            <a:pPr marL="0" indent="0">
              <a:buClr>
                <a:srgbClr val="D52263"/>
              </a:buClr>
              <a:buSzPct val="60000"/>
              <a:buNone/>
            </a:pPr>
            <a:r>
              <a:rPr lang="uz-Cyrl-UZ" sz="2600" b="1" dirty="0" smtClean="0">
                <a:solidFill>
                  <a:schemeClr val="bg2"/>
                </a:solidFill>
                <a:cs typeface="Avenir Black" charset="0"/>
              </a:rPr>
              <a:t>-</a:t>
            </a:r>
            <a:r>
              <a:rPr lang="en-US" sz="2600" dirty="0" smtClean="0">
                <a:cs typeface="Avenir Black" charset="0"/>
              </a:rPr>
              <a:t> </a:t>
            </a:r>
            <a:r>
              <a:rPr lang="uz-Cyrl-UZ" sz="2600" dirty="0" smtClean="0">
                <a:cs typeface="Avenir Black" charset="0"/>
              </a:rPr>
              <a:t>Маркетингнинг натижавийлигини ўлчашнинг қандай усуллари бор?</a:t>
            </a:r>
            <a:endParaRPr lang="en-IN" sz="2600" dirty="0"/>
          </a:p>
        </p:txBody>
      </p:sp>
    </p:spTree>
    <p:extLst>
      <p:ext uri="{BB962C8B-B14F-4D97-AF65-F5344CB8AC3E}">
        <p14:creationId xmlns:p14="http://schemas.microsoft.com/office/powerpoint/2010/main" val="1797807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703"/>
            <a:ext cx="8305800" cy="1097280"/>
          </a:xfrm>
        </p:spPr>
        <p:txBody>
          <a:bodyPr>
            <a:normAutofit fontScale="90000"/>
          </a:bodyPr>
          <a:lstStyle/>
          <a:p>
            <a:r>
              <a:rPr lang="uz-Cyrl-UZ" sz="3600" dirty="0" smtClean="0">
                <a:cs typeface="Avenir Black" charset="0"/>
              </a:rPr>
              <a:t>Маркетинг тадқиқотларининг қамрови (1)</a:t>
            </a:r>
            <a:endParaRPr lang="en-IN" sz="2000" b="0" dirty="0">
              <a:latin typeface="+mj-lt"/>
            </a:endParaRPr>
          </a:p>
        </p:txBody>
      </p:sp>
      <p:sp>
        <p:nvSpPr>
          <p:cNvPr id="3" name="Content Placeholder 2"/>
          <p:cNvSpPr>
            <a:spLocks noGrp="1"/>
          </p:cNvSpPr>
          <p:nvPr>
            <p:ph idx="1"/>
          </p:nvPr>
        </p:nvSpPr>
        <p:spPr/>
        <p:txBody>
          <a:bodyPr>
            <a:normAutofit/>
          </a:bodyPr>
          <a:lstStyle/>
          <a:p>
            <a:r>
              <a:rPr lang="uz-Cyrl-UZ" sz="2600" dirty="0" smtClean="0">
                <a:cs typeface="Avenir Black" charset="0"/>
              </a:rPr>
              <a:t>Америка маркетинг уюшмаси</a:t>
            </a:r>
            <a:endParaRPr lang="en-US" sz="2600" dirty="0">
              <a:cs typeface="Avenir Black" charset="0"/>
            </a:endParaRPr>
          </a:p>
          <a:p>
            <a:pPr lvl="1"/>
            <a:r>
              <a:rPr lang="uz-Cyrl-UZ" sz="2400" dirty="0" smtClean="0">
                <a:cs typeface="Arial" panose="020B0604020202020204" pitchFamily="34" charset="0"/>
              </a:rPr>
              <a:t>Маркетинг тадқиқотлари</a:t>
            </a:r>
            <a:r>
              <a:rPr lang="en-US" sz="2400" dirty="0" smtClean="0">
                <a:cs typeface="Arial" panose="020B0604020202020204" pitchFamily="34" charset="0"/>
              </a:rPr>
              <a:t> </a:t>
            </a:r>
            <a:r>
              <a:rPr lang="uz-Cyrl-UZ" sz="2400" dirty="0" smtClean="0">
                <a:cs typeface="Arial" panose="020B0604020202020204" pitchFamily="34" charset="0"/>
              </a:rPr>
              <a:t>истеъмолчилар, мижозлар ва оммани компания билан маълумот орқали боғловчи воситадир.  Маълумот йиғишнинг мақсадлари: маркетинг имкониятлари ва муаммоларини аниқлаш; маркетинг тадбирларини ишлаб чиқиш, уларни яхшилаш ва баҳолаш; маркетинг фаолиятини назорат қилиш; маркетинг жараёнини яхшироқ тушуниш. </a:t>
            </a:r>
            <a:endParaRPr lang="en-IN" sz="2400" dirty="0"/>
          </a:p>
        </p:txBody>
      </p:sp>
    </p:spTree>
    <p:extLst>
      <p:ext uri="{BB962C8B-B14F-4D97-AF65-F5344CB8AC3E}">
        <p14:creationId xmlns:p14="http://schemas.microsoft.com/office/powerpoint/2010/main" val="6621398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703"/>
            <a:ext cx="8305800" cy="1097280"/>
          </a:xfrm>
        </p:spPr>
        <p:txBody>
          <a:bodyPr>
            <a:normAutofit fontScale="90000"/>
          </a:bodyPr>
          <a:lstStyle/>
          <a:p>
            <a:r>
              <a:rPr lang="uz-Cyrl-UZ" sz="3600" dirty="0" smtClean="0">
                <a:cs typeface="Avenir Black" charset="0"/>
              </a:rPr>
              <a:t>Маркетинг тадқиқотларининг қамрови (2)</a:t>
            </a:r>
            <a:endParaRPr lang="en-IN" sz="2000" b="0" dirty="0">
              <a:latin typeface="+mj-lt"/>
            </a:endParaRPr>
          </a:p>
        </p:txBody>
      </p:sp>
      <p:sp>
        <p:nvSpPr>
          <p:cNvPr id="3" name="Content Placeholder 2"/>
          <p:cNvSpPr>
            <a:spLocks noGrp="1"/>
          </p:cNvSpPr>
          <p:nvPr>
            <p:ph idx="1"/>
          </p:nvPr>
        </p:nvSpPr>
        <p:spPr>
          <a:xfrm>
            <a:off x="457200" y="1600201"/>
            <a:ext cx="8229600" cy="1295400"/>
          </a:xfrm>
        </p:spPr>
        <p:txBody>
          <a:bodyPr>
            <a:normAutofit/>
          </a:bodyPr>
          <a:lstStyle/>
          <a:p>
            <a:r>
              <a:rPr lang="uz-Cyrl-UZ" sz="2600" dirty="0" smtClean="0">
                <a:cs typeface="Avenir Black" charset="0"/>
              </a:rPr>
              <a:t>Маркетинг ғояларининг муҳимлиги</a:t>
            </a:r>
            <a:endParaRPr lang="en-US" sz="2600" dirty="0">
              <a:cs typeface="Avenir Black" charset="0"/>
            </a:endParaRPr>
          </a:p>
          <a:p>
            <a:pPr lvl="1"/>
            <a:r>
              <a:rPr lang="uz-Cyrl-UZ" sz="2400" dirty="0" smtClean="0">
                <a:cs typeface="Arial" panose="020B0604020202020204" pitchFamily="34" charset="0"/>
              </a:rPr>
              <a:t>Ғояларни ишлаб чиқиш </a:t>
            </a:r>
            <a:r>
              <a:rPr lang="en-US" sz="2400" dirty="0" smtClean="0">
                <a:cs typeface="Arial" panose="020B0604020202020204" pitchFamily="34" charset="0"/>
              </a:rPr>
              <a:t>(</a:t>
            </a:r>
            <a:r>
              <a:rPr lang="uz-Cyrl-UZ" sz="2400" dirty="0" smtClean="0">
                <a:cs typeface="Arial" panose="020B0604020202020204" pitchFamily="34" charset="0"/>
              </a:rPr>
              <a:t>баъзи нарсаларни бозорда қандай ва нима учун кузатиш мумкинлиги)</a:t>
            </a:r>
            <a:endParaRPr lang="en-IN" sz="2400" dirty="0"/>
          </a:p>
        </p:txBody>
      </p:sp>
      <p:sp>
        <p:nvSpPr>
          <p:cNvPr id="49154" name="AutoShape 2" descr="Image result for nescafe classic"/>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49155" name="Picture 3"/>
          <p:cNvPicPr>
            <a:picLocks noChangeAspect="1" noChangeArrowheads="1"/>
          </p:cNvPicPr>
          <p:nvPr/>
        </p:nvPicPr>
        <p:blipFill>
          <a:blip r:embed="rId3"/>
          <a:srcRect/>
          <a:stretch>
            <a:fillRect/>
          </a:stretch>
        </p:blipFill>
        <p:spPr bwMode="auto">
          <a:xfrm>
            <a:off x="2928926" y="3071810"/>
            <a:ext cx="3286148" cy="3209129"/>
          </a:xfrm>
          <a:prstGeom prst="rect">
            <a:avLst/>
          </a:prstGeom>
          <a:noFill/>
          <a:ln w="9525">
            <a:noFill/>
            <a:miter lim="800000"/>
            <a:headEnd/>
            <a:tailEnd/>
          </a:ln>
          <a:effectLst/>
        </p:spPr>
      </p:pic>
    </p:spTree>
    <p:extLst>
      <p:ext uri="{BB962C8B-B14F-4D97-AF65-F5344CB8AC3E}">
        <p14:creationId xmlns:p14="http://schemas.microsoft.com/office/powerpoint/2010/main" val="41174228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703"/>
            <a:ext cx="8305800" cy="1097280"/>
          </a:xfrm>
        </p:spPr>
        <p:txBody>
          <a:bodyPr>
            <a:normAutofit fontScale="90000"/>
          </a:bodyPr>
          <a:lstStyle/>
          <a:p>
            <a:r>
              <a:rPr lang="uz-Cyrl-UZ" sz="3600" dirty="0" smtClean="0">
                <a:cs typeface="Avenir Black" charset="0"/>
              </a:rPr>
              <a:t>Маркетинг тадқиқотларининг қамрови (3)</a:t>
            </a:r>
            <a:endParaRPr lang="en-IN" sz="2000" b="0" dirty="0">
              <a:latin typeface="+mj-lt"/>
            </a:endParaRPr>
          </a:p>
        </p:txBody>
      </p:sp>
      <p:sp>
        <p:nvSpPr>
          <p:cNvPr id="3" name="Content Placeholder 2"/>
          <p:cNvSpPr>
            <a:spLocks noGrp="1"/>
          </p:cNvSpPr>
          <p:nvPr>
            <p:ph idx="1"/>
          </p:nvPr>
        </p:nvSpPr>
        <p:spPr/>
        <p:txBody>
          <a:bodyPr/>
          <a:lstStyle/>
          <a:p>
            <a:r>
              <a:rPr lang="uz-Cyrl-UZ" sz="2800" dirty="0" smtClean="0">
                <a:cs typeface="Arial" panose="020B0604020202020204" pitchFamily="34" charset="0"/>
              </a:rPr>
              <a:t>Маркетинг тадқиқотларини ким бажаради</a:t>
            </a:r>
            <a:r>
              <a:rPr lang="en-US" sz="2600" dirty="0" smtClean="0">
                <a:latin typeface="Avenir Black" charset="0"/>
                <a:cs typeface="Avenir Black" charset="0"/>
              </a:rPr>
              <a:t>?</a:t>
            </a:r>
          </a:p>
          <a:p>
            <a:pPr lvl="1">
              <a:spcBef>
                <a:spcPts val="1500"/>
              </a:spcBef>
              <a:buClr>
                <a:schemeClr val="bg2"/>
              </a:buClr>
              <a:buFont typeface="Arial" panose="020B0604020202020204" pitchFamily="34" charset="0"/>
              <a:buChar char="‒"/>
            </a:pPr>
            <a:r>
              <a:rPr lang="uz-Cyrl-UZ" sz="2400" dirty="0" smtClean="0"/>
              <a:t>Йирик компанияларда маркетинг бўлими</a:t>
            </a:r>
            <a:endParaRPr lang="en-US" sz="2400" dirty="0"/>
          </a:p>
          <a:p>
            <a:pPr lvl="1">
              <a:spcBef>
                <a:spcPts val="1500"/>
              </a:spcBef>
              <a:buClr>
                <a:schemeClr val="bg2"/>
              </a:buClr>
              <a:buFont typeface="Arial" panose="020B0604020202020204" pitchFamily="34" charset="0"/>
              <a:buChar char="‒"/>
            </a:pPr>
            <a:r>
              <a:rPr lang="uz-Cyrl-UZ" sz="2400" dirty="0" smtClean="0"/>
              <a:t>Кичик фирмаларда - барча</a:t>
            </a:r>
            <a:endParaRPr lang="en-US" sz="2400" dirty="0"/>
          </a:p>
          <a:p>
            <a:pPr lvl="1">
              <a:spcBef>
                <a:spcPts val="1500"/>
              </a:spcBef>
              <a:buClr>
                <a:schemeClr val="bg2"/>
              </a:buClr>
              <a:buFont typeface="Arial" panose="020B0604020202020204" pitchFamily="34" charset="0"/>
              <a:buChar char="‒"/>
            </a:pPr>
            <a:r>
              <a:rPr lang="uz-Cyrl-UZ" sz="2400" dirty="0" smtClean="0"/>
              <a:t>Маълумот йиғиб сотувчи тадқиқот фирмалари</a:t>
            </a:r>
            <a:endParaRPr lang="en-US" sz="2400" dirty="0" smtClean="0"/>
          </a:p>
          <a:p>
            <a:pPr lvl="1">
              <a:spcBef>
                <a:spcPts val="1500"/>
              </a:spcBef>
              <a:buClr>
                <a:schemeClr val="bg2"/>
              </a:buClr>
              <a:buFont typeface="Arial" panose="020B0604020202020204" pitchFamily="34" charset="0"/>
              <a:buChar char="‒"/>
            </a:pPr>
            <a:r>
              <a:rPr lang="uz-Cyrl-UZ" sz="2400" dirty="0" smtClean="0"/>
              <a:t>Буюртма бўйича тадқиқот ўтказувчи фирмалар</a:t>
            </a:r>
            <a:endParaRPr lang="en-US" sz="2400" dirty="0" smtClean="0"/>
          </a:p>
          <a:p>
            <a:pPr lvl="1">
              <a:spcBef>
                <a:spcPts val="1500"/>
              </a:spcBef>
              <a:buClr>
                <a:schemeClr val="bg2"/>
              </a:buClr>
              <a:buFont typeface="Arial" panose="020B0604020202020204" pitchFamily="34" charset="0"/>
              <a:buChar char="‒"/>
            </a:pPr>
            <a:r>
              <a:rPr lang="uz-Cyrl-UZ" sz="2400" dirty="0" smtClean="0"/>
              <a:t>Маълум соҳалардагина тадқиқот ўтказувчи фирмалар</a:t>
            </a:r>
            <a:endParaRPr lang="en-IN" sz="2400" dirty="0"/>
          </a:p>
        </p:txBody>
      </p:sp>
    </p:spTree>
    <p:extLst>
      <p:ext uri="{BB962C8B-B14F-4D97-AF65-F5344CB8AC3E}">
        <p14:creationId xmlns:p14="http://schemas.microsoft.com/office/powerpoint/2010/main" val="27904869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703"/>
            <a:ext cx="8229600" cy="1097280"/>
          </a:xfrm>
        </p:spPr>
        <p:txBody>
          <a:bodyPr/>
          <a:lstStyle/>
          <a:p>
            <a:r>
              <a:rPr lang="uz-Cyrl-UZ" sz="3600" dirty="0" smtClean="0">
                <a:latin typeface="+mj-lt"/>
              </a:rPr>
              <a:t>Кичик компанияларда тадқиқот ўтказиш</a:t>
            </a:r>
            <a:endParaRPr lang="en-IN" sz="2000" b="0" dirty="0">
              <a:latin typeface="+mj-lt"/>
            </a:endParaRPr>
          </a:p>
        </p:txBody>
      </p:sp>
      <p:sp>
        <p:nvSpPr>
          <p:cNvPr id="3" name="Content Placeholder 2"/>
          <p:cNvSpPr>
            <a:spLocks noGrp="1"/>
          </p:cNvSpPr>
          <p:nvPr>
            <p:ph idx="1"/>
          </p:nvPr>
        </p:nvSpPr>
        <p:spPr>
          <a:xfrm>
            <a:off x="457200" y="1600200"/>
            <a:ext cx="8229600" cy="4571999"/>
          </a:xfrm>
        </p:spPr>
        <p:txBody>
          <a:bodyPr/>
          <a:lstStyle/>
          <a:p>
            <a:r>
              <a:rPr lang="uz-Cyrl-UZ" sz="2600" dirty="0" smtClean="0">
                <a:cs typeface="Avenir Black" charset="0"/>
              </a:rPr>
              <a:t>Талабаларни жалб этиш</a:t>
            </a:r>
            <a:endParaRPr lang="en-US" sz="2600" dirty="0" smtClean="0">
              <a:cs typeface="Avenir Black" charset="0"/>
            </a:endParaRPr>
          </a:p>
          <a:p>
            <a:r>
              <a:rPr lang="uz-Cyrl-UZ" sz="2600" dirty="0" smtClean="0"/>
              <a:t>Ҳодимларни жалб этиш</a:t>
            </a:r>
            <a:endParaRPr lang="en-US" sz="2600" dirty="0" smtClean="0"/>
          </a:p>
          <a:p>
            <a:r>
              <a:rPr lang="uz-Cyrl-UZ" sz="2600" dirty="0" smtClean="0"/>
              <a:t>Интернет орқали маълумот йиғиш</a:t>
            </a:r>
            <a:endParaRPr lang="en-US" sz="2600" dirty="0" smtClean="0"/>
          </a:p>
          <a:p>
            <a:r>
              <a:rPr lang="uz-Cyrl-UZ" sz="2600" dirty="0" smtClean="0"/>
              <a:t>Ҳамкорларни жалб этиш</a:t>
            </a:r>
            <a:endParaRPr lang="en-US" sz="2600" dirty="0" smtClean="0"/>
          </a:p>
          <a:p>
            <a:r>
              <a:rPr lang="uz-Cyrl-UZ" sz="2600" dirty="0" smtClean="0"/>
              <a:t>Рақобатчиларни кузатиш</a:t>
            </a:r>
            <a:endParaRPr lang="en-IN" sz="2400" dirty="0"/>
          </a:p>
        </p:txBody>
      </p:sp>
    </p:spTree>
    <p:extLst>
      <p:ext uri="{BB962C8B-B14F-4D97-AF65-F5344CB8AC3E}">
        <p14:creationId xmlns:p14="http://schemas.microsoft.com/office/powerpoint/2010/main" val="3106063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4703"/>
            <a:ext cx="8382000" cy="1097280"/>
          </a:xfrm>
        </p:spPr>
        <p:txBody>
          <a:bodyPr>
            <a:normAutofit fontScale="90000"/>
          </a:bodyPr>
          <a:lstStyle/>
          <a:p>
            <a:r>
              <a:rPr lang="uz-Cyrl-UZ" sz="3600" dirty="0" smtClean="0">
                <a:cs typeface="Avenir Black" charset="0"/>
              </a:rPr>
              <a:t>Маркетинг тадқиқотларининг қамрови (4)</a:t>
            </a:r>
            <a:endParaRPr lang="en-IN" sz="2000" b="0" dirty="0">
              <a:latin typeface="+mj-lt"/>
            </a:endParaRPr>
          </a:p>
        </p:txBody>
      </p:sp>
      <p:sp>
        <p:nvSpPr>
          <p:cNvPr id="3" name="Content Placeholder 2"/>
          <p:cNvSpPr>
            <a:spLocks noGrp="1"/>
          </p:cNvSpPr>
          <p:nvPr>
            <p:ph idx="1"/>
          </p:nvPr>
        </p:nvSpPr>
        <p:spPr>
          <a:xfrm>
            <a:off x="457200" y="1600200"/>
            <a:ext cx="4343400" cy="4525963"/>
          </a:xfrm>
        </p:spPr>
        <p:txBody>
          <a:bodyPr>
            <a:normAutofit/>
          </a:bodyPr>
          <a:lstStyle/>
          <a:p>
            <a:r>
              <a:rPr lang="uz-Cyrl-UZ" sz="2600" dirty="0" smtClean="0">
                <a:cs typeface="Avenir Black" charset="0"/>
              </a:rPr>
              <a:t>Маркетинг тадқиқотларини ўтказишдаги тўсиқларни енгиб ўтиш. </a:t>
            </a:r>
            <a:endParaRPr lang="en-US" sz="2600" dirty="0" smtClean="0">
              <a:cs typeface="Avenir Black" charset="0"/>
            </a:endParaRPr>
          </a:p>
          <a:p>
            <a:pPr lvl="1"/>
            <a:r>
              <a:rPr lang="uz-Cyrl-UZ" sz="2400" dirty="0" smtClean="0">
                <a:cs typeface="Arial" panose="020B0604020202020204" pitchFamily="34" charset="0"/>
              </a:rPr>
              <a:t>Кўплаб компаниялар ҳанузгача маркетинг тадқиқотларини етарли даражада ва тўғри қўллашни билмайдилар. </a:t>
            </a:r>
            <a:endParaRPr lang="en-IN" sz="2400" dirty="0"/>
          </a:p>
        </p:txBody>
      </p:sp>
      <p:pic>
        <p:nvPicPr>
          <p:cNvPr id="44034" name="Picture 2" descr="Image result for uzbekistan railways"/>
          <p:cNvPicPr>
            <a:picLocks noChangeAspect="1" noChangeArrowheads="1"/>
          </p:cNvPicPr>
          <p:nvPr/>
        </p:nvPicPr>
        <p:blipFill>
          <a:blip r:embed="rId3"/>
          <a:srcRect/>
          <a:stretch>
            <a:fillRect/>
          </a:stretch>
        </p:blipFill>
        <p:spPr bwMode="auto">
          <a:xfrm>
            <a:off x="4857752" y="1785926"/>
            <a:ext cx="4089719" cy="3071834"/>
          </a:xfrm>
          <a:prstGeom prst="rect">
            <a:avLst/>
          </a:prstGeom>
          <a:noFill/>
        </p:spPr>
      </p:pic>
    </p:spTree>
    <p:extLst>
      <p:ext uri="{BB962C8B-B14F-4D97-AF65-F5344CB8AC3E}">
        <p14:creationId xmlns:p14="http://schemas.microsoft.com/office/powerpoint/2010/main" val="2920981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uz-Cyrl-UZ" sz="3600" dirty="0" smtClean="0">
                <a:cs typeface="Avenir Black" charset="0"/>
              </a:rPr>
              <a:t>Маркетинг тадқиқоти жараёни</a:t>
            </a:r>
            <a:endParaRPr lang="en-IN" sz="3600" dirty="0">
              <a:latin typeface="+mj-lt"/>
            </a:endParaRPr>
          </a:p>
        </p:txBody>
      </p:sp>
      <p:sp>
        <p:nvSpPr>
          <p:cNvPr id="9" name="Содержимое 8"/>
          <p:cNvSpPr>
            <a:spLocks noGrp="1"/>
          </p:cNvSpPr>
          <p:nvPr>
            <p:ph idx="1"/>
          </p:nvPr>
        </p:nvSpPr>
        <p:spPr/>
        <p:txBody>
          <a:bodyPr>
            <a:normAutofit/>
          </a:bodyPr>
          <a:lstStyle/>
          <a:p>
            <a:pPr>
              <a:buFont typeface="Wingdings" pitchFamily="2" charset="2"/>
              <a:buChar char="ü"/>
            </a:pPr>
            <a:r>
              <a:rPr lang="uz-Cyrl-UZ" sz="2800" dirty="0" smtClean="0"/>
              <a:t>Муаммони аниқлаш ва тадқиқот мақсадларини белгилаш</a:t>
            </a:r>
          </a:p>
          <a:p>
            <a:pPr>
              <a:buFont typeface="Wingdings" pitchFamily="2" charset="2"/>
              <a:buChar char="ü"/>
            </a:pPr>
            <a:r>
              <a:rPr lang="uz-Cyrl-UZ" sz="2800" dirty="0" smtClean="0"/>
              <a:t>Тадқиқот режасини ишлаб чиқиш</a:t>
            </a:r>
          </a:p>
          <a:p>
            <a:pPr>
              <a:buFont typeface="Wingdings" pitchFamily="2" charset="2"/>
              <a:buChar char="ü"/>
            </a:pPr>
            <a:r>
              <a:rPr lang="uz-Cyrl-UZ" sz="2800" dirty="0" smtClean="0"/>
              <a:t>Маълумот йиғиш</a:t>
            </a:r>
          </a:p>
          <a:p>
            <a:pPr>
              <a:buFont typeface="Wingdings" pitchFamily="2" charset="2"/>
              <a:buChar char="ü"/>
            </a:pPr>
            <a:r>
              <a:rPr lang="uz-Cyrl-UZ" sz="2800" dirty="0" smtClean="0"/>
              <a:t>Маълумот таҳлили</a:t>
            </a:r>
          </a:p>
          <a:p>
            <a:pPr>
              <a:buFont typeface="Wingdings" pitchFamily="2" charset="2"/>
              <a:buChar char="ü"/>
            </a:pPr>
            <a:r>
              <a:rPr lang="uz-Cyrl-UZ" sz="2800" dirty="0" smtClean="0"/>
              <a:t>Маълумот тақдимоти</a:t>
            </a:r>
          </a:p>
          <a:p>
            <a:pPr>
              <a:buFont typeface="Wingdings" pitchFamily="2" charset="2"/>
              <a:buChar char="ü"/>
            </a:pPr>
            <a:r>
              <a:rPr lang="uz-Cyrl-UZ" sz="2800" dirty="0" smtClean="0"/>
              <a:t>Тегишли қарорлар қабул қилиш</a:t>
            </a:r>
            <a:endParaRPr lang="ru-RU" sz="2800" dirty="0"/>
          </a:p>
        </p:txBody>
      </p:sp>
    </p:spTree>
    <p:extLst>
      <p:ext uri="{BB962C8B-B14F-4D97-AF65-F5344CB8AC3E}">
        <p14:creationId xmlns:p14="http://schemas.microsoft.com/office/powerpoint/2010/main" val="1774839531"/>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uz-Cyrl-UZ" sz="2800" dirty="0" smtClean="0">
                <a:latin typeface="+mj-lt"/>
              </a:rPr>
              <a:t>1-босқич</a:t>
            </a:r>
            <a:r>
              <a:rPr lang="en-IN" sz="2800" dirty="0" smtClean="0">
                <a:latin typeface="+mj-lt"/>
              </a:rPr>
              <a:t>: </a:t>
            </a:r>
            <a:r>
              <a:rPr lang="uz-Cyrl-UZ" sz="2800" dirty="0" smtClean="0"/>
              <a:t>Муаммони аниқлаш ва тадқиқот мақсадларини белгилаш</a:t>
            </a:r>
            <a:br>
              <a:rPr lang="uz-Cyrl-UZ" sz="2800" dirty="0" smtClean="0"/>
            </a:br>
            <a:endParaRPr lang="en-IN" sz="2800" dirty="0">
              <a:latin typeface="+mj-lt"/>
            </a:endParaRPr>
          </a:p>
        </p:txBody>
      </p:sp>
      <p:sp>
        <p:nvSpPr>
          <p:cNvPr id="39938" name="AutoShape 2" descr="Image result for Американский попкорн ташкент"/>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9939" name="Picture 3"/>
          <p:cNvPicPr>
            <a:picLocks noChangeAspect="1" noChangeArrowheads="1"/>
          </p:cNvPicPr>
          <p:nvPr/>
        </p:nvPicPr>
        <p:blipFill>
          <a:blip r:embed="rId3"/>
          <a:srcRect/>
          <a:stretch>
            <a:fillRect/>
          </a:stretch>
        </p:blipFill>
        <p:spPr bwMode="auto">
          <a:xfrm>
            <a:off x="2714611" y="2500306"/>
            <a:ext cx="4755581" cy="2714644"/>
          </a:xfrm>
          <a:prstGeom prst="rect">
            <a:avLst/>
          </a:prstGeom>
          <a:noFill/>
          <a:ln w="9525">
            <a:noFill/>
            <a:miter lim="800000"/>
            <a:headEnd/>
            <a:tailEnd/>
          </a:ln>
          <a:effectLst/>
        </p:spPr>
      </p:pic>
    </p:spTree>
    <p:extLst>
      <p:ext uri="{BB962C8B-B14F-4D97-AF65-F5344CB8AC3E}">
        <p14:creationId xmlns:p14="http://schemas.microsoft.com/office/powerpoint/2010/main" val="34852372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15328" cy="1097280"/>
          </a:xfrm>
        </p:spPr>
        <p:txBody>
          <a:bodyPr>
            <a:normAutofit fontScale="90000"/>
          </a:bodyPr>
          <a:lstStyle/>
          <a:p>
            <a:r>
              <a:rPr lang="en-US" sz="3600" dirty="0" smtClean="0">
                <a:latin typeface="+mj-lt"/>
              </a:rPr>
              <a:t>2</a:t>
            </a:r>
            <a:r>
              <a:rPr lang="uz-Cyrl-UZ" sz="3600" dirty="0" smtClean="0">
                <a:latin typeface="+mj-lt"/>
              </a:rPr>
              <a:t>-босқич</a:t>
            </a:r>
            <a:r>
              <a:rPr lang="en-US" sz="3600" dirty="0" smtClean="0">
                <a:latin typeface="+mj-lt"/>
              </a:rPr>
              <a:t>: </a:t>
            </a:r>
            <a:r>
              <a:rPr lang="uz-Cyrl-UZ" sz="3600" dirty="0" smtClean="0"/>
              <a:t>Тадқиқот режасини ишлаб чиқиш</a:t>
            </a:r>
            <a:br>
              <a:rPr lang="uz-Cyrl-UZ" sz="3600" dirty="0" smtClean="0"/>
            </a:br>
            <a:endParaRPr lang="en-IN" sz="2000" b="0" dirty="0">
              <a:latin typeface="+mj-lt"/>
            </a:endParaRPr>
          </a:p>
        </p:txBody>
      </p:sp>
      <p:sp>
        <p:nvSpPr>
          <p:cNvPr id="3" name="Content Placeholder 2"/>
          <p:cNvSpPr>
            <a:spLocks noGrp="1"/>
          </p:cNvSpPr>
          <p:nvPr>
            <p:ph idx="1"/>
          </p:nvPr>
        </p:nvSpPr>
        <p:spPr>
          <a:xfrm>
            <a:off x="457200" y="1600201"/>
            <a:ext cx="8229600" cy="990600"/>
          </a:xfrm>
        </p:spPr>
        <p:txBody>
          <a:bodyPr/>
          <a:lstStyle/>
          <a:p>
            <a:r>
              <a:rPr lang="uz-Cyrl-UZ" sz="2600" dirty="0" smtClean="0">
                <a:cs typeface="Avenir Black" charset="0"/>
              </a:rPr>
              <a:t>Маълумот манбалари</a:t>
            </a:r>
            <a:endParaRPr lang="en-US" sz="2600" dirty="0">
              <a:cs typeface="Avenir Black" charset="0"/>
            </a:endParaRPr>
          </a:p>
          <a:p>
            <a:pPr lvl="1"/>
            <a:r>
              <a:rPr lang="uz-Cyrl-UZ" sz="2400" dirty="0" smtClean="0">
                <a:cs typeface="Arial" panose="020B0604020202020204" pitchFamily="34" charset="0"/>
              </a:rPr>
              <a:t>Иккиламчи ва бирламчи маълумот</a:t>
            </a:r>
            <a:endParaRPr lang="en-US" sz="2400" dirty="0">
              <a:cs typeface="Arial" panose="020B0604020202020204" pitchFamily="34" charset="0"/>
            </a:endParaRPr>
          </a:p>
        </p:txBody>
      </p:sp>
      <p:pic>
        <p:nvPicPr>
          <p:cNvPr id="37890" name="Picture 2" descr="Related image"/>
          <p:cNvPicPr>
            <a:picLocks noChangeAspect="1" noChangeArrowheads="1"/>
          </p:cNvPicPr>
          <p:nvPr/>
        </p:nvPicPr>
        <p:blipFill>
          <a:blip r:embed="rId3"/>
          <a:srcRect/>
          <a:stretch>
            <a:fillRect/>
          </a:stretch>
        </p:blipFill>
        <p:spPr bwMode="auto">
          <a:xfrm>
            <a:off x="1857356" y="2643182"/>
            <a:ext cx="4786346" cy="3318535"/>
          </a:xfrm>
          <a:prstGeom prst="rect">
            <a:avLst/>
          </a:prstGeom>
          <a:noFill/>
        </p:spPr>
      </p:pic>
    </p:spTree>
    <p:extLst>
      <p:ext uri="{BB962C8B-B14F-4D97-AF65-F5344CB8AC3E}">
        <p14:creationId xmlns:p14="http://schemas.microsoft.com/office/powerpoint/2010/main" val="1233732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15328" cy="1097280"/>
          </a:xfrm>
        </p:spPr>
        <p:txBody>
          <a:bodyPr>
            <a:normAutofit fontScale="90000"/>
          </a:bodyPr>
          <a:lstStyle/>
          <a:p>
            <a:r>
              <a:rPr lang="en-US" sz="3600" dirty="0" smtClean="0">
                <a:latin typeface="+mj-lt"/>
              </a:rPr>
              <a:t>2</a:t>
            </a:r>
            <a:r>
              <a:rPr lang="uz-Cyrl-UZ" sz="3600" dirty="0" smtClean="0">
                <a:latin typeface="+mj-lt"/>
              </a:rPr>
              <a:t>-босқич</a:t>
            </a:r>
            <a:r>
              <a:rPr lang="en-US" sz="3600" dirty="0" smtClean="0">
                <a:latin typeface="+mj-lt"/>
              </a:rPr>
              <a:t>: </a:t>
            </a:r>
            <a:r>
              <a:rPr lang="uz-Cyrl-UZ" sz="3600" dirty="0" smtClean="0"/>
              <a:t>Тадқиқот режасини ишлаб чиқиш</a:t>
            </a:r>
            <a:br>
              <a:rPr lang="uz-Cyrl-UZ" sz="3600" dirty="0" smtClean="0"/>
            </a:br>
            <a:endParaRPr lang="en-IN" sz="2000" b="0" dirty="0">
              <a:latin typeface="+mj-lt"/>
            </a:endParaRPr>
          </a:p>
        </p:txBody>
      </p:sp>
      <p:sp>
        <p:nvSpPr>
          <p:cNvPr id="3" name="Content Placeholder 2"/>
          <p:cNvSpPr>
            <a:spLocks noGrp="1"/>
          </p:cNvSpPr>
          <p:nvPr>
            <p:ph idx="1"/>
          </p:nvPr>
        </p:nvSpPr>
        <p:spPr/>
        <p:txBody>
          <a:bodyPr/>
          <a:lstStyle/>
          <a:p>
            <a:r>
              <a:rPr lang="uz-Cyrl-UZ" sz="2600" dirty="0" smtClean="0">
                <a:cs typeface="Avenir Black" charset="0"/>
              </a:rPr>
              <a:t>Тадқиқот усуллари</a:t>
            </a:r>
            <a:endParaRPr lang="en-US" sz="2600" dirty="0" smtClean="0">
              <a:cs typeface="Avenir Black" charset="0"/>
            </a:endParaRPr>
          </a:p>
          <a:p>
            <a:pPr lvl="1">
              <a:spcBef>
                <a:spcPts val="1500"/>
              </a:spcBef>
              <a:buClr>
                <a:schemeClr val="bg2"/>
              </a:buClr>
              <a:buFont typeface="Arial" panose="020B0604020202020204" pitchFamily="34" charset="0"/>
              <a:buChar char="‒"/>
            </a:pPr>
            <a:r>
              <a:rPr lang="uz-Cyrl-UZ" sz="2400" dirty="0" smtClean="0"/>
              <a:t>Кузатув</a:t>
            </a:r>
            <a:endParaRPr lang="en-US" sz="2400" dirty="0" smtClean="0"/>
          </a:p>
          <a:p>
            <a:pPr lvl="1">
              <a:spcBef>
                <a:spcPts val="1500"/>
              </a:spcBef>
              <a:buClr>
                <a:schemeClr val="bg2"/>
              </a:buClr>
              <a:buFont typeface="Arial" panose="020B0604020202020204" pitchFamily="34" charset="0"/>
              <a:buChar char="‒"/>
            </a:pPr>
            <a:r>
              <a:rPr lang="uz-Cyrl-UZ" sz="2400" dirty="0" smtClean="0"/>
              <a:t>Кичик гуруҳларда муҳокама (фокус гуруҳлар)</a:t>
            </a:r>
            <a:endParaRPr lang="en-US" sz="2400" dirty="0" smtClean="0"/>
          </a:p>
          <a:p>
            <a:pPr lvl="1">
              <a:spcBef>
                <a:spcPts val="1500"/>
              </a:spcBef>
              <a:buClr>
                <a:schemeClr val="bg2"/>
              </a:buClr>
              <a:buFont typeface="Arial" panose="020B0604020202020204" pitchFamily="34" charset="0"/>
              <a:buChar char="‒"/>
            </a:pPr>
            <a:r>
              <a:rPr lang="uz-Cyrl-UZ" sz="2400" dirty="0" smtClean="0"/>
              <a:t>Сўровнома тарқатиш</a:t>
            </a:r>
            <a:endParaRPr lang="en-US" sz="2400" dirty="0" smtClean="0"/>
          </a:p>
          <a:p>
            <a:pPr lvl="1">
              <a:spcBef>
                <a:spcPts val="1500"/>
              </a:spcBef>
              <a:buClr>
                <a:schemeClr val="bg2"/>
              </a:buClr>
              <a:buFont typeface="Arial" panose="020B0604020202020204" pitchFamily="34" charset="0"/>
              <a:buChar char="‒"/>
            </a:pPr>
            <a:r>
              <a:rPr lang="uz-Cyrl-UZ" sz="2400" dirty="0" smtClean="0"/>
              <a:t>Хулқ-атворни ўрганиш</a:t>
            </a:r>
            <a:endParaRPr lang="en-IN" sz="2400" dirty="0"/>
          </a:p>
        </p:txBody>
      </p:sp>
    </p:spTree>
    <p:extLst>
      <p:ext uri="{BB962C8B-B14F-4D97-AF65-F5344CB8AC3E}">
        <p14:creationId xmlns:p14="http://schemas.microsoft.com/office/powerpoint/2010/main" val="1643740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15328" cy="1097280"/>
          </a:xfrm>
        </p:spPr>
        <p:txBody>
          <a:bodyPr>
            <a:normAutofit fontScale="90000"/>
          </a:bodyPr>
          <a:lstStyle/>
          <a:p>
            <a:r>
              <a:rPr lang="en-US" sz="3600" dirty="0" smtClean="0"/>
              <a:t>2</a:t>
            </a:r>
            <a:r>
              <a:rPr lang="uz-Cyrl-UZ" sz="3600" dirty="0" smtClean="0"/>
              <a:t>-босқич</a:t>
            </a:r>
            <a:r>
              <a:rPr lang="en-US" sz="3600" dirty="0" smtClean="0"/>
              <a:t>: </a:t>
            </a:r>
            <a:r>
              <a:rPr lang="uz-Cyrl-UZ" sz="3600" dirty="0" smtClean="0"/>
              <a:t>Тадқиқот режасини ишлаб чиқиш</a:t>
            </a:r>
            <a:endParaRPr lang="en-IN" sz="2000" b="0" dirty="0">
              <a:latin typeface="+mj-lt"/>
            </a:endParaRPr>
          </a:p>
        </p:txBody>
      </p:sp>
      <p:sp>
        <p:nvSpPr>
          <p:cNvPr id="3" name="Content Placeholder 2"/>
          <p:cNvSpPr>
            <a:spLocks noGrp="1"/>
          </p:cNvSpPr>
          <p:nvPr>
            <p:ph idx="1"/>
          </p:nvPr>
        </p:nvSpPr>
        <p:spPr/>
        <p:txBody>
          <a:bodyPr/>
          <a:lstStyle/>
          <a:p>
            <a:r>
              <a:rPr lang="uz-Cyrl-UZ" sz="2600" dirty="0" smtClean="0">
                <a:latin typeface="Avenir Black" charset="0"/>
                <a:cs typeface="Avenir Black" charset="0"/>
              </a:rPr>
              <a:t>Тадқиқот қуроллари</a:t>
            </a:r>
            <a:endParaRPr lang="en-US" sz="2600" dirty="0" smtClean="0">
              <a:latin typeface="Avenir Black" charset="0"/>
              <a:cs typeface="Avenir Black" charset="0"/>
            </a:endParaRPr>
          </a:p>
          <a:p>
            <a:pPr lvl="1">
              <a:spcBef>
                <a:spcPts val="1500"/>
              </a:spcBef>
            </a:pPr>
            <a:r>
              <a:rPr lang="uz-Cyrl-UZ" sz="2400" dirty="0" smtClean="0"/>
              <a:t>Саволномалар</a:t>
            </a:r>
            <a:endParaRPr lang="en-US" sz="2400" dirty="0" smtClean="0"/>
          </a:p>
          <a:p>
            <a:pPr lvl="1">
              <a:spcBef>
                <a:spcPts val="1500"/>
              </a:spcBef>
            </a:pPr>
            <a:r>
              <a:rPr lang="uz-Cyrl-UZ" sz="2400" dirty="0" smtClean="0"/>
              <a:t>Сифатли тадқиқот усуллари</a:t>
            </a:r>
            <a:endParaRPr lang="en-US" sz="2400" dirty="0"/>
          </a:p>
          <a:p>
            <a:pPr lvl="1">
              <a:spcBef>
                <a:spcPts val="1500"/>
              </a:spcBef>
            </a:pPr>
            <a:r>
              <a:rPr lang="uz-Cyrl-UZ" sz="2400" dirty="0" smtClean="0"/>
              <a:t>Технологик қурилмалар</a:t>
            </a:r>
            <a:endParaRPr lang="en-IN" sz="2600" dirty="0"/>
          </a:p>
        </p:txBody>
      </p:sp>
    </p:spTree>
    <p:extLst>
      <p:ext uri="{BB962C8B-B14F-4D97-AF65-F5344CB8AC3E}">
        <p14:creationId xmlns:p14="http://schemas.microsoft.com/office/powerpoint/2010/main" val="708406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467600" cy="1097280"/>
          </a:xfrm>
        </p:spPr>
        <p:txBody>
          <a:bodyPr/>
          <a:lstStyle/>
          <a:p>
            <a:r>
              <a:rPr lang="en-US" sz="3600" dirty="0" smtClean="0">
                <a:latin typeface="+mj-lt"/>
              </a:rPr>
              <a:t>C</a:t>
            </a:r>
            <a:r>
              <a:rPr lang="uz-Cyrl-UZ" sz="3600" dirty="0" smtClean="0">
                <a:latin typeface="+mj-lt"/>
              </a:rPr>
              <a:t>ифатли ўлчовлар</a:t>
            </a:r>
            <a:endParaRPr lang="en-IN" sz="2000" b="0" dirty="0">
              <a:latin typeface="+mj-lt"/>
            </a:endParaRPr>
          </a:p>
        </p:txBody>
      </p:sp>
      <p:sp>
        <p:nvSpPr>
          <p:cNvPr id="3" name="Content Placeholder 2"/>
          <p:cNvSpPr>
            <a:spLocks noGrp="1"/>
          </p:cNvSpPr>
          <p:nvPr>
            <p:ph idx="1"/>
          </p:nvPr>
        </p:nvSpPr>
        <p:spPr/>
        <p:txBody>
          <a:bodyPr/>
          <a:lstStyle/>
          <a:p>
            <a:r>
              <a:rPr lang="en-US" sz="2600" dirty="0" smtClean="0">
                <a:latin typeface="Avenir Black" charset="0"/>
                <a:cs typeface="Avenir Black" charset="0"/>
              </a:rPr>
              <a:t>ZMET </a:t>
            </a:r>
            <a:r>
              <a:rPr lang="uz-Cyrl-UZ" sz="2600" dirty="0" smtClean="0">
                <a:latin typeface="Avenir Black" charset="0"/>
                <a:cs typeface="Avenir Black" charset="0"/>
              </a:rPr>
              <a:t>усули</a:t>
            </a:r>
            <a:endParaRPr lang="en-US" sz="2600" dirty="0" smtClean="0">
              <a:latin typeface="Avenir Black" charset="0"/>
              <a:cs typeface="Avenir Black" charset="0"/>
            </a:endParaRPr>
          </a:p>
          <a:p>
            <a:r>
              <a:rPr lang="uz-Cyrl-UZ" sz="2600" dirty="0" smtClean="0">
                <a:latin typeface="Avenir Black" charset="0"/>
              </a:rPr>
              <a:t>Сўзларни боғлаш</a:t>
            </a:r>
            <a:endParaRPr lang="en-US" sz="2600" dirty="0" smtClean="0">
              <a:latin typeface="Avenir Black" charset="0"/>
            </a:endParaRPr>
          </a:p>
          <a:p>
            <a:r>
              <a:rPr lang="uz-Cyrl-UZ" sz="2600" dirty="0" smtClean="0">
                <a:latin typeface="Avenir Black" charset="0"/>
              </a:rPr>
              <a:t>Нарвон усули</a:t>
            </a:r>
            <a:endParaRPr lang="en-US" sz="2600" dirty="0" smtClean="0">
              <a:latin typeface="Avenir Black" charset="0"/>
            </a:endParaRPr>
          </a:p>
          <a:p>
            <a:r>
              <a:rPr lang="uz-Cyrl-UZ" sz="2600" dirty="0" smtClean="0">
                <a:latin typeface="Avenir Black" charset="0"/>
              </a:rPr>
              <a:t>Проекция усули</a:t>
            </a:r>
            <a:endParaRPr lang="en-US" sz="2600" dirty="0" smtClean="0">
              <a:latin typeface="Avenir Black" charset="0"/>
            </a:endParaRPr>
          </a:p>
          <a:p>
            <a:r>
              <a:rPr lang="uz-Cyrl-UZ" sz="2600" dirty="0" smtClean="0">
                <a:latin typeface="Avenir Black" charset="0"/>
              </a:rPr>
              <a:t>Брендни инсон қиёфасида кўриш</a:t>
            </a:r>
            <a:endParaRPr lang="en-US" sz="2600" dirty="0" smtClean="0">
              <a:latin typeface="Avenir Black" charset="0"/>
            </a:endParaRPr>
          </a:p>
          <a:p>
            <a:r>
              <a:rPr lang="uz-Cyrl-UZ" sz="2600" dirty="0" smtClean="0">
                <a:latin typeface="Avenir Black" charset="0"/>
              </a:rPr>
              <a:t>Визуализация</a:t>
            </a:r>
            <a:endParaRPr lang="en-IN" sz="2600" dirty="0"/>
          </a:p>
        </p:txBody>
      </p:sp>
    </p:spTree>
    <p:extLst>
      <p:ext uri="{BB962C8B-B14F-4D97-AF65-F5344CB8AC3E}">
        <p14:creationId xmlns:p14="http://schemas.microsoft.com/office/powerpoint/2010/main" val="480153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7901014" cy="1097280"/>
          </a:xfrm>
        </p:spPr>
        <p:txBody>
          <a:bodyPr>
            <a:normAutofit fontScale="90000"/>
          </a:bodyPr>
          <a:lstStyle/>
          <a:p>
            <a:r>
              <a:rPr lang="en-US" sz="3600" dirty="0" smtClean="0"/>
              <a:t>2</a:t>
            </a:r>
            <a:r>
              <a:rPr lang="uz-Cyrl-UZ" sz="3600" dirty="0" smtClean="0"/>
              <a:t>-босқич</a:t>
            </a:r>
            <a:r>
              <a:rPr lang="en-US" sz="3600" dirty="0" smtClean="0"/>
              <a:t>: </a:t>
            </a:r>
            <a:r>
              <a:rPr lang="uz-Cyrl-UZ" sz="3600" dirty="0" smtClean="0"/>
              <a:t>Тадқиқот режасини ишлаб чиқиш</a:t>
            </a:r>
            <a:endParaRPr lang="en-IN" sz="2000" b="0" dirty="0">
              <a:latin typeface="+mj-lt"/>
            </a:endParaRPr>
          </a:p>
        </p:txBody>
      </p:sp>
      <p:sp>
        <p:nvSpPr>
          <p:cNvPr id="3" name="Content Placeholder 2"/>
          <p:cNvSpPr>
            <a:spLocks noGrp="1"/>
          </p:cNvSpPr>
          <p:nvPr>
            <p:ph idx="1"/>
          </p:nvPr>
        </p:nvSpPr>
        <p:spPr>
          <a:xfrm>
            <a:off x="457200" y="1600200"/>
            <a:ext cx="3962400" cy="4525963"/>
          </a:xfrm>
        </p:spPr>
        <p:txBody>
          <a:bodyPr>
            <a:normAutofit fontScale="92500"/>
          </a:bodyPr>
          <a:lstStyle/>
          <a:p>
            <a:r>
              <a:rPr lang="uz-Cyrl-UZ" sz="2600" dirty="0" smtClean="0">
                <a:cs typeface="Avenir Black" charset="0"/>
              </a:rPr>
              <a:t>Технологик қурилмалар</a:t>
            </a:r>
            <a:endParaRPr lang="en-US" sz="2600" dirty="0" smtClean="0">
              <a:cs typeface="Avenir Black" charset="0"/>
            </a:endParaRPr>
          </a:p>
          <a:p>
            <a:pPr lvl="1"/>
            <a:r>
              <a:rPr lang="uz-Cyrl-UZ" sz="2400" dirty="0" smtClean="0">
                <a:cs typeface="Arial" panose="020B0604020202020204" pitchFamily="34" charset="0"/>
              </a:rPr>
              <a:t>Гальванометр</a:t>
            </a:r>
            <a:endParaRPr lang="it-IT" sz="2400" dirty="0">
              <a:cs typeface="Arial" panose="020B0604020202020204" pitchFamily="34" charset="0"/>
            </a:endParaRPr>
          </a:p>
          <a:p>
            <a:pPr lvl="1"/>
            <a:r>
              <a:rPr lang="uz-Cyrl-UZ" sz="2400" dirty="0" smtClean="0">
                <a:cs typeface="Arial" panose="020B0604020202020204" pitchFamily="34" charset="0"/>
              </a:rPr>
              <a:t>Тахистоскоп</a:t>
            </a:r>
            <a:endParaRPr lang="ro-RO" sz="2400" dirty="0">
              <a:cs typeface="Arial" panose="020B0604020202020204" pitchFamily="34" charset="0"/>
            </a:endParaRPr>
          </a:p>
          <a:p>
            <a:pPr lvl="1"/>
            <a:r>
              <a:rPr lang="uz-Cyrl-UZ" sz="2400" dirty="0" smtClean="0">
                <a:cs typeface="Arial" panose="020B0604020202020204" pitchFamily="34" charset="0"/>
              </a:rPr>
              <a:t>Кўз қорачиғини кузатиш</a:t>
            </a:r>
            <a:endParaRPr lang="en-US" sz="2400" dirty="0">
              <a:cs typeface="Arial" panose="020B0604020202020204" pitchFamily="34" charset="0"/>
            </a:endParaRPr>
          </a:p>
          <a:p>
            <a:pPr lvl="1"/>
            <a:r>
              <a:rPr lang="uz-Cyrl-UZ" sz="2400" dirty="0" smtClean="0">
                <a:cs typeface="Arial" panose="020B0604020202020204" pitchFamily="34" charset="0"/>
              </a:rPr>
              <a:t>Юздан таниш технологиялари</a:t>
            </a:r>
            <a:endParaRPr lang="en-US" sz="2400" dirty="0">
              <a:cs typeface="Arial" panose="020B0604020202020204" pitchFamily="34" charset="0"/>
            </a:endParaRPr>
          </a:p>
          <a:p>
            <a:pPr lvl="1"/>
            <a:r>
              <a:rPr lang="uz-Cyrl-UZ" sz="2400" dirty="0" smtClean="0">
                <a:cs typeface="Arial" panose="020B0604020202020204" pitchFamily="34" charset="0"/>
              </a:rPr>
              <a:t>Сенсорлар</a:t>
            </a:r>
            <a:endParaRPr lang="en-US" sz="2400" dirty="0">
              <a:cs typeface="Arial" panose="020B0604020202020204" pitchFamily="34" charset="0"/>
            </a:endParaRPr>
          </a:p>
          <a:p>
            <a:pPr lvl="1"/>
            <a:r>
              <a:rPr lang="uz-Cyrl-UZ" sz="2400" dirty="0" smtClean="0">
                <a:cs typeface="Arial" panose="020B0604020202020204" pitchFamily="34" charset="0"/>
              </a:rPr>
              <a:t>Мия тўлқинларининг сканери</a:t>
            </a:r>
            <a:endParaRPr lang="en-US" sz="2400" dirty="0">
              <a:cs typeface="Arial" panose="020B0604020202020204" pitchFamily="34" charset="0"/>
            </a:endParaRPr>
          </a:p>
          <a:p>
            <a:pPr lvl="1"/>
            <a:r>
              <a:rPr lang="uz-Cyrl-UZ" sz="2400" dirty="0" smtClean="0">
                <a:cs typeface="Arial" panose="020B0604020202020204" pitchFamily="34" charset="0"/>
              </a:rPr>
              <a:t>Аудиометр</a:t>
            </a:r>
            <a:endParaRPr lang="en-US" sz="2400" dirty="0">
              <a:cs typeface="Arial" panose="020B0604020202020204" pitchFamily="34" charset="0"/>
            </a:endParaRPr>
          </a:p>
          <a:p>
            <a:pPr lvl="1"/>
            <a:r>
              <a:rPr lang="en-US" sz="2400" dirty="0" smtClean="0">
                <a:cs typeface="Arial" panose="020B0604020202020204" pitchFamily="34" charset="0"/>
              </a:rPr>
              <a:t>GPS</a:t>
            </a:r>
            <a:endParaRPr lang="en-IN" sz="2400" dirty="0"/>
          </a:p>
        </p:txBody>
      </p:sp>
      <p:pic>
        <p:nvPicPr>
          <p:cNvPr id="4" name="Picture 3" descr="A black and white photograph shows a woman wearing headphones. Her face has been overlaid with markings from three differently colored markers. A red line is drawn at an angle vertically across the bridge of her nose. Yellow lines are drawn around her lips and across her eye-brows. Green circles are seen around her eyes and nose. "/>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50398" y="2334023"/>
            <a:ext cx="3695801" cy="305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0985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15328" cy="1097280"/>
          </a:xfrm>
        </p:spPr>
        <p:txBody>
          <a:bodyPr>
            <a:normAutofit fontScale="90000"/>
          </a:bodyPr>
          <a:lstStyle/>
          <a:p>
            <a:r>
              <a:rPr lang="en-US" sz="3600" dirty="0" smtClean="0"/>
              <a:t>2</a:t>
            </a:r>
            <a:r>
              <a:rPr lang="uz-Cyrl-UZ" sz="3600" dirty="0" smtClean="0"/>
              <a:t>-босқич</a:t>
            </a:r>
            <a:r>
              <a:rPr lang="en-US" sz="3600" dirty="0" smtClean="0"/>
              <a:t>: </a:t>
            </a:r>
            <a:r>
              <a:rPr lang="uz-Cyrl-UZ" sz="3600" dirty="0" smtClean="0"/>
              <a:t>Тадқиқот режасини ишлаб чиқиш</a:t>
            </a:r>
            <a:endParaRPr lang="en-IN" sz="2000" b="0" dirty="0">
              <a:latin typeface="+mj-lt"/>
            </a:endParaRPr>
          </a:p>
        </p:txBody>
      </p:sp>
      <p:sp>
        <p:nvSpPr>
          <p:cNvPr id="3" name="Content Placeholder 2"/>
          <p:cNvSpPr>
            <a:spLocks noGrp="1"/>
          </p:cNvSpPr>
          <p:nvPr>
            <p:ph idx="1"/>
          </p:nvPr>
        </p:nvSpPr>
        <p:spPr/>
        <p:txBody>
          <a:bodyPr/>
          <a:lstStyle/>
          <a:p>
            <a:r>
              <a:rPr lang="uz-Cyrl-UZ" sz="2600" dirty="0" smtClean="0">
                <a:cs typeface="Avenir Black" charset="0"/>
              </a:rPr>
              <a:t>Тадқиқот учун одамларни танлаб олиш</a:t>
            </a:r>
            <a:endParaRPr lang="en-US" sz="2600" dirty="0">
              <a:cs typeface="Avenir Black" charset="0"/>
            </a:endParaRPr>
          </a:p>
          <a:p>
            <a:pPr lvl="1"/>
            <a:r>
              <a:rPr lang="uz-Cyrl-UZ" sz="2400" dirty="0" smtClean="0">
                <a:cs typeface="Arial" panose="020B0604020202020204" pitchFamily="34" charset="0"/>
              </a:rPr>
              <a:t>Танлов кўрсаткичлари</a:t>
            </a:r>
            <a:r>
              <a:rPr lang="en-US" sz="2400" dirty="0" smtClean="0">
                <a:cs typeface="Arial" panose="020B0604020202020204" pitchFamily="34" charset="0"/>
              </a:rPr>
              <a:t>: </a:t>
            </a:r>
            <a:r>
              <a:rPr lang="uz-Cyrl-UZ" sz="2400" dirty="0" smtClean="0">
                <a:cs typeface="Arial" panose="020B0604020202020204" pitchFamily="34" charset="0"/>
              </a:rPr>
              <a:t>Кимларни тадқиқот қилишимиз керак? </a:t>
            </a:r>
            <a:endParaRPr lang="en-US" sz="2400" dirty="0">
              <a:cs typeface="Arial" panose="020B0604020202020204" pitchFamily="34" charset="0"/>
            </a:endParaRPr>
          </a:p>
          <a:p>
            <a:pPr lvl="1"/>
            <a:r>
              <a:rPr lang="uz-Cyrl-UZ" sz="2400" dirty="0" smtClean="0">
                <a:cs typeface="Arial" panose="020B0604020202020204" pitchFamily="34" charset="0"/>
              </a:rPr>
              <a:t>Танланган гуруҳ</a:t>
            </a:r>
            <a:r>
              <a:rPr lang="en-US" sz="2400" dirty="0" smtClean="0">
                <a:cs typeface="Arial" panose="020B0604020202020204" pitchFamily="34" charset="0"/>
              </a:rPr>
              <a:t>: </a:t>
            </a:r>
            <a:r>
              <a:rPr lang="uz-Cyrl-UZ" sz="2400" dirty="0" smtClean="0">
                <a:cs typeface="Arial" panose="020B0604020202020204" pitchFamily="34" charset="0"/>
              </a:rPr>
              <a:t>Неча кишини тадқиқот қилишимиз керак? </a:t>
            </a:r>
            <a:endParaRPr lang="en-US" sz="2400" dirty="0">
              <a:cs typeface="Arial" panose="020B0604020202020204" pitchFamily="34" charset="0"/>
            </a:endParaRPr>
          </a:p>
          <a:p>
            <a:pPr lvl="1"/>
            <a:r>
              <a:rPr lang="uz-Cyrl-UZ" sz="2400" dirty="0" smtClean="0">
                <a:cs typeface="Arial" panose="020B0604020202020204" pitchFamily="34" charset="0"/>
              </a:rPr>
              <a:t>Танлаб олиш жараёни</a:t>
            </a:r>
            <a:r>
              <a:rPr lang="en-US" sz="2400" dirty="0" smtClean="0">
                <a:cs typeface="Arial" panose="020B0604020202020204" pitchFamily="34" charset="0"/>
              </a:rPr>
              <a:t>: </a:t>
            </a:r>
            <a:r>
              <a:rPr lang="uz-Cyrl-UZ" sz="2400" dirty="0" smtClean="0">
                <a:cs typeface="Arial" panose="020B0604020202020204" pitchFamily="34" charset="0"/>
              </a:rPr>
              <a:t>Тадқиқот учун одамларни қандай танлаб олишимиз керак?</a:t>
            </a:r>
            <a:endParaRPr lang="en-IN" sz="2400" dirty="0"/>
          </a:p>
        </p:txBody>
      </p:sp>
    </p:spTree>
    <p:extLst>
      <p:ext uri="{BB962C8B-B14F-4D97-AF65-F5344CB8AC3E}">
        <p14:creationId xmlns:p14="http://schemas.microsoft.com/office/powerpoint/2010/main" val="1320389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186766" cy="1097280"/>
          </a:xfrm>
        </p:spPr>
        <p:txBody>
          <a:bodyPr>
            <a:normAutofit fontScale="90000"/>
          </a:bodyPr>
          <a:lstStyle/>
          <a:p>
            <a:r>
              <a:rPr lang="en-US" sz="3600" dirty="0" smtClean="0"/>
              <a:t>2</a:t>
            </a:r>
            <a:r>
              <a:rPr lang="uz-Cyrl-UZ" sz="3600" dirty="0" smtClean="0"/>
              <a:t>-босқич</a:t>
            </a:r>
            <a:r>
              <a:rPr lang="en-US" sz="3600" dirty="0" smtClean="0"/>
              <a:t>: </a:t>
            </a:r>
            <a:r>
              <a:rPr lang="uz-Cyrl-UZ" sz="3600" dirty="0" smtClean="0"/>
              <a:t>Тадқиқот режасини ишлаб чиқиш</a:t>
            </a:r>
            <a:endParaRPr lang="en-IN" sz="2000" b="0" dirty="0">
              <a:latin typeface="+mj-lt"/>
            </a:endParaRPr>
          </a:p>
        </p:txBody>
      </p:sp>
      <p:sp>
        <p:nvSpPr>
          <p:cNvPr id="3" name="Content Placeholder 2"/>
          <p:cNvSpPr>
            <a:spLocks noGrp="1"/>
          </p:cNvSpPr>
          <p:nvPr>
            <p:ph idx="1"/>
          </p:nvPr>
        </p:nvSpPr>
        <p:spPr/>
        <p:txBody>
          <a:bodyPr/>
          <a:lstStyle/>
          <a:p>
            <a:r>
              <a:rPr lang="uz-Cyrl-UZ" sz="2600" dirty="0" smtClean="0">
                <a:cs typeface="Avenir Black" charset="0"/>
              </a:rPr>
              <a:t>Боғланиш усуллари</a:t>
            </a:r>
            <a:endParaRPr lang="en-US" sz="2600" dirty="0" smtClean="0">
              <a:cs typeface="Avenir Black" charset="0"/>
            </a:endParaRPr>
          </a:p>
          <a:p>
            <a:pPr lvl="1"/>
            <a:r>
              <a:rPr lang="uz-Cyrl-UZ" sz="2400" dirty="0" smtClean="0"/>
              <a:t>Почта</a:t>
            </a:r>
            <a:endParaRPr lang="en-US" sz="2400" dirty="0" smtClean="0"/>
          </a:p>
          <a:p>
            <a:pPr lvl="1"/>
            <a:r>
              <a:rPr lang="uz-Cyrl-UZ" sz="2400" dirty="0" smtClean="0"/>
              <a:t>Телефон</a:t>
            </a:r>
            <a:endParaRPr lang="en-US" sz="2400" dirty="0" smtClean="0"/>
          </a:p>
          <a:p>
            <a:pPr lvl="1"/>
            <a:r>
              <a:rPr lang="uz-Cyrl-UZ" sz="2400" dirty="0" smtClean="0"/>
              <a:t>Юзма-юз</a:t>
            </a:r>
            <a:endParaRPr lang="en-US" sz="2400" dirty="0" smtClean="0"/>
          </a:p>
          <a:p>
            <a:pPr lvl="1"/>
            <a:r>
              <a:rPr lang="uz-Cyrl-UZ" sz="2400" dirty="0" smtClean="0"/>
              <a:t>Интернет орқали (</a:t>
            </a:r>
            <a:r>
              <a:rPr lang="en-US" sz="2400" dirty="0" smtClean="0"/>
              <a:t>surveymonkey.com</a:t>
            </a:r>
            <a:r>
              <a:rPr lang="uz-Cyrl-UZ" sz="2400" dirty="0" smtClean="0"/>
              <a:t>)</a:t>
            </a:r>
            <a:endParaRPr lang="en-IN" sz="2600" dirty="0"/>
          </a:p>
        </p:txBody>
      </p:sp>
    </p:spTree>
    <p:extLst>
      <p:ext uri="{BB962C8B-B14F-4D97-AF65-F5344CB8AC3E}">
        <p14:creationId xmlns:p14="http://schemas.microsoft.com/office/powerpoint/2010/main" val="35756640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dirty="0" smtClean="0"/>
              <a:t>Интернет орқали</a:t>
            </a:r>
            <a:r>
              <a:rPr lang="en-US" sz="3600" dirty="0" smtClean="0"/>
              <a:t> </a:t>
            </a:r>
            <a:r>
              <a:rPr lang="ru-RU" sz="3600" dirty="0" smtClean="0"/>
              <a:t>тадқиқот</a:t>
            </a:r>
            <a:endParaRPr lang="en-IN" sz="3600" dirty="0">
              <a:latin typeface="+mj-lt"/>
            </a:endParaRPr>
          </a:p>
        </p:txBody>
      </p:sp>
      <p:sp>
        <p:nvSpPr>
          <p:cNvPr id="3" name="Content Placeholder 2"/>
          <p:cNvSpPr>
            <a:spLocks noGrp="1"/>
          </p:cNvSpPr>
          <p:nvPr>
            <p:ph idx="1"/>
          </p:nvPr>
        </p:nvSpPr>
        <p:spPr>
          <a:xfrm>
            <a:off x="457200" y="1600200"/>
            <a:ext cx="2819400" cy="3200400"/>
          </a:xfrm>
        </p:spPr>
        <p:txBody>
          <a:bodyPr>
            <a:normAutofit fontScale="92500" lnSpcReduction="20000"/>
          </a:bodyPr>
          <a:lstStyle/>
          <a:p>
            <a:r>
              <a:rPr lang="uz-Cyrl-UZ" sz="2600" dirty="0" smtClean="0">
                <a:cs typeface="Avenir Black" charset="0"/>
              </a:rPr>
              <a:t>Афзалликлари</a:t>
            </a:r>
            <a:endParaRPr lang="en-US" sz="2600" dirty="0">
              <a:cs typeface="Avenir Black" charset="0"/>
            </a:endParaRPr>
          </a:p>
          <a:p>
            <a:pPr lvl="1"/>
            <a:r>
              <a:rPr lang="uz-Cyrl-UZ" sz="2400" dirty="0" smtClean="0">
                <a:cs typeface="Arial" panose="020B0604020202020204" pitchFamily="34" charset="0"/>
              </a:rPr>
              <a:t>Арзон</a:t>
            </a:r>
            <a:endParaRPr lang="en-US" sz="2400" dirty="0">
              <a:cs typeface="Arial" panose="020B0604020202020204" pitchFamily="34" charset="0"/>
            </a:endParaRPr>
          </a:p>
          <a:p>
            <a:pPr lvl="1"/>
            <a:r>
              <a:rPr lang="uz-Cyrl-UZ" sz="2400" dirty="0" smtClean="0">
                <a:cs typeface="Arial" panose="020B0604020202020204" pitchFamily="34" charset="0"/>
              </a:rPr>
              <a:t>Кўп сонли оммани қамраб олиш</a:t>
            </a:r>
            <a:endParaRPr lang="en-US" sz="2400" dirty="0">
              <a:cs typeface="Arial" panose="020B0604020202020204" pitchFamily="34" charset="0"/>
            </a:endParaRPr>
          </a:p>
          <a:p>
            <a:pPr lvl="1"/>
            <a:r>
              <a:rPr lang="uz-Cyrl-UZ" sz="2400" dirty="0" smtClean="0">
                <a:cs typeface="Arial" panose="020B0604020202020204" pitchFamily="34" charset="0"/>
              </a:rPr>
              <a:t>Тез</a:t>
            </a:r>
            <a:endParaRPr lang="en-US" sz="2400" dirty="0">
              <a:cs typeface="Arial" panose="020B0604020202020204" pitchFamily="34" charset="0"/>
            </a:endParaRPr>
          </a:p>
          <a:p>
            <a:pPr lvl="1"/>
            <a:r>
              <a:rPr lang="uz-Cyrl-UZ" sz="2400" dirty="0" smtClean="0">
                <a:cs typeface="Arial" panose="020B0604020202020204" pitchFamily="34" charset="0"/>
              </a:rPr>
              <a:t>Очиқ</a:t>
            </a:r>
            <a:endParaRPr lang="en-US" sz="2400" dirty="0">
              <a:cs typeface="Arial" panose="020B0604020202020204" pitchFamily="34" charset="0"/>
            </a:endParaRPr>
          </a:p>
          <a:p>
            <a:pPr lvl="1"/>
            <a:r>
              <a:rPr lang="uz-Cyrl-UZ" sz="2400" dirty="0" smtClean="0">
                <a:cs typeface="Arial" panose="020B0604020202020204" pitchFamily="34" charset="0"/>
              </a:rPr>
              <a:t>Фикрлаб кўрилган</a:t>
            </a:r>
            <a:endParaRPr lang="en-US" sz="2400" dirty="0">
              <a:cs typeface="Arial" panose="020B0604020202020204" pitchFamily="34" charset="0"/>
            </a:endParaRPr>
          </a:p>
          <a:p>
            <a:pPr lvl="1"/>
            <a:r>
              <a:rPr lang="uz-Cyrl-UZ" sz="2400" dirty="0" smtClean="0">
                <a:cs typeface="Arial" panose="020B0604020202020204" pitchFamily="34" charset="0"/>
              </a:rPr>
              <a:t>Турлари кўп</a:t>
            </a:r>
            <a:endParaRPr lang="en-IN" sz="2400" dirty="0"/>
          </a:p>
        </p:txBody>
      </p:sp>
      <p:sp>
        <p:nvSpPr>
          <p:cNvPr id="4" name="Content Placeholder 3"/>
          <p:cNvSpPr>
            <a:spLocks noGrp="1"/>
          </p:cNvSpPr>
          <p:nvPr>
            <p:ph idx="13"/>
          </p:nvPr>
        </p:nvSpPr>
        <p:spPr>
          <a:xfrm>
            <a:off x="4376058" y="1590870"/>
            <a:ext cx="3657600" cy="3428999"/>
          </a:xfrm>
        </p:spPr>
        <p:txBody>
          <a:bodyPr/>
          <a:lstStyle/>
          <a:p>
            <a:r>
              <a:rPr lang="uz-Cyrl-UZ" sz="2600" dirty="0" smtClean="0"/>
              <a:t>Камчиликлари</a:t>
            </a:r>
            <a:endParaRPr lang="en-US" sz="2600" dirty="0"/>
          </a:p>
          <a:p>
            <a:pPr lvl="1"/>
            <a:r>
              <a:rPr lang="uz-Cyrl-UZ" sz="2400" dirty="0" smtClean="0"/>
              <a:t>Кичик </a:t>
            </a:r>
            <a:endParaRPr lang="en-US" sz="2400" dirty="0"/>
          </a:p>
          <a:p>
            <a:pPr lvl="1"/>
            <a:r>
              <a:rPr lang="uz-Cyrl-UZ" sz="2400" dirty="0" smtClean="0"/>
              <a:t>Бир тарафлама</a:t>
            </a:r>
            <a:endParaRPr lang="en-US" sz="2400" dirty="0"/>
          </a:p>
          <a:p>
            <a:pPr lvl="1"/>
            <a:r>
              <a:rPr lang="uz-Cyrl-UZ" sz="2400" dirty="0" smtClean="0"/>
              <a:t>Ўзгарувчан</a:t>
            </a:r>
            <a:endParaRPr lang="en-US" sz="2400" dirty="0"/>
          </a:p>
          <a:p>
            <a:pPr lvl="1"/>
            <a:r>
              <a:rPr lang="uz-Cyrl-UZ" sz="2400" dirty="0" smtClean="0"/>
              <a:t>Технологик муаммолар</a:t>
            </a:r>
            <a:endParaRPr lang="en-US" sz="2400" dirty="0"/>
          </a:p>
          <a:p>
            <a:pPr lvl="1"/>
            <a:r>
              <a:rPr lang="uz-Cyrl-UZ" sz="2400" dirty="0" smtClean="0"/>
              <a:t>Технологик номутаносиблик</a:t>
            </a:r>
            <a:endParaRPr lang="en-IN" sz="2400" dirty="0"/>
          </a:p>
        </p:txBody>
      </p:sp>
    </p:spTree>
    <p:extLst>
      <p:ext uri="{BB962C8B-B14F-4D97-AF65-F5344CB8AC3E}">
        <p14:creationId xmlns:p14="http://schemas.microsoft.com/office/powerpoint/2010/main" val="3089748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dirty="0" smtClean="0">
                <a:latin typeface="+mj-lt"/>
              </a:rPr>
              <a:t>3-6 босқичлар</a:t>
            </a:r>
            <a:endParaRPr lang="en-IN" sz="3600" dirty="0">
              <a:latin typeface="+mj-lt"/>
            </a:endParaRPr>
          </a:p>
        </p:txBody>
      </p:sp>
      <p:sp>
        <p:nvSpPr>
          <p:cNvPr id="3" name="Content Placeholder 2"/>
          <p:cNvSpPr>
            <a:spLocks noGrp="1"/>
          </p:cNvSpPr>
          <p:nvPr>
            <p:ph idx="1"/>
          </p:nvPr>
        </p:nvSpPr>
        <p:spPr/>
        <p:txBody>
          <a:bodyPr>
            <a:normAutofit/>
          </a:bodyPr>
          <a:lstStyle/>
          <a:p>
            <a:r>
              <a:rPr lang="uz-Cyrl-UZ" sz="2600" dirty="0" smtClean="0">
                <a:solidFill>
                  <a:srgbClr val="000000"/>
                </a:solidFill>
              </a:rPr>
              <a:t>Босқич </a:t>
            </a:r>
            <a:r>
              <a:rPr lang="en-US" sz="2600" dirty="0" smtClean="0">
                <a:solidFill>
                  <a:srgbClr val="000000"/>
                </a:solidFill>
              </a:rPr>
              <a:t>3:</a:t>
            </a:r>
            <a:r>
              <a:rPr lang="uz-Cyrl-UZ" sz="2600" dirty="0" smtClean="0">
                <a:solidFill>
                  <a:srgbClr val="000000"/>
                </a:solidFill>
              </a:rPr>
              <a:t> </a:t>
            </a:r>
            <a:r>
              <a:rPr lang="uz-Cyrl-UZ" sz="2800" dirty="0" smtClean="0"/>
              <a:t>Маълумот йиғиш</a:t>
            </a:r>
          </a:p>
          <a:p>
            <a:r>
              <a:rPr lang="uz-Cyrl-UZ" sz="2600" dirty="0" smtClean="0">
                <a:solidFill>
                  <a:srgbClr val="000000"/>
                </a:solidFill>
              </a:rPr>
              <a:t>Босқич</a:t>
            </a:r>
            <a:r>
              <a:rPr lang="en-US" sz="2600" dirty="0" smtClean="0">
                <a:solidFill>
                  <a:srgbClr val="000000"/>
                </a:solidFill>
              </a:rPr>
              <a:t> </a:t>
            </a:r>
            <a:r>
              <a:rPr lang="en-US" sz="2600" dirty="0">
                <a:solidFill>
                  <a:srgbClr val="000000"/>
                </a:solidFill>
              </a:rPr>
              <a:t>4: </a:t>
            </a:r>
            <a:r>
              <a:rPr lang="uz-Cyrl-UZ" sz="2800" dirty="0" smtClean="0"/>
              <a:t>Маълумот таҳлили</a:t>
            </a:r>
            <a:endParaRPr lang="en-US" sz="2600" dirty="0">
              <a:solidFill>
                <a:srgbClr val="000000"/>
              </a:solidFill>
            </a:endParaRPr>
          </a:p>
          <a:p>
            <a:r>
              <a:rPr lang="uz-Cyrl-UZ" sz="2600" dirty="0" smtClean="0">
                <a:solidFill>
                  <a:srgbClr val="000000"/>
                </a:solidFill>
              </a:rPr>
              <a:t>Босқич</a:t>
            </a:r>
            <a:r>
              <a:rPr lang="en-US" sz="2600" dirty="0" smtClean="0">
                <a:solidFill>
                  <a:srgbClr val="000000"/>
                </a:solidFill>
              </a:rPr>
              <a:t> </a:t>
            </a:r>
            <a:r>
              <a:rPr lang="en-US" sz="2600" dirty="0">
                <a:solidFill>
                  <a:srgbClr val="000000"/>
                </a:solidFill>
              </a:rPr>
              <a:t>5: </a:t>
            </a:r>
            <a:r>
              <a:rPr lang="uz-Cyrl-UZ" sz="2800" dirty="0" smtClean="0"/>
              <a:t>Маълумот тақдимоти</a:t>
            </a:r>
            <a:endParaRPr lang="en-US" sz="2600" dirty="0">
              <a:solidFill>
                <a:srgbClr val="000000"/>
              </a:solidFill>
            </a:endParaRPr>
          </a:p>
          <a:p>
            <a:r>
              <a:rPr lang="uz-Cyrl-UZ" sz="2600" dirty="0" smtClean="0">
                <a:solidFill>
                  <a:srgbClr val="000000"/>
                </a:solidFill>
              </a:rPr>
              <a:t>Босқич</a:t>
            </a:r>
            <a:r>
              <a:rPr lang="en-US" sz="2600" dirty="0" smtClean="0"/>
              <a:t> </a:t>
            </a:r>
            <a:r>
              <a:rPr lang="en-US" sz="2600" dirty="0"/>
              <a:t>6: </a:t>
            </a:r>
            <a:r>
              <a:rPr lang="uz-Cyrl-UZ" sz="2800" dirty="0" smtClean="0"/>
              <a:t>Тегишли қарорлар қабул қилиш</a:t>
            </a:r>
            <a:endParaRPr lang="ru-RU" sz="2800" dirty="0" smtClean="0"/>
          </a:p>
          <a:p>
            <a:pPr>
              <a:buNone/>
            </a:pPr>
            <a:endParaRPr lang="en-IN" sz="2600" b="1" dirty="0"/>
          </a:p>
        </p:txBody>
      </p:sp>
    </p:spTree>
    <p:extLst>
      <p:ext uri="{BB962C8B-B14F-4D97-AF65-F5344CB8AC3E}">
        <p14:creationId xmlns:p14="http://schemas.microsoft.com/office/powerpoint/2010/main" val="33423591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dirty="0" smtClean="0">
                <a:cs typeface="Avenir Black" charset="0"/>
              </a:rPr>
              <a:t>Маркетингнинг натижавийлигини ўлчаш</a:t>
            </a:r>
            <a:endParaRPr lang="en-IN" sz="3600" dirty="0">
              <a:latin typeface="+mj-lt"/>
            </a:endParaRPr>
          </a:p>
        </p:txBody>
      </p:sp>
      <p:sp>
        <p:nvSpPr>
          <p:cNvPr id="3" name="Content Placeholder 2"/>
          <p:cNvSpPr>
            <a:spLocks noGrp="1"/>
          </p:cNvSpPr>
          <p:nvPr>
            <p:ph idx="1"/>
          </p:nvPr>
        </p:nvSpPr>
        <p:spPr>
          <a:xfrm>
            <a:off x="457200" y="1285860"/>
            <a:ext cx="4686304" cy="1990741"/>
          </a:xfrm>
        </p:spPr>
        <p:txBody>
          <a:bodyPr>
            <a:normAutofit fontScale="92500" lnSpcReduction="10000"/>
          </a:bodyPr>
          <a:lstStyle/>
          <a:p>
            <a:r>
              <a:rPr lang="uz-Cyrl-UZ" sz="2600" dirty="0" smtClean="0">
                <a:cs typeface="Avenir Black" charset="0"/>
              </a:rPr>
              <a:t>Маркетинг ўлчовлари</a:t>
            </a:r>
            <a:endParaRPr lang="en-US" sz="2600" dirty="0">
              <a:cs typeface="Avenir Black" charset="0"/>
            </a:endParaRPr>
          </a:p>
          <a:p>
            <a:r>
              <a:rPr lang="uz-Cyrl-UZ" sz="2600" dirty="0" smtClean="0">
                <a:cs typeface="Avenir Black" charset="0"/>
              </a:rPr>
              <a:t>Маркетинг-миксни моделлаштириш</a:t>
            </a:r>
            <a:endParaRPr lang="en-US" sz="2600" dirty="0">
              <a:cs typeface="Avenir Black" charset="0"/>
            </a:endParaRPr>
          </a:p>
          <a:p>
            <a:r>
              <a:rPr lang="uz-Cyrl-UZ" sz="2600" dirty="0" smtClean="0">
                <a:cs typeface="Avenir Black" charset="0"/>
              </a:rPr>
              <a:t>Маркетинг кўрсаткичлари экрани</a:t>
            </a:r>
            <a:endParaRPr lang="en-IN" sz="2600" dirty="0"/>
          </a:p>
        </p:txBody>
      </p:sp>
      <p:pic>
        <p:nvPicPr>
          <p:cNvPr id="13314" name="Picture 2" descr="Image result for Korzinka.uz"/>
          <p:cNvPicPr>
            <a:picLocks noChangeAspect="1" noChangeArrowheads="1"/>
          </p:cNvPicPr>
          <p:nvPr/>
        </p:nvPicPr>
        <p:blipFill>
          <a:blip r:embed="rId3"/>
          <a:srcRect/>
          <a:stretch>
            <a:fillRect/>
          </a:stretch>
        </p:blipFill>
        <p:spPr bwMode="auto">
          <a:xfrm>
            <a:off x="2857488" y="3357562"/>
            <a:ext cx="5072058" cy="3296839"/>
          </a:xfrm>
          <a:prstGeom prst="rect">
            <a:avLst/>
          </a:prstGeom>
          <a:noFill/>
        </p:spPr>
      </p:pic>
    </p:spTree>
    <p:extLst>
      <p:ext uri="{BB962C8B-B14F-4D97-AF65-F5344CB8AC3E}">
        <p14:creationId xmlns:p14="http://schemas.microsoft.com/office/powerpoint/2010/main" val="33237256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b="1" dirty="0" smtClean="0">
                <a:cs typeface="Avenir Black" charset="0"/>
              </a:rPr>
              <a:t>Маркетинг ўлчовлари</a:t>
            </a:r>
            <a:endParaRPr lang="en-IN" sz="3600" dirty="0">
              <a:latin typeface="+mj-lt"/>
            </a:endParaRPr>
          </a:p>
        </p:txBody>
      </p:sp>
      <p:sp>
        <p:nvSpPr>
          <p:cNvPr id="3" name="Content Placeholder 2"/>
          <p:cNvSpPr>
            <a:spLocks noGrp="1"/>
          </p:cNvSpPr>
          <p:nvPr>
            <p:ph idx="1"/>
          </p:nvPr>
        </p:nvSpPr>
        <p:spPr>
          <a:xfrm>
            <a:off x="457200" y="1600201"/>
            <a:ext cx="8229600" cy="1219199"/>
          </a:xfrm>
        </p:spPr>
        <p:txBody>
          <a:bodyPr>
            <a:normAutofit/>
          </a:bodyPr>
          <a:lstStyle/>
          <a:p>
            <a:pPr>
              <a:spcBef>
                <a:spcPts val="600"/>
              </a:spcBef>
            </a:pPr>
            <a:r>
              <a:rPr lang="uz-Cyrl-UZ" sz="2400" dirty="0" smtClean="0">
                <a:cs typeface="Avenir Black" charset="0"/>
              </a:rPr>
              <a:t>Маркетинг фаолиятини ўлчаш, таққослаш ва тушуниш</a:t>
            </a:r>
            <a:endParaRPr lang="en-US" sz="2400" dirty="0" smtClean="0">
              <a:cs typeface="Avenir Black" charset="0"/>
            </a:endParaRPr>
          </a:p>
          <a:p>
            <a:pPr marL="0" indent="0">
              <a:spcBef>
                <a:spcPts val="600"/>
              </a:spcBef>
              <a:buNone/>
            </a:pPr>
            <a:r>
              <a:rPr lang="uz-Cyrl-UZ" sz="2400" b="1" dirty="0" smtClean="0">
                <a:cs typeface="Avenir Black" charset="0"/>
              </a:rPr>
              <a:t>Баъзи маркетинг ўлчовлари</a:t>
            </a:r>
            <a:endParaRPr lang="en-IN" sz="2400" dirty="0"/>
          </a:p>
        </p:txBody>
      </p:sp>
      <p:graphicFrame>
        <p:nvGraphicFramePr>
          <p:cNvPr id="4" name="Table 3" descr="Table 4.3 has the following column headings from left to right: 1. External; 2. Internal. The row entries are as follows. Row 1: Awareness: Awareness of goals. Row 2: Market share (volume or value): Commitment of goals. Row 3: Relative price (market share value/volume): Active innovation support. Row 4: Number of complaints (level of dissatisfaction) : Resource adequacy.&#10;Row 5: Consumer satisfaction: Staffing/skill levels.&#10;Row 6: Distribution/availability: Desire to learn.&#10;Row 7: Total number of customers: Willingness to change. Row 8: Perceived quality/esteem: Freedom to fail. Row 9: Loyalty/retention: Autonomy.&#10;Row 10: Relative perceived quality: Relative employee satisfaction.&#10;"/>
          <p:cNvGraphicFramePr>
            <a:graphicFrameLocks noGrp="1"/>
          </p:cNvGraphicFramePr>
          <p:nvPr>
            <p:extLst>
              <p:ext uri="{D42A27DB-BD31-4B8C-83A1-F6EECF244321}">
                <p14:modId xmlns:p14="http://schemas.microsoft.com/office/powerpoint/2010/main" val="2733345502"/>
              </p:ext>
            </p:extLst>
          </p:nvPr>
        </p:nvGraphicFramePr>
        <p:xfrm>
          <a:off x="428596" y="2571745"/>
          <a:ext cx="8143932" cy="3643337"/>
        </p:xfrm>
        <a:graphic>
          <a:graphicData uri="http://schemas.openxmlformats.org/drawingml/2006/table">
            <a:tbl>
              <a:tblPr firstRow="1" bandRow="1">
                <a:tableStyleId>{3B4B98B0-60AC-42C2-AFA5-B58CD77FA1E5}</a:tableStyleId>
              </a:tblPr>
              <a:tblGrid>
                <a:gridCol w="4071966">
                  <a:extLst>
                    <a:ext uri="{9D8B030D-6E8A-4147-A177-3AD203B41FA5}">
                      <a16:colId xmlns:a16="http://schemas.microsoft.com/office/drawing/2014/main" val="20000"/>
                    </a:ext>
                  </a:extLst>
                </a:gridCol>
                <a:gridCol w="4071966">
                  <a:extLst>
                    <a:ext uri="{9D8B030D-6E8A-4147-A177-3AD203B41FA5}">
                      <a16:colId xmlns:a16="http://schemas.microsoft.com/office/drawing/2014/main" val="20001"/>
                    </a:ext>
                  </a:extLst>
                </a:gridCol>
              </a:tblGrid>
              <a:tr h="332219">
                <a:tc>
                  <a:txBody>
                    <a:bodyPr/>
                    <a:lstStyle/>
                    <a:p>
                      <a:r>
                        <a:rPr lang="en-IN" sz="1400" dirty="0" smtClean="0">
                          <a:solidFill>
                            <a:schemeClr val="tx1"/>
                          </a:solidFill>
                        </a:rPr>
                        <a:t>I.</a:t>
                      </a:r>
                      <a:r>
                        <a:rPr lang="en-IN" sz="1400" baseline="0" dirty="0" smtClean="0">
                          <a:solidFill>
                            <a:schemeClr val="tx1"/>
                          </a:solidFill>
                        </a:rPr>
                        <a:t> </a:t>
                      </a:r>
                      <a:r>
                        <a:rPr lang="uz-Cyrl-UZ" sz="1400" baseline="0" dirty="0" smtClean="0">
                          <a:solidFill>
                            <a:schemeClr val="tx1"/>
                          </a:solidFill>
                        </a:rPr>
                        <a:t>Ташқи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IN" sz="1400" dirty="0" smtClean="0">
                          <a:solidFill>
                            <a:schemeClr val="tx1"/>
                          </a:solidFill>
                        </a:rPr>
                        <a:t>II. </a:t>
                      </a:r>
                      <a:r>
                        <a:rPr lang="uz-Cyrl-UZ" sz="1400" dirty="0" smtClean="0">
                          <a:solidFill>
                            <a:schemeClr val="tx1"/>
                          </a:solidFill>
                        </a:rPr>
                        <a:t>Ички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32219">
                <a:tc>
                  <a:txBody>
                    <a:bodyPr/>
                    <a:lstStyle/>
                    <a:p>
                      <a:r>
                        <a:rPr lang="uz-Cyrl-UZ" sz="1400" smtClean="0">
                          <a:solidFill>
                            <a:schemeClr val="tx1"/>
                          </a:solidFill>
                        </a:rPr>
                        <a:t>Маҳсулот </a:t>
                      </a:r>
                      <a:r>
                        <a:rPr lang="uz-Cyrl-UZ" sz="1400" dirty="0" smtClean="0">
                          <a:solidFill>
                            <a:schemeClr val="tx1"/>
                          </a:solidFill>
                        </a:rPr>
                        <a:t>ҳақида бохабарлик</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Мақсадлар</a:t>
                      </a:r>
                      <a:r>
                        <a:rPr lang="uz-Cyrl-UZ" sz="1400" baseline="0" dirty="0" smtClean="0">
                          <a:solidFill>
                            <a:schemeClr val="tx1"/>
                          </a:solidFill>
                        </a:rPr>
                        <a:t> ҳақида бохабарлик</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32219">
                <a:tc>
                  <a:txBody>
                    <a:bodyPr/>
                    <a:lstStyle/>
                    <a:p>
                      <a:r>
                        <a:rPr lang="uz-Cyrl-UZ" sz="1400" dirty="0" smtClean="0">
                          <a:solidFill>
                            <a:schemeClr val="tx1"/>
                          </a:solidFill>
                        </a:rPr>
                        <a:t>Бозор улуши </a:t>
                      </a:r>
                      <a:r>
                        <a:rPr lang="en-IN" sz="1400" dirty="0" smtClean="0">
                          <a:solidFill>
                            <a:schemeClr val="tx1"/>
                          </a:solidFill>
                        </a:rPr>
                        <a:t>(</a:t>
                      </a:r>
                      <a:r>
                        <a:rPr lang="uz-Cyrl-UZ" sz="1400" dirty="0" smtClean="0">
                          <a:solidFill>
                            <a:schemeClr val="tx1"/>
                          </a:solidFill>
                        </a:rPr>
                        <a:t>хажм ёки қиймат</a:t>
                      </a:r>
                      <a:r>
                        <a:rPr lang="en-IN" sz="1400" dirty="0" smtClean="0">
                          <a:solidFill>
                            <a:schemeClr val="tx1"/>
                          </a:solidFill>
                        </a:rPr>
                        <a:t>)</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Мақсадларга нисбатан садоқат</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32219">
                <a:tc>
                  <a:txBody>
                    <a:bodyPr/>
                    <a:lstStyle/>
                    <a:p>
                      <a:r>
                        <a:rPr lang="uz-Cyrl-UZ" sz="1400" dirty="0" smtClean="0">
                          <a:solidFill>
                            <a:schemeClr val="tx1"/>
                          </a:solidFill>
                        </a:rPr>
                        <a:t>Нисбий нарҳ</a:t>
                      </a:r>
                      <a:r>
                        <a:rPr lang="en-IN" sz="1400" baseline="0" dirty="0" smtClean="0">
                          <a:solidFill>
                            <a:schemeClr val="tx1"/>
                          </a:solidFill>
                        </a:rPr>
                        <a:t>(</a:t>
                      </a:r>
                      <a:r>
                        <a:rPr lang="uz-Cyrl-UZ" sz="1400" baseline="0" dirty="0" smtClean="0">
                          <a:solidFill>
                            <a:schemeClr val="tx1"/>
                          </a:solidFill>
                        </a:rPr>
                        <a:t>бозор улушининг қиймати</a:t>
                      </a:r>
                      <a:r>
                        <a:rPr lang="en-IN" sz="1400" baseline="0" dirty="0" smtClean="0">
                          <a:solidFill>
                            <a:schemeClr val="tx1"/>
                          </a:solidFill>
                        </a:rPr>
                        <a:t>/</a:t>
                      </a:r>
                      <a:r>
                        <a:rPr lang="uz-Cyrl-UZ" sz="1400" baseline="0" dirty="0" smtClean="0">
                          <a:solidFill>
                            <a:schemeClr val="tx1"/>
                          </a:solidFill>
                        </a:rPr>
                        <a:t>ҳажм</a:t>
                      </a:r>
                      <a:r>
                        <a:rPr lang="en-IN" sz="1400" baseline="0" dirty="0" smtClean="0">
                          <a:solidFill>
                            <a:schemeClr val="tx1"/>
                          </a:solidFill>
                        </a:rPr>
                        <a:t>)</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Инновацияларни фаол қўллаб-қувватлаш</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32219">
                <a:tc>
                  <a:txBody>
                    <a:bodyPr/>
                    <a:lstStyle/>
                    <a:p>
                      <a:r>
                        <a:rPr lang="uz-Cyrl-UZ" sz="1400" dirty="0" smtClean="0">
                          <a:solidFill>
                            <a:schemeClr val="tx1"/>
                          </a:solidFill>
                        </a:rPr>
                        <a:t>Шикоятлар сони</a:t>
                      </a:r>
                      <a:r>
                        <a:rPr lang="en-IN" sz="1400" dirty="0" smtClean="0">
                          <a:solidFill>
                            <a:schemeClr val="tx1"/>
                          </a:solidFill>
                        </a:rPr>
                        <a:t> (</a:t>
                      </a:r>
                      <a:r>
                        <a:rPr lang="uz-Cyrl-UZ" sz="1400" dirty="0" smtClean="0">
                          <a:solidFill>
                            <a:schemeClr val="tx1"/>
                          </a:solidFill>
                        </a:rPr>
                        <a:t>қониқмаслик даражаси</a:t>
                      </a:r>
                      <a:r>
                        <a:rPr lang="en-IN" sz="1400" baseline="0" dirty="0" smtClean="0">
                          <a:solidFill>
                            <a:schemeClr val="tx1"/>
                          </a:solidFill>
                        </a:rPr>
                        <a:t>) </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Ресурсларнинг етарлилиги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32219">
                <a:tc>
                  <a:txBody>
                    <a:bodyPr/>
                    <a:lstStyle/>
                    <a:p>
                      <a:r>
                        <a:rPr lang="uz-Cyrl-UZ" sz="1400" dirty="0" smtClean="0">
                          <a:solidFill>
                            <a:schemeClr val="tx1"/>
                          </a:solidFill>
                        </a:rPr>
                        <a:t>Мижозларнинг</a:t>
                      </a:r>
                      <a:r>
                        <a:rPr lang="uz-Cyrl-UZ" sz="1400" baseline="0" dirty="0" smtClean="0">
                          <a:solidFill>
                            <a:schemeClr val="tx1"/>
                          </a:solidFill>
                        </a:rPr>
                        <a:t> қониқиш даражаси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Ходимлар сони ва сифати</a:t>
                      </a:r>
                      <a:r>
                        <a:rPr lang="en-IN" sz="1400" dirty="0" smtClean="0">
                          <a:solidFill>
                            <a:schemeClr val="tx1"/>
                          </a:solidFill>
                        </a:rPr>
                        <a:t>/</a:t>
                      </a:r>
                      <a:r>
                        <a:rPr lang="uz-Cyrl-UZ" sz="1400" dirty="0" smtClean="0">
                          <a:solidFill>
                            <a:schemeClr val="tx1"/>
                          </a:solidFill>
                        </a:rPr>
                        <a:t>уларнинг уқувлари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32219">
                <a:tc>
                  <a:txBody>
                    <a:bodyPr/>
                    <a:lstStyle/>
                    <a:p>
                      <a:r>
                        <a:rPr lang="uz-Cyrl-UZ" sz="1400" dirty="0" smtClean="0">
                          <a:solidFill>
                            <a:schemeClr val="tx1"/>
                          </a:solidFill>
                        </a:rPr>
                        <a:t>Савдо тармоғи</a:t>
                      </a:r>
                      <a:r>
                        <a:rPr lang="en-IN" sz="1400" dirty="0" smtClean="0">
                          <a:solidFill>
                            <a:schemeClr val="tx1"/>
                          </a:solidFill>
                        </a:rPr>
                        <a:t>/</a:t>
                      </a:r>
                      <a:r>
                        <a:rPr lang="uz-Cyrl-UZ" sz="1400" dirty="0" smtClean="0">
                          <a:solidFill>
                            <a:schemeClr val="tx1"/>
                          </a:solidFill>
                        </a:rPr>
                        <a:t>мавжуд</a:t>
                      </a:r>
                      <a:r>
                        <a:rPr lang="uz-Cyrl-UZ" sz="1400" baseline="0" dirty="0" smtClean="0">
                          <a:solidFill>
                            <a:schemeClr val="tx1"/>
                          </a:solidFill>
                        </a:rPr>
                        <a:t> бўлиш</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Билимга</a:t>
                      </a:r>
                      <a:r>
                        <a:rPr lang="uz-Cyrl-UZ" sz="1400" baseline="0" dirty="0" smtClean="0">
                          <a:solidFill>
                            <a:schemeClr val="tx1"/>
                          </a:solidFill>
                        </a:rPr>
                        <a:t> чанқоқлик</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32219">
                <a:tc>
                  <a:txBody>
                    <a:bodyPr/>
                    <a:lstStyle/>
                    <a:p>
                      <a:r>
                        <a:rPr lang="uz-Cyrl-UZ" sz="1400" dirty="0" smtClean="0">
                          <a:solidFill>
                            <a:schemeClr val="tx1"/>
                          </a:solidFill>
                        </a:rPr>
                        <a:t>Мижозлар сони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Ўзгаришларга тайёрлик</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32219">
                <a:tc>
                  <a:txBody>
                    <a:bodyPr/>
                    <a:lstStyle/>
                    <a:p>
                      <a:r>
                        <a:rPr lang="uz-Cyrl-UZ" sz="1400" dirty="0" smtClean="0">
                          <a:solidFill>
                            <a:schemeClr val="tx1"/>
                          </a:solidFill>
                        </a:rPr>
                        <a:t>Тасаввурдаги</a:t>
                      </a:r>
                      <a:r>
                        <a:rPr lang="uz-Cyrl-UZ" sz="1400" baseline="0" dirty="0" smtClean="0">
                          <a:solidFill>
                            <a:schemeClr val="tx1"/>
                          </a:solidFill>
                        </a:rPr>
                        <a:t> сифат</a:t>
                      </a:r>
                      <a:r>
                        <a:rPr lang="en-IN" sz="1400" dirty="0" smtClean="0">
                          <a:solidFill>
                            <a:schemeClr val="tx1"/>
                          </a:solidFill>
                        </a:rPr>
                        <a:t>/</a:t>
                      </a:r>
                      <a:r>
                        <a:rPr lang="uz-Cyrl-UZ" sz="1400" dirty="0" smtClean="0">
                          <a:solidFill>
                            <a:schemeClr val="tx1"/>
                          </a:solidFill>
                        </a:rPr>
                        <a:t>қадрлаш </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Муваффақиятсизликка нисбатан муносабат</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32219">
                <a:tc>
                  <a:txBody>
                    <a:bodyPr/>
                    <a:lstStyle/>
                    <a:p>
                      <a:r>
                        <a:rPr lang="uz-Cyrl-UZ" sz="1400" dirty="0" smtClean="0">
                          <a:solidFill>
                            <a:schemeClr val="tx1"/>
                          </a:solidFill>
                        </a:rPr>
                        <a:t>Содиқ мижозлар</a:t>
                      </a:r>
                      <a:r>
                        <a:rPr lang="uz-Cyrl-UZ" sz="1400" baseline="0" dirty="0" smtClean="0">
                          <a:solidFill>
                            <a:schemeClr val="tx1"/>
                          </a:solidFill>
                        </a:rPr>
                        <a:t> сони</a:t>
                      </a:r>
                      <a:r>
                        <a:rPr lang="en-IN" sz="1400" dirty="0" smtClean="0">
                          <a:solidFill>
                            <a:schemeClr val="tx1"/>
                          </a:solidFill>
                        </a:rPr>
                        <a:t>/</a:t>
                      </a:r>
                      <a:r>
                        <a:rPr lang="uz-Cyrl-UZ" sz="1400" dirty="0" smtClean="0">
                          <a:solidFill>
                            <a:schemeClr val="tx1"/>
                          </a:solidFill>
                        </a:rPr>
                        <a:t>доимий мижозлар</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Эркинликлар</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21147">
                <a:tc>
                  <a:txBody>
                    <a:bodyPr/>
                    <a:lstStyle/>
                    <a:p>
                      <a:r>
                        <a:rPr lang="uz-Cyrl-UZ" sz="1400" dirty="0" smtClean="0">
                          <a:solidFill>
                            <a:schemeClr val="tx1"/>
                          </a:solidFill>
                        </a:rPr>
                        <a:t>Нисбий сифат хақида тасаввур</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uz-Cyrl-UZ" sz="1400" dirty="0" smtClean="0">
                          <a:solidFill>
                            <a:schemeClr val="tx1"/>
                          </a:solidFill>
                        </a:rPr>
                        <a:t>Ходимларнинг</a:t>
                      </a:r>
                      <a:r>
                        <a:rPr lang="uz-Cyrl-UZ" sz="1400" baseline="0" dirty="0" smtClean="0">
                          <a:solidFill>
                            <a:schemeClr val="tx1"/>
                          </a:solidFill>
                        </a:rPr>
                        <a:t> нисбатан қониққанлик даражаси</a:t>
                      </a:r>
                      <a:endParaRPr lang="en-IN"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745590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dirty="0" smtClean="0">
                <a:cs typeface="Avenir Black" charset="0"/>
              </a:rPr>
              <a:t>Маркетинг-миксни моделлаштириш</a:t>
            </a:r>
            <a:endParaRPr lang="en-US" sz="3600" dirty="0">
              <a:cs typeface="Avenir Black" charset="0"/>
            </a:endParaRPr>
          </a:p>
        </p:txBody>
      </p:sp>
      <p:sp>
        <p:nvSpPr>
          <p:cNvPr id="3" name="Content Placeholder 2"/>
          <p:cNvSpPr>
            <a:spLocks noGrp="1"/>
          </p:cNvSpPr>
          <p:nvPr>
            <p:ph idx="1"/>
          </p:nvPr>
        </p:nvSpPr>
        <p:spPr>
          <a:xfrm>
            <a:off x="457200" y="1600201"/>
            <a:ext cx="8229600" cy="1981200"/>
          </a:xfrm>
        </p:spPr>
        <p:txBody>
          <a:bodyPr>
            <a:normAutofit/>
          </a:bodyPr>
          <a:lstStyle/>
          <a:p>
            <a:r>
              <a:rPr lang="uz-Cyrl-UZ" sz="2600" dirty="0" smtClean="0">
                <a:cs typeface="Avenir Black" charset="0"/>
              </a:rPr>
              <a:t>Савдо маълумотларини, компаниянинг юк жўнатиш хужжатларини, нарҳ, реклама ҳаражатларини ўрганган ҳолда уларнинг бир-бириша таъсир этиши кузатилади. </a:t>
            </a:r>
            <a:endParaRPr lang="en-IN" sz="2600" dirty="0"/>
          </a:p>
        </p:txBody>
      </p:sp>
      <p:pic>
        <p:nvPicPr>
          <p:cNvPr id="9218" name="Picture 2" descr="Image result for sap hana"/>
          <p:cNvPicPr>
            <a:picLocks noChangeAspect="1" noChangeArrowheads="1"/>
          </p:cNvPicPr>
          <p:nvPr/>
        </p:nvPicPr>
        <p:blipFill>
          <a:blip r:embed="rId3"/>
          <a:srcRect/>
          <a:stretch>
            <a:fillRect/>
          </a:stretch>
        </p:blipFill>
        <p:spPr bwMode="auto">
          <a:xfrm>
            <a:off x="2285984" y="3357562"/>
            <a:ext cx="5334036" cy="3000396"/>
          </a:xfrm>
          <a:prstGeom prst="rect">
            <a:avLst/>
          </a:prstGeom>
          <a:noFill/>
        </p:spPr>
      </p:pic>
    </p:spTree>
    <p:extLst>
      <p:ext uri="{BB962C8B-B14F-4D97-AF65-F5344CB8AC3E}">
        <p14:creationId xmlns:p14="http://schemas.microsoft.com/office/powerpoint/2010/main" val="21326839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uz-Cyrl-UZ" sz="3600" dirty="0" smtClean="0">
                <a:latin typeface="+mj-lt"/>
              </a:rPr>
              <a:t>Мижозларга оид натижа кўрсаткичлари</a:t>
            </a:r>
            <a:endParaRPr lang="en-IN" sz="3600" dirty="0">
              <a:latin typeface="+mj-lt"/>
            </a:endParaRPr>
          </a:p>
        </p:txBody>
      </p:sp>
      <p:sp>
        <p:nvSpPr>
          <p:cNvPr id="3" name="Content Placeholder 2"/>
          <p:cNvSpPr>
            <a:spLocks noGrp="1"/>
          </p:cNvSpPr>
          <p:nvPr>
            <p:ph idx="1"/>
          </p:nvPr>
        </p:nvSpPr>
        <p:spPr>
          <a:xfrm>
            <a:off x="571472" y="1142984"/>
            <a:ext cx="8229600" cy="304799"/>
          </a:xfrm>
        </p:spPr>
        <p:txBody>
          <a:bodyPr>
            <a:normAutofit fontScale="85000" lnSpcReduction="20000"/>
          </a:bodyPr>
          <a:lstStyle/>
          <a:p>
            <a:pPr marL="0" indent="0">
              <a:buNone/>
            </a:pPr>
            <a:r>
              <a:rPr lang="uz-Cyrl-UZ" sz="2000" dirty="0" smtClean="0"/>
              <a:t>Баъзи мижозларга оид натижа кўрсаткичлари</a:t>
            </a:r>
            <a:endParaRPr lang="en-IN" sz="2000" b="1" dirty="0"/>
          </a:p>
        </p:txBody>
      </p:sp>
      <p:graphicFrame>
        <p:nvGraphicFramePr>
          <p:cNvPr id="4" name="Table 3" descr="Table 4.4 lists the sample customer-performance scorecard measures as follows. Percentage of new customers to average number of customers. Percentage of lost customers to average number of customers. Percentage of Win-back customers to average number of customers. Percentage of customers falling into very dissatisfied, natural, satisfied, and very satisfied categories. Percentage of customers who say they would repurchase the product. Percentage of customers who say they would recommend the product to others. Percentage of target market customers who have brand awareness or recall. Percentage of customers who say that the company’s product is the most preferred in its category. Percentage of customers who correctly identify the brand’s intended positioning and differentiation. Average perception of company’s product quality relative to chief competitor. Average perception of company’s service quality relative to chief competitor."/>
          <p:cNvGraphicFramePr>
            <a:graphicFrameLocks noGrp="1"/>
          </p:cNvGraphicFramePr>
          <p:nvPr>
            <p:extLst>
              <p:ext uri="{D42A27DB-BD31-4B8C-83A1-F6EECF244321}">
                <p14:modId xmlns:p14="http://schemas.microsoft.com/office/powerpoint/2010/main" val="269595607"/>
              </p:ext>
            </p:extLst>
          </p:nvPr>
        </p:nvGraphicFramePr>
        <p:xfrm>
          <a:off x="642910" y="1571612"/>
          <a:ext cx="8153400" cy="4692236"/>
        </p:xfrm>
        <a:graphic>
          <a:graphicData uri="http://schemas.openxmlformats.org/drawingml/2006/table">
            <a:tbl>
              <a:tblPr firstRow="1" bandRow="1">
                <a:tableStyleId>{3B4B98B0-60AC-42C2-AFA5-B58CD77FA1E5}</a:tableStyleId>
              </a:tblPr>
              <a:tblGrid>
                <a:gridCol w="8153400">
                  <a:extLst>
                    <a:ext uri="{9D8B030D-6E8A-4147-A177-3AD203B41FA5}">
                      <a16:colId xmlns:a16="http://schemas.microsoft.com/office/drawing/2014/main" val="20000"/>
                    </a:ext>
                  </a:extLst>
                </a:gridCol>
              </a:tblGrid>
              <a:tr h="308952">
                <a:tc>
                  <a:txBody>
                    <a:bodyPr/>
                    <a:lstStyle/>
                    <a:p>
                      <a:pPr marL="285750" indent="-285750">
                        <a:buClr>
                          <a:schemeClr val="bg2"/>
                        </a:buClr>
                        <a:buFont typeface="Arial" panose="020B0604020202020204" pitchFamily="34" charset="0"/>
                        <a:buChar char="•"/>
                      </a:pPr>
                      <a:r>
                        <a:rPr lang="uz-Cyrl-UZ" sz="1600" b="0" dirty="0" smtClean="0">
                          <a:solidFill>
                            <a:schemeClr val="tx1"/>
                          </a:solidFill>
                        </a:rPr>
                        <a:t>Янги мижозларнинг</a:t>
                      </a:r>
                      <a:r>
                        <a:rPr lang="uz-Cyrl-UZ" sz="1600" b="0" baseline="0" dirty="0" smtClean="0">
                          <a:solidFill>
                            <a:schemeClr val="tx1"/>
                          </a:solidFill>
                        </a:rPr>
                        <a:t> ўртача мижозлар сонига нисбати</a:t>
                      </a:r>
                      <a:endParaRPr lang="en-IN" sz="16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08952">
                <a:tc>
                  <a:txBody>
                    <a:bodyPr/>
                    <a:lstStyle/>
                    <a:p>
                      <a:pPr marL="285750" indent="-285750">
                        <a:buClr>
                          <a:schemeClr val="bg2"/>
                        </a:buClr>
                        <a:buFont typeface="Arial" panose="020B0604020202020204" pitchFamily="34" charset="0"/>
                        <a:buChar char="•"/>
                      </a:pPr>
                      <a:r>
                        <a:rPr lang="ru-RU" sz="1600" b="0" baseline="0" dirty="0" smtClean="0">
                          <a:solidFill>
                            <a:schemeClr val="tx1"/>
                          </a:solidFill>
                        </a:rPr>
                        <a:t>Йўқотилган мижозларнинг </a:t>
                      </a:r>
                      <a:r>
                        <a:rPr lang="uz-Cyrl-UZ" sz="1600" b="0" baseline="0" dirty="0" smtClean="0">
                          <a:solidFill>
                            <a:schemeClr val="tx1"/>
                          </a:solidFill>
                        </a:rPr>
                        <a:t>ўртача мижозлар сонига нисбати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8952">
                <a:tc>
                  <a:txBody>
                    <a:bodyPr/>
                    <a:lstStyle/>
                    <a:p>
                      <a:pPr marL="285750" indent="-285750">
                        <a:buClr>
                          <a:schemeClr val="bg2"/>
                        </a:buClr>
                        <a:buFont typeface="Arial" panose="020B0604020202020204" pitchFamily="34" charset="0"/>
                        <a:buChar char="•"/>
                      </a:pPr>
                      <a:r>
                        <a:rPr lang="uz-Cyrl-UZ" sz="1600" b="0" baseline="0" dirty="0" smtClean="0">
                          <a:solidFill>
                            <a:schemeClr val="tx1"/>
                          </a:solidFill>
                        </a:rPr>
                        <a:t>Қайта қозонилган мижозларнинг ўртача мижозлар сонига нисбати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71598">
                <a:tc>
                  <a:txBody>
                    <a:bodyPr/>
                    <a:lstStyle/>
                    <a:p>
                      <a:pPr marL="285750" indent="-285750">
                        <a:buClr>
                          <a:schemeClr val="bg2"/>
                        </a:buClr>
                        <a:buFont typeface="Arial" panose="020B0604020202020204" pitchFamily="34" charset="0"/>
                        <a:buChar char="•"/>
                      </a:pPr>
                      <a:r>
                        <a:rPr lang="uz-Cyrl-UZ" sz="1600" dirty="0" smtClean="0">
                          <a:solidFill>
                            <a:schemeClr val="tx1"/>
                          </a:solidFill>
                        </a:rPr>
                        <a:t>Ўта қониқмаган, бефарқ, қониққан ва жуда қониққан мижозларнинг фоизи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08952">
                <a:tc>
                  <a:txBody>
                    <a:bodyPr/>
                    <a:lstStyle/>
                    <a:p>
                      <a:pPr marL="285750" indent="-285750">
                        <a:buClr>
                          <a:schemeClr val="bg2"/>
                        </a:buClr>
                        <a:buFont typeface="Arial" panose="020B0604020202020204" pitchFamily="34" charset="0"/>
                        <a:buChar char="•"/>
                      </a:pPr>
                      <a:r>
                        <a:rPr lang="uz-Cyrl-UZ" sz="1600" dirty="0" smtClean="0">
                          <a:solidFill>
                            <a:schemeClr val="tx1"/>
                          </a:solidFill>
                        </a:rPr>
                        <a:t>Маҳсулотингизни</a:t>
                      </a:r>
                      <a:r>
                        <a:rPr lang="uz-Cyrl-UZ" sz="1600" baseline="0" dirty="0" smtClean="0">
                          <a:solidFill>
                            <a:schemeClr val="tx1"/>
                          </a:solidFill>
                        </a:rPr>
                        <a:t> такроран сотиб олишга тайёр мижозлар фоизи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08952">
                <a:tc>
                  <a:txBody>
                    <a:bodyPr/>
                    <a:lstStyle/>
                    <a:p>
                      <a:pPr marL="285750" marR="0" indent="-285750" algn="l" defTabSz="914400" rtl="0" eaLnBrk="1" fontAlgn="auto" latinLnBrk="0" hangingPunct="1">
                        <a:lnSpc>
                          <a:spcPct val="100000"/>
                        </a:lnSpc>
                        <a:spcBef>
                          <a:spcPts val="0"/>
                        </a:spcBef>
                        <a:spcAft>
                          <a:spcPts val="0"/>
                        </a:spcAft>
                        <a:buClr>
                          <a:schemeClr val="bg2"/>
                        </a:buClr>
                        <a:buSzTx/>
                        <a:buFont typeface="Arial" panose="020B0604020202020204" pitchFamily="34" charset="0"/>
                        <a:buChar char="•"/>
                        <a:tabLst/>
                        <a:defRPr/>
                      </a:pPr>
                      <a:r>
                        <a:rPr lang="uz-Cyrl-UZ" sz="1600" dirty="0" smtClean="0">
                          <a:solidFill>
                            <a:schemeClr val="tx1"/>
                          </a:solidFill>
                        </a:rPr>
                        <a:t>Маҳсулотингизни</a:t>
                      </a:r>
                      <a:r>
                        <a:rPr lang="uz-Cyrl-UZ" sz="1600" baseline="0" dirty="0" smtClean="0">
                          <a:solidFill>
                            <a:schemeClr val="tx1"/>
                          </a:solidFill>
                        </a:rPr>
                        <a:t> бошқаларга тавсия этувчи мижозлар фоизи</a:t>
                      </a:r>
                      <a:endParaRPr lang="en-IN" sz="160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08952">
                <a:tc>
                  <a:txBody>
                    <a:bodyPr/>
                    <a:lstStyle/>
                    <a:p>
                      <a:pPr marL="285750" indent="-285750">
                        <a:buClr>
                          <a:schemeClr val="bg2"/>
                        </a:buClr>
                        <a:buFont typeface="Arial" panose="020B0604020202020204" pitchFamily="34" charset="0"/>
                        <a:buChar char="•"/>
                      </a:pPr>
                      <a:r>
                        <a:rPr lang="uz-Cyrl-UZ" sz="1600" dirty="0" smtClean="0">
                          <a:solidFill>
                            <a:schemeClr val="tx1"/>
                          </a:solidFill>
                        </a:rPr>
                        <a:t>Брендимиз ҳақида бохабар ёки эслай</a:t>
                      </a:r>
                      <a:r>
                        <a:rPr lang="uz-Cyrl-UZ" sz="1600" baseline="0" dirty="0" smtClean="0">
                          <a:solidFill>
                            <a:schemeClr val="tx1"/>
                          </a:solidFill>
                        </a:rPr>
                        <a:t> оладиган мижозлар фоизи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471598">
                <a:tc>
                  <a:txBody>
                    <a:bodyPr/>
                    <a:lstStyle/>
                    <a:p>
                      <a:pPr marL="285750" indent="-285750">
                        <a:buClr>
                          <a:schemeClr val="bg2"/>
                        </a:buClr>
                        <a:buFont typeface="Arial" panose="020B0604020202020204" pitchFamily="34" charset="0"/>
                        <a:buChar char="•"/>
                      </a:pPr>
                      <a:r>
                        <a:rPr lang="uz-Cyrl-UZ" sz="1600" dirty="0" smtClean="0">
                          <a:solidFill>
                            <a:schemeClr val="tx1"/>
                          </a:solidFill>
                        </a:rPr>
                        <a:t>Рақобатчи</a:t>
                      </a:r>
                      <a:r>
                        <a:rPr lang="uz-Cyrl-UZ" sz="1600" baseline="0" dirty="0" smtClean="0">
                          <a:solidFill>
                            <a:schemeClr val="tx1"/>
                          </a:solidFill>
                        </a:rPr>
                        <a:t> маҳсулотлар ичида бизнинг маҳсулотни энг яхши деб ҳисоблайдиган мижозлар фоизи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471598">
                <a:tc>
                  <a:txBody>
                    <a:bodyPr/>
                    <a:lstStyle/>
                    <a:p>
                      <a:pPr marL="285750" indent="-285750">
                        <a:buClr>
                          <a:schemeClr val="bg2"/>
                        </a:buClr>
                        <a:buFont typeface="Arial" panose="020B0604020202020204" pitchFamily="34" charset="0"/>
                        <a:buChar char="•"/>
                      </a:pPr>
                      <a:r>
                        <a:rPr lang="uz-Cyrl-UZ" sz="1600" dirty="0" smtClean="0">
                          <a:solidFill>
                            <a:schemeClr val="tx1"/>
                          </a:solidFill>
                        </a:rPr>
                        <a:t>Бренднинг таъкидланган</a:t>
                      </a:r>
                      <a:r>
                        <a:rPr lang="uz-Cyrl-UZ" sz="1600" baseline="0" dirty="0" smtClean="0">
                          <a:solidFill>
                            <a:schemeClr val="tx1"/>
                          </a:solidFill>
                        </a:rPr>
                        <a:t> афзаллигини тўғри тушунган мижозлар фоизи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08952">
                <a:tc>
                  <a:txBody>
                    <a:bodyPr/>
                    <a:lstStyle/>
                    <a:p>
                      <a:pPr marL="285750" indent="-285750">
                        <a:buClr>
                          <a:schemeClr val="bg2"/>
                        </a:buClr>
                        <a:buFont typeface="Arial" panose="020B0604020202020204" pitchFamily="34" charset="0"/>
                        <a:buChar char="•"/>
                      </a:pPr>
                      <a:r>
                        <a:rPr lang="uz-Cyrl-UZ" sz="1600" dirty="0" smtClean="0">
                          <a:solidFill>
                            <a:schemeClr val="tx1"/>
                          </a:solidFill>
                        </a:rPr>
                        <a:t>Ўрта</a:t>
                      </a:r>
                      <a:r>
                        <a:rPr lang="uz-Cyrl-UZ" sz="1600" baseline="0" dirty="0" smtClean="0">
                          <a:solidFill>
                            <a:schemeClr val="tx1"/>
                          </a:solidFill>
                        </a:rPr>
                        <a:t> ҳисобда м</a:t>
                      </a:r>
                      <a:r>
                        <a:rPr lang="uz-Cyrl-UZ" sz="1600" dirty="0" smtClean="0">
                          <a:solidFill>
                            <a:schemeClr val="tx1"/>
                          </a:solidFill>
                        </a:rPr>
                        <a:t>ижозлар тасаввурида компания маҳсулотларининг асосий рақобатчига нисбатан</a:t>
                      </a:r>
                      <a:r>
                        <a:rPr lang="uz-Cyrl-UZ" sz="1600" baseline="0" dirty="0" smtClean="0">
                          <a:solidFill>
                            <a:schemeClr val="tx1"/>
                          </a:solidFill>
                        </a:rPr>
                        <a:t> сифати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08952">
                <a:tc>
                  <a:txBody>
                    <a:bodyPr/>
                    <a:lstStyle/>
                    <a:p>
                      <a:pPr marL="285750" indent="-285750">
                        <a:buClr>
                          <a:schemeClr val="bg2"/>
                        </a:buClr>
                        <a:buFont typeface="Arial" panose="020B0604020202020204" pitchFamily="34" charset="0"/>
                        <a:buChar char="•"/>
                      </a:pPr>
                      <a:r>
                        <a:rPr lang="uz-Cyrl-UZ" sz="1600" dirty="0" smtClean="0">
                          <a:solidFill>
                            <a:schemeClr val="tx1"/>
                          </a:solidFill>
                        </a:rPr>
                        <a:t>Ўрта</a:t>
                      </a:r>
                      <a:r>
                        <a:rPr lang="uz-Cyrl-UZ" sz="1600" baseline="0" dirty="0" smtClean="0">
                          <a:solidFill>
                            <a:schemeClr val="tx1"/>
                          </a:solidFill>
                        </a:rPr>
                        <a:t> ҳисобда м</a:t>
                      </a:r>
                      <a:r>
                        <a:rPr lang="uz-Cyrl-UZ" sz="1600" dirty="0" smtClean="0">
                          <a:solidFill>
                            <a:schemeClr val="tx1"/>
                          </a:solidFill>
                        </a:rPr>
                        <a:t>ижозлар тасаввурида компания хизматларининг асосий рақобатчига нисбатан</a:t>
                      </a:r>
                      <a:r>
                        <a:rPr lang="uz-Cyrl-UZ" sz="1600" baseline="0" dirty="0" smtClean="0">
                          <a:solidFill>
                            <a:schemeClr val="tx1"/>
                          </a:solidFill>
                        </a:rPr>
                        <a:t> сифати</a:t>
                      </a:r>
                      <a:endParaRPr lang="en-IN" sz="1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974105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Cyrl-UZ" sz="3600" dirty="0" smtClean="0">
                <a:latin typeface="+mj-lt"/>
              </a:rPr>
              <a:t>Маркетинг фаолияти кўрсаткичлари</a:t>
            </a:r>
            <a:endParaRPr lang="en-IN" sz="3600" dirty="0">
              <a:latin typeface="+mj-lt"/>
            </a:endParaRPr>
          </a:p>
        </p:txBody>
      </p:sp>
      <p:sp>
        <p:nvSpPr>
          <p:cNvPr id="3" name="Content Placeholder 2"/>
          <p:cNvSpPr>
            <a:spLocks noGrp="1"/>
          </p:cNvSpPr>
          <p:nvPr>
            <p:ph idx="1"/>
          </p:nvPr>
        </p:nvSpPr>
        <p:spPr/>
        <p:txBody>
          <a:bodyPr/>
          <a:lstStyle/>
          <a:p>
            <a:r>
              <a:rPr lang="en-US" altLang="en-US" sz="2600" dirty="0" smtClean="0">
                <a:cs typeface="Avenir Black" charset="0"/>
              </a:rPr>
              <a:t>“</a:t>
            </a:r>
            <a:r>
              <a:rPr lang="uz-Cyrl-UZ" altLang="en-US" sz="2600" dirty="0" smtClean="0">
                <a:cs typeface="Avenir Black" charset="0"/>
              </a:rPr>
              <a:t>Корхонанинг фаолиятини кузатиш учун керак бўладиган кўрсаткичлар йиғиндиси”</a:t>
            </a:r>
            <a:endParaRPr lang="en-US" altLang="en-US" sz="2600" dirty="0" smtClean="0">
              <a:cs typeface="Avenir Black" charset="0"/>
            </a:endParaRPr>
          </a:p>
          <a:p>
            <a:pPr lvl="1">
              <a:spcBef>
                <a:spcPts val="1500"/>
              </a:spcBef>
              <a:buClr>
                <a:schemeClr val="bg2"/>
              </a:buClr>
              <a:buFont typeface="Arial" panose="020B0604020202020204" pitchFamily="34" charset="0"/>
              <a:buChar char="‒"/>
            </a:pPr>
            <a:r>
              <a:rPr lang="uz-Cyrl-UZ" sz="2400" dirty="0" smtClean="0"/>
              <a:t>Мижозларга оид</a:t>
            </a:r>
            <a:endParaRPr lang="en-US" sz="2400" dirty="0" smtClean="0"/>
          </a:p>
          <a:p>
            <a:pPr lvl="1">
              <a:spcBef>
                <a:spcPts val="1500"/>
              </a:spcBef>
              <a:buClr>
                <a:schemeClr val="bg2"/>
              </a:buClr>
              <a:buFont typeface="Arial" panose="020B0604020202020204" pitchFamily="34" charset="0"/>
              <a:buChar char="‒"/>
            </a:pPr>
            <a:r>
              <a:rPr lang="uz-Cyrl-UZ" sz="2400" dirty="0" smtClean="0"/>
              <a:t>Манфаатдор тарафларга оид</a:t>
            </a:r>
            <a:endParaRPr lang="en-IN" sz="2600" dirty="0"/>
          </a:p>
        </p:txBody>
      </p:sp>
    </p:spTree>
    <p:extLst>
      <p:ext uri="{BB962C8B-B14F-4D97-AF65-F5344CB8AC3E}">
        <p14:creationId xmlns:p14="http://schemas.microsoft.com/office/powerpoint/2010/main" val="3897268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uz-Cyrl-UZ" sz="3600" dirty="0" smtClean="0"/>
              <a:t>Маркетинг фаолияти кўрсаткичларига мисол</a:t>
            </a:r>
            <a:endParaRPr lang="en-IN" sz="3600" dirty="0">
              <a:latin typeface="+mj-lt"/>
            </a:endParaRPr>
          </a:p>
        </p:txBody>
      </p:sp>
      <p:pic>
        <p:nvPicPr>
          <p:cNvPr id="3074" name="Picture 2" descr="Related image"/>
          <p:cNvPicPr>
            <a:picLocks noChangeAspect="1" noChangeArrowheads="1"/>
          </p:cNvPicPr>
          <p:nvPr/>
        </p:nvPicPr>
        <p:blipFill>
          <a:blip r:embed="rId3"/>
          <a:srcRect/>
          <a:stretch>
            <a:fillRect/>
          </a:stretch>
        </p:blipFill>
        <p:spPr bwMode="auto">
          <a:xfrm>
            <a:off x="642909" y="1357298"/>
            <a:ext cx="8257439" cy="4643470"/>
          </a:xfrm>
          <a:prstGeom prst="rect">
            <a:avLst/>
          </a:prstGeom>
          <a:noFill/>
        </p:spPr>
      </p:pic>
    </p:spTree>
    <p:extLst>
      <p:ext uri="{BB962C8B-B14F-4D97-AF65-F5344CB8AC3E}">
        <p14:creationId xmlns:p14="http://schemas.microsoft.com/office/powerpoint/2010/main" val="2030553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142844" y="1928802"/>
            <a:ext cx="9001156" cy="1576394"/>
          </a:xfrm>
        </p:spPr>
        <p:txBody>
          <a:bodyPr>
            <a:normAutofit fontScale="85000" lnSpcReduction="20000"/>
          </a:bodyPr>
          <a:lstStyle/>
          <a:p>
            <a:pPr marL="0" indent="0" algn="ctr" eaLnBrk="1" hangingPunct="1">
              <a:buNone/>
              <a:defRPr/>
            </a:pPr>
            <a:r>
              <a:rPr lang="ru-RU" sz="4300" b="1" dirty="0" smtClean="0">
                <a:solidFill>
                  <a:schemeClr val="accent2">
                    <a:lumMod val="50000"/>
                  </a:schemeClr>
                </a:solidFill>
                <a:latin typeface="Arial" pitchFamily="34" charset="0"/>
                <a:cs typeface="Arial" pitchFamily="34" charset="0"/>
              </a:rPr>
              <a:t>Эътиборингиз учун рахмат!</a:t>
            </a:r>
          </a:p>
          <a:p>
            <a:pPr marL="0" indent="0" algn="ctr" eaLnBrk="1" hangingPunct="1">
              <a:buNone/>
              <a:defRPr/>
            </a:pPr>
            <a:endParaRPr lang="uz-Cyrl-UZ" sz="2400" b="1" dirty="0" smtClean="0">
              <a:solidFill>
                <a:schemeClr val="accent2">
                  <a:lumMod val="50000"/>
                </a:schemeClr>
              </a:solidFill>
              <a:latin typeface="Arial" pitchFamily="34" charset="0"/>
              <a:cs typeface="Arial" pitchFamily="34" charset="0"/>
              <a:hlinkClick r:id="rId3"/>
            </a:endParaRPr>
          </a:p>
          <a:p>
            <a:pPr marL="0" indent="0" algn="ctr" eaLnBrk="1" hangingPunct="1">
              <a:buNone/>
              <a:defRPr/>
            </a:pPr>
            <a:r>
              <a:rPr lang="en-US" sz="2400" b="1" dirty="0" smtClean="0">
                <a:solidFill>
                  <a:schemeClr val="accent2">
                    <a:lumMod val="50000"/>
                  </a:schemeClr>
                </a:solidFill>
                <a:latin typeface="Arial" pitchFamily="34" charset="0"/>
                <a:cs typeface="Arial" pitchFamily="34" charset="0"/>
                <a:hlinkClick r:id="rId3"/>
              </a:rPr>
              <a:t>mrahimov@cgc.uz</a:t>
            </a:r>
            <a:endParaRPr lang="en-US" sz="2400" b="1" dirty="0" smtClean="0">
              <a:solidFill>
                <a:schemeClr val="accent2">
                  <a:lumMod val="50000"/>
                </a:schemeClr>
              </a:solidFill>
              <a:latin typeface="Arial" pitchFamily="34" charset="0"/>
              <a:cs typeface="Arial" pitchFamily="34" charset="0"/>
            </a:endParaRPr>
          </a:p>
          <a:p>
            <a:pPr marL="0" indent="0" algn="ctr" eaLnBrk="1" hangingPunct="1">
              <a:buFont typeface="Wingdings 3" pitchFamily="18" charset="2"/>
              <a:buNone/>
              <a:defRPr/>
            </a:pPr>
            <a:r>
              <a:rPr lang="en-US" sz="2400" b="1" dirty="0" smtClean="0">
                <a:solidFill>
                  <a:schemeClr val="accent2">
                    <a:lumMod val="50000"/>
                  </a:schemeClr>
                </a:solidFill>
                <a:latin typeface="Arial" pitchFamily="34" charset="0"/>
                <a:cs typeface="Arial" pitchFamily="34" charset="0"/>
                <a:hlinkClick r:id="rId4"/>
              </a:rPr>
              <a:t>mamurjon@yahoo.com</a:t>
            </a:r>
            <a:endParaRPr lang="en-US" sz="2400" b="1" dirty="0" smtClean="0">
              <a:solidFill>
                <a:schemeClr val="accent2">
                  <a:lumMod val="50000"/>
                </a:schemeClr>
              </a:solidFill>
              <a:latin typeface="Arial" pitchFamily="34" charset="0"/>
              <a:cs typeface="Arial" pitchFamily="34" charset="0"/>
            </a:endParaRPr>
          </a:p>
          <a:p>
            <a:pPr marL="0" indent="0" algn="ctr" eaLnBrk="1" hangingPunct="1">
              <a:buFont typeface="Wingdings 3" pitchFamily="18" charset="2"/>
              <a:buNone/>
              <a:defRPr/>
            </a:pPr>
            <a:endParaRPr lang="ru-RU" sz="3200" b="1" dirty="0" smtClean="0">
              <a:solidFill>
                <a:schemeClr val="accent2">
                  <a:lumMod val="50000"/>
                </a:schemeClr>
              </a:solidFill>
              <a:latin typeface="Arial" pitchFamily="34" charset="0"/>
              <a:cs typeface="Arial" pitchFamily="34" charset="0"/>
            </a:endParaRPr>
          </a:p>
          <a:p>
            <a:pPr algn="ctr" eaLnBrk="1" hangingPunct="1">
              <a:defRPr/>
            </a:pPr>
            <a:endParaRPr lang="ru-RU" sz="2000" dirty="0">
              <a:latin typeface="Arial Narrow" pitchFamily="34" charset="0"/>
            </a:endParaRPr>
          </a:p>
        </p:txBody>
      </p:sp>
      <p:sp>
        <p:nvSpPr>
          <p:cNvPr id="20484" name="Номер слайда 3"/>
          <p:cNvSpPr>
            <a:spLocks noGrp="1"/>
          </p:cNvSpPr>
          <p:nvPr>
            <p:ph type="sldNum" sz="quarter" idx="12"/>
          </p:nvPr>
        </p:nvSpPr>
        <p:spPr bwMode="auto">
          <a:noFill/>
          <a:ln>
            <a:miter lim="800000"/>
            <a:headEnd/>
            <a:tailEnd/>
          </a:ln>
        </p:spPr>
        <p:txBody>
          <a:bodyPr wrap="square" lIns="91440" tIns="45720" rIns="91440" bIns="45720" numCol="1" anchor="t" anchorCtr="0" compatLnSpc="1">
            <a:prstTxWarp prst="textNoShape">
              <a:avLst/>
            </a:prstTxWarp>
          </a:bodyPr>
          <a:lstStyle/>
          <a:p>
            <a:fld id="{7508A7F1-E1AA-4AA5-B407-D4902CE811AA}" type="slidenum">
              <a:rPr lang="ru-RU" smtClean="0"/>
              <a:pPr/>
              <a:t>25</a:t>
            </a:fld>
            <a:endParaRPr lang="ru-RU" smtClean="0"/>
          </a:p>
        </p:txBody>
      </p:sp>
      <p:pic>
        <p:nvPicPr>
          <p:cNvPr id="4" name="Picture 6" descr="E:\AUXJOBBAJOBBA\JOBBochJOBBI2800\Informat Kotler\Bildspel Kotler\Glob kopiera.png"/>
          <p:cNvPicPr>
            <a:picLocks noChangeAspect="1" noChangeArrowheads="1"/>
          </p:cNvPicPr>
          <p:nvPr/>
        </p:nvPicPr>
        <p:blipFill>
          <a:blip r:embed="rId5"/>
          <a:srcRect/>
          <a:stretch>
            <a:fillRect/>
          </a:stretch>
        </p:blipFill>
        <p:spPr bwMode="auto">
          <a:xfrm>
            <a:off x="20638" y="4168775"/>
            <a:ext cx="2282825" cy="2282825"/>
          </a:xfrm>
          <a:prstGeom prst="rect">
            <a:avLst/>
          </a:prstGeom>
          <a:noFill/>
          <a:ln w="9525">
            <a:noFill/>
            <a:miter lim="800000"/>
            <a:headEnd/>
            <a:tailEnd/>
          </a:ln>
        </p:spPr>
      </p:pic>
      <p:pic>
        <p:nvPicPr>
          <p:cNvPr id="5" name="Picture 5"/>
          <p:cNvPicPr>
            <a:picLocks noChangeAspect="1"/>
          </p:cNvPicPr>
          <p:nvPr/>
        </p:nvPicPr>
        <p:blipFill>
          <a:blip r:embed="rId6"/>
          <a:srcRect/>
          <a:stretch>
            <a:fillRect/>
          </a:stretch>
        </p:blipFill>
        <p:spPr bwMode="auto">
          <a:xfrm>
            <a:off x="7162800" y="3956050"/>
            <a:ext cx="1970088" cy="28908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6625</TotalTime>
  <Words>3443</Words>
  <Application>Microsoft Office PowerPoint</Application>
  <PresentationFormat>Экран (4:3)</PresentationFormat>
  <Paragraphs>393</Paragraphs>
  <Slides>25</Slides>
  <Notes>25</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25</vt:i4>
      </vt:variant>
    </vt:vector>
  </HeadingPairs>
  <TitlesOfParts>
    <vt:vector size="34" baseType="lpstr">
      <vt:lpstr>ＭＳ Ｐゴシック</vt:lpstr>
      <vt:lpstr>Arial</vt:lpstr>
      <vt:lpstr>Arial Narrow</vt:lpstr>
      <vt:lpstr>Avenir Black</vt:lpstr>
      <vt:lpstr>Calibri</vt:lpstr>
      <vt:lpstr>Verdana</vt:lpstr>
      <vt:lpstr>Wingdings</vt:lpstr>
      <vt:lpstr>Wingdings 3</vt:lpstr>
      <vt:lpstr>Тема Office</vt:lpstr>
      <vt:lpstr>Маркетинг Тадқиқотларини ўтказиш</vt:lpstr>
      <vt:lpstr>Дарснинг мақсадлари</vt:lpstr>
      <vt:lpstr>Маркетинг тадқиқотларининг қамрови (1)</vt:lpstr>
      <vt:lpstr>Маркетинг тадқиқотларининг қамрови (2)</vt:lpstr>
      <vt:lpstr>Маркетинг тадқиқотларининг қамрови (3)</vt:lpstr>
      <vt:lpstr>Кичик компанияларда тадқиқот ўтказиш</vt:lpstr>
      <vt:lpstr>Маркетинг тадқиқотларининг қамрови (4)</vt:lpstr>
      <vt:lpstr>Маркетинг тадқиқоти жараёни</vt:lpstr>
      <vt:lpstr>1-босқич: Муаммони аниқлаш ва тадқиқот мақсадларини белгилаш </vt:lpstr>
      <vt:lpstr>2-босқич: Тадқиқот режасини ишлаб чиқиш </vt:lpstr>
      <vt:lpstr>2-босқич: Тадқиқот режасини ишлаб чиқиш </vt:lpstr>
      <vt:lpstr>2-босқич: Тадқиқот режасини ишлаб чиқиш</vt:lpstr>
      <vt:lpstr>Cифатли ўлчовлар</vt:lpstr>
      <vt:lpstr>2-босқич: Тадқиқот режасини ишлаб чиқиш</vt:lpstr>
      <vt:lpstr>2-босқич: Тадқиқот режасини ишлаб чиқиш</vt:lpstr>
      <vt:lpstr>2-босқич: Тадқиқот режасини ишлаб чиқиш</vt:lpstr>
      <vt:lpstr>Интернет орқали тадқиқот</vt:lpstr>
      <vt:lpstr>3-6 босқичлар</vt:lpstr>
      <vt:lpstr>Маркетингнинг натижавийлигини ўлчаш</vt:lpstr>
      <vt:lpstr>Маркетинг ўлчовлари</vt:lpstr>
      <vt:lpstr>Маркетинг-миксни моделлаштириш</vt:lpstr>
      <vt:lpstr>Мижозларга оид натижа кўрсаткичлари</vt:lpstr>
      <vt:lpstr>Маркетинг фаолияти кўрсаткичлари</vt:lpstr>
      <vt:lpstr>Маркетинг фаолияти кўрсаткичларига мисол</vt:lpstr>
      <vt:lpstr>Презентация PowerPoint</vt:lpstr>
    </vt:vector>
  </TitlesOfParts>
  <Company>SPi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Management, 15e</dc:title>
  <dc:subject>Business</dc:subject>
  <dc:creator>Kotler/Keller</dc:creator>
  <cp:lastModifiedBy>USER</cp:lastModifiedBy>
  <cp:revision>1661</cp:revision>
  <dcterms:created xsi:type="dcterms:W3CDTF">2014-07-14T20:04:21Z</dcterms:created>
  <dcterms:modified xsi:type="dcterms:W3CDTF">2017-11-26T13:05:29Z</dcterms:modified>
</cp:coreProperties>
</file>