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7"/>
  </p:handoutMasterIdLst>
  <p:sldIdLst>
    <p:sldId id="258" r:id="rId2"/>
    <p:sldId id="256" r:id="rId3"/>
    <p:sldId id="261" r:id="rId4"/>
    <p:sldId id="262" r:id="rId5"/>
    <p:sldId id="263" r:id="rId6"/>
    <p:sldId id="264" r:id="rId7"/>
    <p:sldId id="265" r:id="rId8"/>
    <p:sldId id="259" r:id="rId9"/>
    <p:sldId id="260" r:id="rId10"/>
    <p:sldId id="266" r:id="rId11"/>
    <p:sldId id="267" r:id="rId12"/>
    <p:sldId id="268" r:id="rId13"/>
    <p:sldId id="279" r:id="rId14"/>
    <p:sldId id="280" r:id="rId15"/>
    <p:sldId id="277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8" r:id="rId25"/>
    <p:sldId id="28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25579"/>
            <a:ext cx="786713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 smtClean="0"/>
              <a:t>Types of sites. Intro to CSS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Availability of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Open</a:t>
            </a:r>
            <a:r>
              <a:rPr lang="ru-RU" dirty="0" smtClean="0"/>
              <a:t> </a:t>
            </a:r>
            <a:r>
              <a:rPr lang="ru-RU" dirty="0"/>
              <a:t>— </a:t>
            </a:r>
            <a:r>
              <a:rPr lang="en-US" dirty="0" smtClean="0"/>
              <a:t>all services are open for users</a:t>
            </a:r>
            <a:r>
              <a:rPr lang="ru-RU" dirty="0" smtClean="0"/>
              <a:t>.</a:t>
            </a:r>
            <a:endParaRPr lang="ru-RU" dirty="0"/>
          </a:p>
          <a:p>
            <a:r>
              <a:rPr lang="en-US" dirty="0" smtClean="0"/>
              <a:t>Semi open</a:t>
            </a:r>
            <a:r>
              <a:rPr lang="ru-RU" dirty="0" smtClean="0"/>
              <a:t> </a:t>
            </a:r>
            <a:r>
              <a:rPr lang="ru-RU" dirty="0"/>
              <a:t>— </a:t>
            </a:r>
            <a:r>
              <a:rPr lang="en-US" dirty="0" smtClean="0"/>
              <a:t>should register (usually free)</a:t>
            </a:r>
            <a:endParaRPr lang="ru-RU" dirty="0"/>
          </a:p>
          <a:p>
            <a:r>
              <a:rPr lang="en-US" dirty="0" smtClean="0"/>
              <a:t>Closed</a:t>
            </a:r>
            <a:r>
              <a:rPr lang="ru-RU" dirty="0" smtClean="0"/>
              <a:t> </a:t>
            </a:r>
            <a:r>
              <a:rPr lang="ru-RU" dirty="0"/>
              <a:t>— </a:t>
            </a:r>
            <a:r>
              <a:rPr lang="en-US" dirty="0" smtClean="0"/>
              <a:t>closed official websites for organizations, corporations, personal</a:t>
            </a:r>
            <a:r>
              <a:rPr lang="en-US" dirty="0"/>
              <a:t>. </a:t>
            </a:r>
            <a:r>
              <a:rPr lang="en-US" dirty="0" smtClean="0"/>
              <a:t>Available </a:t>
            </a:r>
            <a:r>
              <a:rPr lang="en-US" dirty="0"/>
              <a:t>for a limited number of users.</a:t>
            </a:r>
          </a:p>
        </p:txBody>
      </p:sp>
    </p:spTree>
    <p:extLst>
      <p:ext uri="{BB962C8B-B14F-4D97-AF65-F5344CB8AC3E}">
        <p14:creationId xmlns:p14="http://schemas.microsoft.com/office/powerpoint/2010/main" val="288155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Physical location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Public Internet sites</a:t>
            </a:r>
            <a:r>
              <a:rPr lang="en-US" dirty="0" smtClean="0"/>
              <a:t>.</a:t>
            </a:r>
          </a:p>
          <a:p>
            <a:r>
              <a:rPr lang="en-US" dirty="0" smtClean="0"/>
              <a:t>Local </a:t>
            </a:r>
            <a:r>
              <a:rPr lang="en-US" dirty="0"/>
              <a:t>sites - available only within the local network.</a:t>
            </a:r>
          </a:p>
        </p:txBody>
      </p:sp>
    </p:spTree>
    <p:extLst>
      <p:ext uri="{BB962C8B-B14F-4D97-AF65-F5344CB8AC3E}">
        <p14:creationId xmlns:p14="http://schemas.microsoft.com/office/powerpoint/2010/main" val="134594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Presentation of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/>
              <a:t>Web–portal</a:t>
            </a:r>
            <a:r>
              <a:rPr lang="en-US" dirty="0"/>
              <a:t> - brings information together from diverse sources in a uniform </a:t>
            </a:r>
            <a:r>
              <a:rPr lang="en-US" dirty="0" smtClean="0"/>
              <a:t>way (AOL, Yahoo, MSN) – personal, government, corporate, cultural, search </a:t>
            </a:r>
            <a:r>
              <a:rPr lang="en-US" dirty="0"/>
              <a:t>web </a:t>
            </a:r>
            <a:r>
              <a:rPr lang="en-US" dirty="0" smtClean="0"/>
              <a:t>portals</a:t>
            </a:r>
          </a:p>
          <a:p>
            <a:r>
              <a:rPr lang="en-US" b="1" dirty="0" smtClean="0"/>
              <a:t>Information resources – </a:t>
            </a:r>
            <a:r>
              <a:rPr lang="en-US" dirty="0" smtClean="0"/>
              <a:t>thematic</a:t>
            </a:r>
          </a:p>
          <a:p>
            <a:r>
              <a:rPr lang="en-US" b="1" dirty="0" smtClean="0"/>
              <a:t>Business – </a:t>
            </a:r>
            <a:r>
              <a:rPr lang="en-US" dirty="0" smtClean="0"/>
              <a:t>business card site, online shop, quest, catalog, promo</a:t>
            </a:r>
          </a:p>
          <a:p>
            <a:r>
              <a:rPr lang="en-US" b="1" dirty="0" smtClean="0"/>
              <a:t>Web service – </a:t>
            </a:r>
            <a:r>
              <a:rPr lang="en-US" dirty="0" smtClean="0"/>
              <a:t>catalog of sites, search engines, email, forum, blog, peer-to-peer, cloud service, photo hosting, social media, social sites  (combined web-services)</a:t>
            </a:r>
          </a:p>
          <a:p>
            <a:endParaRPr lang="en-US" b="1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4509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Technically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Static</a:t>
            </a:r>
          </a:p>
          <a:p>
            <a:r>
              <a:rPr lang="en-US" dirty="0" smtClean="0"/>
              <a:t>Dynamic</a:t>
            </a:r>
          </a:p>
          <a:p>
            <a:r>
              <a:rPr lang="en-US" dirty="0" smtClean="0"/>
              <a:t>Flash - 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629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Types of layouts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Take your handheld devices</a:t>
            </a:r>
            <a:r>
              <a:rPr lang="en-US" dirty="0"/>
              <a:t>: afisha.uz, </a:t>
            </a:r>
            <a:r>
              <a:rPr lang="en-US" dirty="0" smtClean="0"/>
              <a:t>mail.ru</a:t>
            </a:r>
          </a:p>
          <a:p>
            <a:r>
              <a:rPr lang="en-US" dirty="0" smtClean="0"/>
              <a:t>Fixed </a:t>
            </a:r>
          </a:p>
          <a:p>
            <a:r>
              <a:rPr lang="en-US" dirty="0" smtClean="0"/>
              <a:t>Fluid</a:t>
            </a:r>
          </a:p>
          <a:p>
            <a:r>
              <a:rPr lang="en-US" dirty="0" smtClean="0"/>
              <a:t>Adaptive</a:t>
            </a:r>
          </a:p>
          <a:p>
            <a:r>
              <a:rPr lang="en-US" dirty="0" smtClean="0"/>
              <a:t>Responsive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380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Broad categories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/>
              <a:t>Non-editable brochure </a:t>
            </a:r>
            <a:r>
              <a:rPr lang="en-US" dirty="0"/>
              <a:t>website (often referred to as static site).</a:t>
            </a:r>
          </a:p>
          <a:p>
            <a:r>
              <a:rPr lang="en-US" b="1" dirty="0"/>
              <a:t>Editable brochure </a:t>
            </a:r>
            <a:r>
              <a:rPr lang="en-US" dirty="0"/>
              <a:t>website (requiring a content management system).</a:t>
            </a:r>
          </a:p>
          <a:p>
            <a:r>
              <a:rPr lang="en-US" b="1" dirty="0"/>
              <a:t>Editable, dynamic website</a:t>
            </a:r>
            <a:r>
              <a:rPr lang="en-US" dirty="0"/>
              <a:t>, with more user engagement (login areas </a:t>
            </a:r>
            <a:r>
              <a:rPr lang="en-US" dirty="0" err="1"/>
              <a:t>etc</a:t>
            </a:r>
            <a:r>
              <a:rPr lang="en-US" dirty="0"/>
              <a:t>) and self managed through a content management system.</a:t>
            </a:r>
          </a:p>
          <a:p>
            <a:r>
              <a:rPr lang="en-US" b="1" dirty="0"/>
              <a:t>E-commerce site </a:t>
            </a:r>
            <a:r>
              <a:rPr lang="en-US" dirty="0"/>
              <a:t>– integrated with a payment gateway such as </a:t>
            </a:r>
            <a:r>
              <a:rPr lang="en-US" dirty="0" err="1"/>
              <a:t>Paypal</a:t>
            </a:r>
            <a:r>
              <a:rPr lang="en-US" dirty="0"/>
              <a:t>, </a:t>
            </a:r>
            <a:r>
              <a:rPr lang="en-US" dirty="0" err="1"/>
              <a:t>Worldpay</a:t>
            </a:r>
            <a:r>
              <a:rPr lang="en-US" dirty="0"/>
              <a:t> or banks like Barclays or HSBC.</a:t>
            </a:r>
          </a:p>
          <a:p>
            <a:r>
              <a:rPr lang="en-US" b="1" dirty="0"/>
              <a:t>A web application </a:t>
            </a:r>
            <a:r>
              <a:rPr lang="en-US" dirty="0"/>
              <a:t>– when a website requires lots of bespoke functionality or processes it generally falls under the web application category.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38163" y="569448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https://www.methodandclass.com/article/what-are-the-different-types-of-website</a:t>
            </a:r>
          </a:p>
        </p:txBody>
      </p:sp>
    </p:spTree>
    <p:extLst>
      <p:ext uri="{BB962C8B-B14F-4D97-AF65-F5344CB8AC3E}">
        <p14:creationId xmlns:p14="http://schemas.microsoft.com/office/powerpoint/2010/main" val="392039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0" i="1" dirty="0"/>
              <a:t>Cascading Style Sheets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W3C standard for defining the </a:t>
            </a:r>
            <a:r>
              <a:rPr lang="en-US" dirty="0" smtClean="0"/>
              <a:t>presentation of </a:t>
            </a:r>
            <a:r>
              <a:rPr lang="en-US" dirty="0"/>
              <a:t>documents written in </a:t>
            </a:r>
            <a:r>
              <a:rPr lang="en-US" dirty="0" smtClean="0"/>
              <a:t>HTML</a:t>
            </a:r>
          </a:p>
          <a:p>
            <a:r>
              <a:rPr lang="en-US" dirty="0"/>
              <a:t>Presentation, again, refers to the way the document is displayed or </a:t>
            </a:r>
            <a:r>
              <a:rPr lang="en-US" dirty="0" smtClean="0"/>
              <a:t>delivered to </a:t>
            </a:r>
            <a:r>
              <a:rPr lang="en-US" dirty="0"/>
              <a:t>the </a:t>
            </a:r>
            <a:r>
              <a:rPr lang="en-US" dirty="0" smtClean="0"/>
              <a:t>user:</a:t>
            </a:r>
          </a:p>
          <a:p>
            <a:pPr lvl="1"/>
            <a:r>
              <a:rPr lang="en-US" dirty="0" smtClean="0"/>
              <a:t>computer screen</a:t>
            </a:r>
          </a:p>
          <a:p>
            <a:pPr lvl="1"/>
            <a:r>
              <a:rPr lang="en-US" dirty="0" smtClean="0"/>
              <a:t>cell </a:t>
            </a:r>
            <a:r>
              <a:rPr lang="en-US" dirty="0"/>
              <a:t>phone </a:t>
            </a:r>
            <a:r>
              <a:rPr lang="en-US" dirty="0" smtClean="0"/>
              <a:t>display</a:t>
            </a:r>
          </a:p>
          <a:p>
            <a:pPr lvl="1"/>
            <a:r>
              <a:rPr lang="en-US" dirty="0" smtClean="0"/>
              <a:t>printed on paper</a:t>
            </a:r>
          </a:p>
          <a:p>
            <a:pPr lvl="1"/>
            <a:r>
              <a:rPr lang="en-US" dirty="0" smtClean="0"/>
              <a:t>read </a:t>
            </a:r>
            <a:r>
              <a:rPr lang="en-US" dirty="0"/>
              <a:t>aloud by a screen reader.</a:t>
            </a:r>
          </a:p>
        </p:txBody>
      </p:sp>
    </p:spTree>
    <p:extLst>
      <p:ext uri="{BB962C8B-B14F-4D97-AF65-F5344CB8AC3E}">
        <p14:creationId xmlns:p14="http://schemas.microsoft.com/office/powerpoint/2010/main" val="336641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0" dirty="0"/>
              <a:t>The Benefits of CSS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/>
              <a:t>Precise type and layout </a:t>
            </a:r>
            <a:r>
              <a:rPr lang="en-US" b="1" dirty="0" smtClean="0"/>
              <a:t>controls </a:t>
            </a:r>
          </a:p>
          <a:p>
            <a:pPr lvl="1"/>
            <a:r>
              <a:rPr lang="en-US" dirty="0" smtClean="0"/>
              <a:t>You </a:t>
            </a:r>
            <a:r>
              <a:rPr lang="en-US" dirty="0"/>
              <a:t>can achieve print-like </a:t>
            </a:r>
            <a:r>
              <a:rPr lang="en-US" dirty="0" smtClean="0"/>
              <a:t>precision using </a:t>
            </a:r>
            <a:r>
              <a:rPr lang="en-US" dirty="0"/>
              <a:t>CSS. There is even a set of properties aimed specifically at </a:t>
            </a:r>
            <a:r>
              <a:rPr lang="en-US" dirty="0" smtClean="0"/>
              <a:t>the printed </a:t>
            </a:r>
            <a:r>
              <a:rPr lang="en-US" dirty="0"/>
              <a:t>page (but we won’t be covering them in this book).</a:t>
            </a:r>
            <a:endParaRPr lang="en-US" b="1" dirty="0" smtClean="0"/>
          </a:p>
          <a:p>
            <a:r>
              <a:rPr lang="en-US" b="1" dirty="0"/>
              <a:t>Less </a:t>
            </a:r>
            <a:r>
              <a:rPr lang="en-US" b="1" dirty="0" smtClean="0"/>
              <a:t>work </a:t>
            </a:r>
          </a:p>
          <a:p>
            <a:pPr lvl="1"/>
            <a:r>
              <a:rPr lang="en-US" dirty="0"/>
              <a:t>You can change the appearance of an entire site by </a:t>
            </a:r>
            <a:r>
              <a:rPr lang="en-US" dirty="0" err="1" smtClean="0"/>
              <a:t>editingone</a:t>
            </a:r>
            <a:r>
              <a:rPr lang="en-US" dirty="0" smtClean="0"/>
              <a:t> </a:t>
            </a:r>
            <a:r>
              <a:rPr lang="en-US" dirty="0"/>
              <a:t>style sheet.</a:t>
            </a:r>
            <a:endParaRPr lang="en-US" b="1" dirty="0" smtClean="0"/>
          </a:p>
          <a:p>
            <a:r>
              <a:rPr lang="en-US" b="1" dirty="0"/>
              <a:t>More accessible </a:t>
            </a:r>
            <a:r>
              <a:rPr lang="en-US" b="1" dirty="0" smtClean="0"/>
              <a:t>sites</a:t>
            </a:r>
          </a:p>
          <a:p>
            <a:pPr lvl="1"/>
            <a:r>
              <a:rPr lang="en-US" dirty="0" smtClean="0"/>
              <a:t>When </a:t>
            </a:r>
            <a:r>
              <a:rPr lang="en-US" dirty="0"/>
              <a:t>all matters of presentation are handled </a:t>
            </a:r>
            <a:r>
              <a:rPr lang="en-US" dirty="0" smtClean="0"/>
              <a:t>by CSS</a:t>
            </a:r>
            <a:r>
              <a:rPr lang="en-US" dirty="0"/>
              <a:t>, you can mark up your </a:t>
            </a:r>
            <a:r>
              <a:rPr lang="en-US" dirty="0" smtClean="0"/>
              <a:t>content </a:t>
            </a:r>
            <a:r>
              <a:rPr lang="en-US" dirty="0"/>
              <a:t>meaningfully, making it more </a:t>
            </a:r>
            <a:r>
              <a:rPr lang="en-US" dirty="0" smtClean="0"/>
              <a:t>accessible for </a:t>
            </a:r>
            <a:r>
              <a:rPr lang="en-US" dirty="0"/>
              <a:t>non-visual or mobile devices.</a:t>
            </a:r>
            <a:endParaRPr lang="en-US" b="1" dirty="0" smtClean="0"/>
          </a:p>
          <a:p>
            <a:r>
              <a:rPr lang="en-US" b="1" dirty="0"/>
              <a:t>Reliable browser </a:t>
            </a:r>
            <a:r>
              <a:rPr lang="en-US" b="1" dirty="0" smtClean="0"/>
              <a:t>support</a:t>
            </a:r>
          </a:p>
          <a:p>
            <a:pPr lvl="1"/>
            <a:r>
              <a:rPr lang="en-US" dirty="0"/>
              <a:t>Every browser in current use supports </a:t>
            </a:r>
            <a:r>
              <a:rPr lang="en-US" dirty="0" smtClean="0"/>
              <a:t>CSS Level </a:t>
            </a:r>
            <a:r>
              <a:rPr lang="en-US" dirty="0"/>
              <a:t>2 and many cool parts of CSS Level 3.</a:t>
            </a:r>
          </a:p>
        </p:txBody>
      </p:sp>
    </p:spTree>
    <p:extLst>
      <p:ext uri="{BB962C8B-B14F-4D97-AF65-F5344CB8AC3E}">
        <p14:creationId xmlns:p14="http://schemas.microsoft.com/office/powerpoint/2010/main" val="17917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0" dirty="0"/>
              <a:t>Writing the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one </a:t>
            </a:r>
            <a:r>
              <a:rPr lang="en-US" dirty="0"/>
              <a:t>or more style instructions (called rules or </a:t>
            </a:r>
            <a:r>
              <a:rPr lang="en-US" dirty="0" smtClean="0"/>
              <a:t>rule sets</a:t>
            </a:r>
            <a:r>
              <a:rPr lang="en-US" dirty="0"/>
              <a:t>) </a:t>
            </a:r>
            <a:r>
              <a:rPr lang="en-US" dirty="0" smtClean="0"/>
              <a:t>- describe </a:t>
            </a:r>
            <a:r>
              <a:rPr lang="en-US" dirty="0"/>
              <a:t>how an element or group of elements should be </a:t>
            </a:r>
            <a:r>
              <a:rPr lang="en-US" dirty="0" smtClean="0"/>
              <a:t>displayed</a:t>
            </a:r>
          </a:p>
          <a:p>
            <a:r>
              <a:rPr lang="en-US" dirty="0"/>
              <a:t>Each rule </a:t>
            </a:r>
            <a:r>
              <a:rPr lang="en-US" i="1" dirty="0"/>
              <a:t>selects </a:t>
            </a:r>
            <a:r>
              <a:rPr lang="en-US" dirty="0"/>
              <a:t>an element </a:t>
            </a:r>
            <a:r>
              <a:rPr lang="en-US" dirty="0" smtClean="0"/>
              <a:t>and </a:t>
            </a:r>
            <a:r>
              <a:rPr lang="en-US" i="1" dirty="0" smtClean="0"/>
              <a:t>declares </a:t>
            </a:r>
            <a:r>
              <a:rPr lang="en-US" dirty="0"/>
              <a:t>how it should </a:t>
            </a:r>
            <a:r>
              <a:rPr lang="en-US" dirty="0" smtClean="0"/>
              <a:t>look</a:t>
            </a:r>
          </a:p>
          <a:p>
            <a:pPr marL="0" indent="0">
              <a:buNone/>
            </a:pPr>
            <a:r>
              <a:rPr lang="en-US" dirty="0"/>
              <a:t>p { 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font-size</a:t>
            </a:r>
            <a:r>
              <a:rPr lang="en-US" dirty="0"/>
              <a:t>: small; 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font-family</a:t>
            </a:r>
            <a:r>
              <a:rPr lang="en-US" dirty="0"/>
              <a:t>: sans-serif;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}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3163" y="3603334"/>
            <a:ext cx="7316803" cy="254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27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Selectors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Element type selector – h1, p, footer</a:t>
            </a:r>
          </a:p>
          <a:p>
            <a:r>
              <a:rPr lang="en-US" dirty="0"/>
              <a:t>ID selectors allow you to target elements by their </a:t>
            </a:r>
            <a:r>
              <a:rPr lang="en-US" b="1" dirty="0"/>
              <a:t>id </a:t>
            </a:r>
            <a:r>
              <a:rPr lang="en-US" dirty="0" smtClean="0"/>
              <a:t>values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>
                <a:solidFill>
                  <a:srgbClr val="000000"/>
                </a:solidFill>
                <a:latin typeface="TheSansMonoCd-W4SemiLight"/>
              </a:rPr>
              <a:t>&lt;li </a:t>
            </a:r>
            <a:r>
              <a:rPr lang="en-US" dirty="0">
                <a:solidFill>
                  <a:srgbClr val="F68320"/>
                </a:solidFill>
                <a:latin typeface="TheSansMonoCd-W4SemiLight"/>
              </a:rPr>
              <a:t>id="catalog1234"</a:t>
            </a:r>
            <a:r>
              <a:rPr lang="en-US" dirty="0">
                <a:solidFill>
                  <a:srgbClr val="000000"/>
                </a:solidFill>
                <a:latin typeface="TheSansMonoCd-W4SemiLight"/>
              </a:rPr>
              <a:t>&gt;Happy Face T-shirt&lt;/li&gt;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solidFill>
                  <a:srgbClr val="F68320"/>
                </a:solidFill>
                <a:latin typeface="TheSansMonoCd-W4SemiLight"/>
              </a:rPr>
              <a:t>	li#catalog1234 </a:t>
            </a:r>
            <a:r>
              <a:rPr lang="en-US" dirty="0">
                <a:solidFill>
                  <a:srgbClr val="000000"/>
                </a:solidFill>
                <a:latin typeface="TheSansMonoCd-W4SemiLight"/>
              </a:rPr>
              <a:t>{ color: red; </a:t>
            </a:r>
            <a:r>
              <a:rPr lang="en-US" dirty="0" smtClean="0">
                <a:solidFill>
                  <a:srgbClr val="000000"/>
                </a:solidFill>
                <a:latin typeface="TheSansMonoCd-W4SemiLight"/>
              </a:rPr>
              <a:t>}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Class selector  - </a:t>
            </a:r>
            <a:r>
              <a:rPr lang="en-US" dirty="0"/>
              <a:t>(&lt;p </a:t>
            </a:r>
            <a:r>
              <a:rPr lang="en-US" dirty="0" smtClean="0"/>
              <a:t>class=“</a:t>
            </a:r>
            <a:r>
              <a:rPr lang="en-US" dirty="0"/>
              <a:t>sidebar</a:t>
            </a:r>
            <a:r>
              <a:rPr lang="en-US" dirty="0" smtClean="0"/>
              <a:t>”&gt;)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68320"/>
                </a:solidFill>
                <a:latin typeface="TheSansMonoCd-W4SemiLight"/>
              </a:rPr>
              <a:t>	</a:t>
            </a:r>
            <a:r>
              <a:rPr lang="en-US" dirty="0" err="1" smtClean="0">
                <a:solidFill>
                  <a:srgbClr val="F68320"/>
                </a:solidFill>
                <a:latin typeface="TheSansMonoCd-W4SemiLight"/>
              </a:rPr>
              <a:t>p.sidebar</a:t>
            </a:r>
            <a:r>
              <a:rPr lang="en-US" dirty="0" smtClean="0">
                <a:solidFill>
                  <a:srgbClr val="F68320"/>
                </a:solidFill>
                <a:latin typeface="TheSansMonoCd-W4SemiLight"/>
              </a:rPr>
              <a:t> </a:t>
            </a:r>
            <a:r>
              <a:rPr lang="en-US" dirty="0">
                <a:solidFill>
                  <a:srgbClr val="000000"/>
                </a:solidFill>
                <a:latin typeface="TheSansMonoCd-W4SemiLight"/>
              </a:rPr>
              <a:t>{ color: orange; }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Validator: </a:t>
            </a:r>
            <a:r>
              <a:rPr lang="en-US" dirty="0"/>
              <a:t>jigsaw.w3.org/</a:t>
            </a:r>
            <a:r>
              <a:rPr lang="en-US" dirty="0" err="1"/>
              <a:t>css</a:t>
            </a:r>
            <a:r>
              <a:rPr lang="en-US" dirty="0"/>
              <a:t>-validator/</a:t>
            </a:r>
          </a:p>
        </p:txBody>
      </p:sp>
    </p:spTree>
    <p:extLst>
      <p:ext uri="{BB962C8B-B14F-4D97-AF65-F5344CB8AC3E}">
        <p14:creationId xmlns:p14="http://schemas.microsoft.com/office/powerpoint/2010/main" val="339454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0" dirty="0"/>
              <a:t>The Universal Selector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selector (</a:t>
            </a:r>
            <a:r>
              <a:rPr lang="en-US" b="1" dirty="0"/>
              <a:t>*</a:t>
            </a:r>
            <a:r>
              <a:rPr lang="en-US" dirty="0"/>
              <a:t>) that matches any element (like </a:t>
            </a:r>
            <a:r>
              <a:rPr lang="en-US" dirty="0" smtClean="0"/>
              <a:t>a wildcard </a:t>
            </a:r>
            <a:r>
              <a:rPr lang="en-US" dirty="0"/>
              <a:t>in programming languages</a:t>
            </a:r>
            <a:r>
              <a:rPr lang="en-US" dirty="0" smtClean="0"/>
              <a:t>).</a:t>
            </a:r>
          </a:p>
          <a:p>
            <a:pPr marL="0" indent="0">
              <a:buNone/>
            </a:pPr>
            <a:r>
              <a:rPr lang="en-US" dirty="0">
                <a:solidFill>
                  <a:srgbClr val="F68320"/>
                </a:solidFill>
                <a:latin typeface="TheSansMonoCd-W4SemiLight"/>
              </a:rPr>
              <a:t>* </a:t>
            </a:r>
            <a:r>
              <a:rPr lang="en-US" dirty="0">
                <a:solidFill>
                  <a:srgbClr val="000000"/>
                </a:solidFill>
                <a:latin typeface="TheSansMonoCd-W4SemiLight"/>
              </a:rPr>
              <a:t>{color: gray; }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95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Contextual selector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d</a:t>
            </a:r>
            <a:r>
              <a:rPr lang="en-US" dirty="0" smtClean="0"/>
              <a:t>iv p </a:t>
            </a:r>
            <a:r>
              <a:rPr lang="en-US" dirty="0"/>
              <a:t>{ color: gray; }</a:t>
            </a:r>
          </a:p>
        </p:txBody>
      </p:sp>
    </p:spTree>
    <p:extLst>
      <p:ext uri="{BB962C8B-B14F-4D97-AF65-F5344CB8AC3E}">
        <p14:creationId xmlns:p14="http://schemas.microsoft.com/office/powerpoint/2010/main" val="270048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0" dirty="0"/>
              <a:t>Grouped selectors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h1 { border: 1px solid blue; }</a:t>
            </a:r>
          </a:p>
          <a:p>
            <a:r>
              <a:rPr lang="en-US" dirty="0"/>
              <a:t>h2 { border: 1px solid blue; }</a:t>
            </a:r>
          </a:p>
          <a:p>
            <a:r>
              <a:rPr lang="en-US" dirty="0"/>
              <a:t>p { border: 1px solid blue; }</a:t>
            </a:r>
          </a:p>
          <a:p>
            <a:r>
              <a:rPr lang="en-US" dirty="0" err="1"/>
              <a:t>em</a:t>
            </a:r>
            <a:r>
              <a:rPr lang="en-US" dirty="0"/>
              <a:t> { border: 1px solid blue; }</a:t>
            </a:r>
          </a:p>
          <a:p>
            <a:r>
              <a:rPr lang="en-US" dirty="0" err="1"/>
              <a:t>img</a:t>
            </a:r>
            <a:r>
              <a:rPr lang="en-US" dirty="0"/>
              <a:t> { border: 1px solid blue; }</a:t>
            </a:r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r>
              <a:rPr lang="pt-BR" dirty="0" smtClean="0"/>
              <a:t>h1</a:t>
            </a:r>
            <a:r>
              <a:rPr lang="pt-BR" dirty="0"/>
              <a:t>, h2, p</a:t>
            </a:r>
            <a:r>
              <a:rPr lang="pt-BR" dirty="0" smtClean="0"/>
              <a:t>, </a:t>
            </a:r>
            <a:r>
              <a:rPr lang="pt-BR" dirty="0"/>
              <a:t>em, img { border: 1px solid blue; </a:t>
            </a:r>
            <a:r>
              <a:rPr lang="pt-BR" dirty="0" smtClean="0"/>
              <a:t>}</a:t>
            </a:r>
          </a:p>
          <a:p>
            <a:endParaRPr lang="pt-BR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794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Types of style sheets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8979324" cy="1226713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Inline style sheets - </a:t>
            </a:r>
            <a:r>
              <a:rPr lang="en-US" i="1" dirty="0" smtClean="0"/>
              <a:t>override </a:t>
            </a:r>
            <a:r>
              <a:rPr lang="en-US" dirty="0"/>
              <a:t>any other </a:t>
            </a:r>
            <a:r>
              <a:rPr lang="en-US" dirty="0" smtClean="0"/>
              <a:t>styles</a:t>
            </a:r>
          </a:p>
          <a:p>
            <a:pPr marL="0" indent="0">
              <a:buNone/>
            </a:pPr>
            <a:r>
              <a:rPr lang="en-US" b="1" dirty="0" smtClean="0"/>
              <a:t>	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290" y="2860250"/>
            <a:ext cx="9452865" cy="1570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89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Embedded </a:t>
            </a:r>
            <a:r>
              <a:rPr lang="en-US" dirty="0"/>
              <a:t>style sheets </a:t>
            </a:r>
            <a:r>
              <a:rPr lang="en-US" dirty="0" smtClean="0"/>
              <a:t>– CSS3 </a:t>
            </a:r>
            <a:r>
              <a:rPr lang="en-US" dirty="0"/>
              <a:t>document in an HTML5 document’s head section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2112" y="2241896"/>
            <a:ext cx="9281108" cy="390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2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External style sheets </a:t>
            </a:r>
            <a:r>
              <a:rPr lang="en-US" dirty="0" smtClean="0"/>
              <a:t>-  </a:t>
            </a:r>
            <a:r>
              <a:rPr lang="en-US" dirty="0"/>
              <a:t>separate </a:t>
            </a:r>
            <a:r>
              <a:rPr lang="en-US" dirty="0" smtClean="0"/>
              <a:t>file, </a:t>
            </a:r>
            <a:r>
              <a:rPr lang="en-US" i="1" dirty="0"/>
              <a:t>uniform look and </a:t>
            </a:r>
            <a:r>
              <a:rPr lang="en-US" i="1" dirty="0" smtClean="0"/>
              <a:t>feel, reuse, </a:t>
            </a:r>
            <a:r>
              <a:rPr lang="en-US" dirty="0"/>
              <a:t>style changes across </a:t>
            </a:r>
            <a:r>
              <a:rPr lang="en-US" i="1" dirty="0"/>
              <a:t>all </a:t>
            </a:r>
            <a:r>
              <a:rPr lang="en-US" dirty="0"/>
              <a:t>the </a:t>
            </a:r>
            <a:r>
              <a:rPr lang="en-US" dirty="0" smtClean="0"/>
              <a:t>pages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041" y="2590331"/>
            <a:ext cx="8709810" cy="80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73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Conflicting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Styles </a:t>
            </a:r>
            <a:r>
              <a:rPr lang="en-US" b="1" dirty="0"/>
              <a:t>cascade </a:t>
            </a:r>
            <a:r>
              <a:rPr lang="en-US" dirty="0"/>
              <a:t>(and hence the term “Cascading Style Sheets”), or flow </a:t>
            </a:r>
            <a:r>
              <a:rPr lang="en-US" dirty="0" smtClean="0"/>
              <a:t>together, such </a:t>
            </a:r>
            <a:r>
              <a:rPr lang="en-US" dirty="0"/>
              <a:t>that the ultimate appearance of elements on a page results from </a:t>
            </a:r>
            <a:r>
              <a:rPr lang="en-US" dirty="0" smtClean="0"/>
              <a:t>combining styles </a:t>
            </a:r>
            <a:r>
              <a:rPr lang="en-US" dirty="0"/>
              <a:t>defined in several ways.</a:t>
            </a:r>
          </a:p>
          <a:p>
            <a:pPr marL="0" indent="0">
              <a:buNone/>
            </a:pPr>
            <a:r>
              <a:rPr lang="en-US" dirty="0"/>
              <a:t>• Styles defined by the </a:t>
            </a:r>
            <a:r>
              <a:rPr lang="en-US" b="1" dirty="0"/>
              <a:t>user</a:t>
            </a:r>
            <a:r>
              <a:rPr lang="en-US" dirty="0"/>
              <a:t> take precedence over styles defined by the </a:t>
            </a:r>
            <a:r>
              <a:rPr lang="en-US" b="1" dirty="0"/>
              <a:t>user agent.</a:t>
            </a:r>
          </a:p>
          <a:p>
            <a:pPr marL="0" indent="0">
              <a:buNone/>
            </a:pPr>
            <a:r>
              <a:rPr lang="en-US" dirty="0"/>
              <a:t>• Styles defined by </a:t>
            </a:r>
            <a:r>
              <a:rPr lang="en-US" b="1" dirty="0"/>
              <a:t>authors</a:t>
            </a:r>
            <a:r>
              <a:rPr lang="en-US" dirty="0"/>
              <a:t> take </a:t>
            </a:r>
            <a:r>
              <a:rPr lang="en-US" dirty="0" smtClean="0"/>
              <a:t>precedence </a:t>
            </a:r>
            <a:r>
              <a:rPr lang="en-US" dirty="0"/>
              <a:t>over styles defined by the user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user </a:t>
            </a:r>
            <a:r>
              <a:rPr lang="en-US" dirty="0" smtClean="0"/>
              <a:t>- person </a:t>
            </a:r>
            <a:r>
              <a:rPr lang="en-US" dirty="0"/>
              <a:t>viewing </a:t>
            </a:r>
            <a:r>
              <a:rPr lang="en-US" dirty="0" smtClean="0"/>
              <a:t>your web </a:t>
            </a:r>
            <a:r>
              <a:rPr lang="en-US" dirty="0"/>
              <a:t>page, </a:t>
            </a:r>
            <a:endParaRPr lang="en-US" dirty="0" smtClean="0"/>
          </a:p>
          <a:p>
            <a:r>
              <a:rPr lang="en-US" dirty="0" smtClean="0"/>
              <a:t>Author - the </a:t>
            </a:r>
            <a:r>
              <a:rPr lang="en-US" dirty="0"/>
              <a:t>person who writes the </a:t>
            </a:r>
            <a:r>
              <a:rPr lang="en-US" dirty="0" smtClean="0"/>
              <a:t>document</a:t>
            </a:r>
          </a:p>
          <a:p>
            <a:r>
              <a:rPr lang="en-US" dirty="0" smtClean="0"/>
              <a:t>user agent - the </a:t>
            </a:r>
            <a:r>
              <a:rPr lang="en-US" dirty="0"/>
              <a:t>program used to render and display the </a:t>
            </a:r>
            <a:r>
              <a:rPr lang="en-US" dirty="0" smtClean="0"/>
              <a:t>document</a:t>
            </a:r>
          </a:p>
          <a:p>
            <a:r>
              <a:rPr lang="en-US" dirty="0" smtClean="0"/>
              <a:t>Exception – important!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302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Inheritance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1439290" y="1333222"/>
            <a:ext cx="8802454" cy="38956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10614" y="5486400"/>
            <a:ext cx="5422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Descendants, child, parent, ancestor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31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188" y="1083339"/>
            <a:ext cx="9694435" cy="4918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09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0" dirty="0"/>
              <a:t>Style Sheet Hierarchy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Style information can come from various sources, listed here from general to specific.</a:t>
            </a:r>
          </a:p>
          <a:p>
            <a:r>
              <a:rPr lang="en-US" dirty="0"/>
              <a:t>Items lower in the list will override items above them:</a:t>
            </a:r>
          </a:p>
          <a:p>
            <a:r>
              <a:rPr lang="en-US" dirty="0" smtClean="0"/>
              <a:t>Browser </a:t>
            </a:r>
            <a:r>
              <a:rPr lang="en-US" dirty="0"/>
              <a:t>default settings</a:t>
            </a:r>
          </a:p>
          <a:p>
            <a:r>
              <a:rPr lang="en-US" dirty="0" smtClean="0"/>
              <a:t>User </a:t>
            </a:r>
            <a:r>
              <a:rPr lang="en-US" dirty="0"/>
              <a:t>style settings (set in a browser as a “reader style sheet”)</a:t>
            </a:r>
          </a:p>
          <a:p>
            <a:r>
              <a:rPr lang="en-US" dirty="0" smtClean="0"/>
              <a:t>Linked </a:t>
            </a:r>
            <a:r>
              <a:rPr lang="en-US" dirty="0"/>
              <a:t>external style sheet (added with the </a:t>
            </a:r>
            <a:r>
              <a:rPr lang="en-US" b="1" dirty="0"/>
              <a:t>link </a:t>
            </a:r>
            <a:r>
              <a:rPr lang="en-US" dirty="0"/>
              <a:t>element)</a:t>
            </a:r>
          </a:p>
          <a:p>
            <a:r>
              <a:rPr lang="en-US" dirty="0" smtClean="0"/>
              <a:t>Imported </a:t>
            </a:r>
            <a:r>
              <a:rPr lang="en-US" dirty="0"/>
              <a:t>style sheets (added with the </a:t>
            </a:r>
            <a:r>
              <a:rPr lang="en-US" b="1" dirty="0"/>
              <a:t>@import </a:t>
            </a:r>
            <a:r>
              <a:rPr lang="en-US" dirty="0"/>
              <a:t>function)</a:t>
            </a:r>
          </a:p>
          <a:p>
            <a:r>
              <a:rPr lang="en-US" dirty="0" smtClean="0"/>
              <a:t>Embedded </a:t>
            </a:r>
            <a:r>
              <a:rPr lang="en-US" dirty="0"/>
              <a:t>style sheets (added with the </a:t>
            </a:r>
            <a:r>
              <a:rPr lang="en-US" b="1" dirty="0"/>
              <a:t>style </a:t>
            </a:r>
            <a:r>
              <a:rPr lang="en-US" dirty="0"/>
              <a:t>element)</a:t>
            </a:r>
          </a:p>
          <a:p>
            <a:r>
              <a:rPr lang="en-US" dirty="0" smtClean="0"/>
              <a:t>Inline </a:t>
            </a:r>
            <a:r>
              <a:rPr lang="en-US" dirty="0"/>
              <a:t>style information (added with the </a:t>
            </a:r>
            <a:r>
              <a:rPr lang="en-US" b="1" dirty="0"/>
              <a:t>style </a:t>
            </a:r>
            <a:r>
              <a:rPr lang="en-US" dirty="0"/>
              <a:t>attribute in an opening tag)</a:t>
            </a:r>
          </a:p>
          <a:p>
            <a:r>
              <a:rPr lang="en-US" dirty="0" smtClean="0"/>
              <a:t>Any </a:t>
            </a:r>
            <a:r>
              <a:rPr lang="en-US" dirty="0"/>
              <a:t>style rule marked </a:t>
            </a:r>
            <a:r>
              <a:rPr lang="en-US" b="1" dirty="0"/>
              <a:t>!important </a:t>
            </a:r>
            <a:r>
              <a:rPr lang="en-US" dirty="0"/>
              <a:t>by the author</a:t>
            </a:r>
          </a:p>
          <a:p>
            <a:r>
              <a:rPr lang="en-US" dirty="0" smtClean="0"/>
              <a:t>Any </a:t>
            </a:r>
            <a:r>
              <a:rPr lang="en-US" dirty="0"/>
              <a:t>style rule marked </a:t>
            </a:r>
            <a:r>
              <a:rPr lang="en-US" b="1" dirty="0"/>
              <a:t>!important </a:t>
            </a:r>
            <a:r>
              <a:rPr lang="en-US" dirty="0"/>
              <a:t>by the reader (user)</a:t>
            </a:r>
          </a:p>
        </p:txBody>
      </p:sp>
    </p:spTree>
    <p:extLst>
      <p:ext uri="{BB962C8B-B14F-4D97-AF65-F5344CB8AC3E}">
        <p14:creationId xmlns:p14="http://schemas.microsoft.com/office/powerpoint/2010/main" val="312229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0" dirty="0"/>
              <a:t>Rule order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if there are conflicts within style rules of identical weight, </a:t>
            </a:r>
            <a:r>
              <a:rPr lang="en-US" dirty="0" smtClean="0"/>
              <a:t>whichever one </a:t>
            </a:r>
            <a:r>
              <a:rPr lang="en-US" dirty="0"/>
              <a:t>comes last in the list “wins</a:t>
            </a:r>
            <a:r>
              <a:rPr lang="en-US" dirty="0" smtClean="0"/>
              <a:t>.”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&lt;style&gt;</a:t>
            </a:r>
          </a:p>
          <a:p>
            <a:pPr marL="0" indent="0">
              <a:buNone/>
            </a:pPr>
            <a:r>
              <a:rPr lang="en-US" dirty="0" smtClean="0"/>
              <a:t>	p </a:t>
            </a:r>
            <a:r>
              <a:rPr lang="en-US" dirty="0"/>
              <a:t>{ color: red; }</a:t>
            </a:r>
          </a:p>
          <a:p>
            <a:pPr marL="0" indent="0">
              <a:buNone/>
            </a:pPr>
            <a:r>
              <a:rPr lang="en-US" dirty="0" smtClean="0"/>
              <a:t>	p </a:t>
            </a:r>
            <a:r>
              <a:rPr lang="en-US" dirty="0"/>
              <a:t>{ color: blue; }</a:t>
            </a:r>
          </a:p>
          <a:p>
            <a:pPr marL="0" indent="0">
              <a:buNone/>
            </a:pPr>
            <a:r>
              <a:rPr lang="en-US" dirty="0" smtClean="0"/>
              <a:t>	p </a:t>
            </a:r>
            <a:r>
              <a:rPr lang="en-US" dirty="0"/>
              <a:t>{ color: green; }</a:t>
            </a:r>
          </a:p>
          <a:p>
            <a:pPr marL="0" indent="0">
              <a:buNone/>
            </a:pPr>
            <a:r>
              <a:rPr lang="en-US" dirty="0"/>
              <a:t>&lt;/style&gt;</a:t>
            </a:r>
          </a:p>
        </p:txBody>
      </p:sp>
    </p:spTree>
    <p:extLst>
      <p:ext uri="{BB962C8B-B14F-4D97-AF65-F5344CB8AC3E}">
        <p14:creationId xmlns:p14="http://schemas.microsoft.com/office/powerpoint/2010/main" val="83475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0" dirty="0"/>
              <a:t>Specificity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The more </a:t>
            </a:r>
            <a:r>
              <a:rPr lang="en-US" dirty="0"/>
              <a:t>specific the selector, the more weight it is given to override </a:t>
            </a:r>
            <a:r>
              <a:rPr lang="en-US" dirty="0" smtClean="0"/>
              <a:t>conflicting declarations</a:t>
            </a:r>
          </a:p>
          <a:p>
            <a:endParaRPr lang="en-US" dirty="0"/>
          </a:p>
          <a:p>
            <a:r>
              <a:rPr lang="en-US" dirty="0"/>
              <a:t>ID selectors are more specific than (and will override)</a:t>
            </a:r>
          </a:p>
          <a:p>
            <a:r>
              <a:rPr lang="en-US" dirty="0" smtClean="0"/>
              <a:t>Class </a:t>
            </a:r>
            <a:r>
              <a:rPr lang="en-US" dirty="0"/>
              <a:t>selectors, which are more specific than (and will override)</a:t>
            </a:r>
          </a:p>
          <a:p>
            <a:r>
              <a:rPr lang="en-US" dirty="0" smtClean="0"/>
              <a:t>Contextual </a:t>
            </a:r>
            <a:r>
              <a:rPr lang="en-US" dirty="0"/>
              <a:t>selectors, which are more specific than (and will override)</a:t>
            </a:r>
          </a:p>
          <a:p>
            <a:r>
              <a:rPr lang="en-US" dirty="0" smtClean="0"/>
              <a:t>Individual element selectors</a:t>
            </a:r>
          </a:p>
          <a:p>
            <a:endParaRPr lang="en-US" dirty="0"/>
          </a:p>
          <a:p>
            <a:r>
              <a:rPr lang="en-US" dirty="0">
                <a:solidFill>
                  <a:srgbClr val="F68320"/>
                </a:solidFill>
                <a:latin typeface="TheSansMonoCd-W4SemiLight"/>
              </a:rPr>
              <a:t>strong </a:t>
            </a:r>
            <a:r>
              <a:rPr lang="en-US" dirty="0">
                <a:solidFill>
                  <a:srgbClr val="000000"/>
                </a:solidFill>
                <a:latin typeface="TheSansMonoCd-W4SemiLight"/>
              </a:rPr>
              <a:t>{ color: red;}</a:t>
            </a:r>
          </a:p>
          <a:p>
            <a:r>
              <a:rPr lang="en-US" dirty="0">
                <a:solidFill>
                  <a:srgbClr val="F68320"/>
                </a:solidFill>
                <a:latin typeface="TheSansMonoCd-W4SemiLight"/>
              </a:rPr>
              <a:t>h1 strong </a:t>
            </a:r>
            <a:r>
              <a:rPr lang="en-US" dirty="0">
                <a:solidFill>
                  <a:srgbClr val="000000"/>
                </a:solidFill>
                <a:latin typeface="TheSansMonoCd-W4SemiLight"/>
              </a:rPr>
              <a:t>{ color: blue; }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97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Learning Web </a:t>
            </a:r>
            <a:r>
              <a:rPr lang="en-US" dirty="0" smtClean="0"/>
              <a:t>Design, 4</a:t>
            </a:r>
            <a:r>
              <a:rPr lang="en-US" baseline="30000" dirty="0" smtClean="0"/>
              <a:t>th</a:t>
            </a:r>
            <a:r>
              <a:rPr lang="en-US" dirty="0" smtClean="0"/>
              <a:t> edition. A </a:t>
            </a:r>
            <a:r>
              <a:rPr lang="en-US" dirty="0"/>
              <a:t>Beginner’s Guide to HTML, CSS, JavaScript, and Web </a:t>
            </a:r>
            <a:r>
              <a:rPr lang="en-US" dirty="0" smtClean="0"/>
              <a:t>Graphics. </a:t>
            </a:r>
            <a:r>
              <a:rPr lang="en-US" b="1" dirty="0"/>
              <a:t>Jennifer </a:t>
            </a:r>
            <a:r>
              <a:rPr lang="en-US" b="1" dirty="0" err="1"/>
              <a:t>Niederst</a:t>
            </a:r>
            <a:r>
              <a:rPr lang="en-US" b="1" dirty="0"/>
              <a:t> </a:t>
            </a:r>
            <a:r>
              <a:rPr lang="en-US" b="1" dirty="0" smtClean="0"/>
              <a:t>Robbins </a:t>
            </a:r>
            <a:r>
              <a:rPr lang="en-US" dirty="0" smtClean="0"/>
              <a:t>(p.207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dirty="0" smtClean="0"/>
              <a:t>)</a:t>
            </a:r>
          </a:p>
          <a:p>
            <a:r>
              <a:rPr lang="en-US" dirty="0" smtClean="0"/>
              <a:t>Internet &amp; World Wide Web. How to program. 5</a:t>
            </a:r>
            <a:r>
              <a:rPr lang="en-US" baseline="30000" dirty="0" smtClean="0"/>
              <a:t>th</a:t>
            </a:r>
            <a:r>
              <a:rPr lang="en-US" dirty="0" smtClean="0"/>
              <a:t> edition.</a:t>
            </a:r>
            <a:r>
              <a:rPr lang="en-US" b="1" dirty="0"/>
              <a:t> Paul </a:t>
            </a:r>
            <a:r>
              <a:rPr lang="en-US" b="1" dirty="0" err="1" smtClean="0"/>
              <a:t>Deitel</a:t>
            </a:r>
            <a:r>
              <a:rPr lang="en-US" b="1" dirty="0" smtClean="0"/>
              <a:t> </a:t>
            </a:r>
            <a:r>
              <a:rPr lang="en-US" dirty="0" smtClean="0"/>
              <a:t>(p.105</a:t>
            </a:r>
            <a:r>
              <a:rPr lang="en-US" dirty="0" smtClean="0">
                <a:sym typeface="Wingdings" panose="05000000000000000000" pitchFamily="2" charset="2"/>
              </a:rPr>
              <a:t>)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55881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995</Words>
  <Application>Microsoft Office PowerPoint</Application>
  <PresentationFormat>Widescreen</PresentationFormat>
  <Paragraphs>129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TheSansMonoCd-W4SemiLight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Shirin Primkulova</cp:lastModifiedBy>
  <cp:revision>25</cp:revision>
  <dcterms:created xsi:type="dcterms:W3CDTF">2015-06-15T09:27:21Z</dcterms:created>
  <dcterms:modified xsi:type="dcterms:W3CDTF">2017-01-24T10:31:26Z</dcterms:modified>
</cp:coreProperties>
</file>