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colors1.xml" ContentType="application/vnd.openxmlformats-officedocument.drawingml.diagramColors+xml"/>
  <Override PartName="/ppt/notesSlides/notesSlide3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58" r:id="rId3"/>
    <p:sldId id="267" r:id="rId4"/>
    <p:sldId id="263" r:id="rId5"/>
    <p:sldId id="265" r:id="rId6"/>
    <p:sldId id="259" r:id="rId7"/>
    <p:sldId id="260" r:id="rId8"/>
    <p:sldId id="261" r:id="rId9"/>
    <p:sldId id="257" r:id="rId10"/>
    <p:sldId id="264" r:id="rId11"/>
    <p:sldId id="266" r:id="rId12"/>
    <p:sldId id="262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9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540DF8D-6FC1-4C09-9928-1100CB1A13AF}" type="doc">
      <dgm:prSet loTypeId="urn:microsoft.com/office/officeart/2005/8/layout/chevron1" loCatId="process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AB5EAED5-1BA9-4F90-A13F-A061270C057E}">
      <dgm:prSet phldrT="[Текст]"/>
      <dgm:spPr/>
      <dgm:t>
        <a:bodyPr/>
        <a:lstStyle/>
        <a:p>
          <a:r>
            <a:rPr lang="uz-Cyrl-UZ" dirty="0" smtClean="0"/>
            <a:t>Қандай маълумот кераклигини аниқлаш</a:t>
          </a:r>
          <a:endParaRPr lang="ru-RU" dirty="0"/>
        </a:p>
      </dgm:t>
    </dgm:pt>
    <dgm:pt modelId="{6544A03B-46C4-49AD-8BB6-F13C3C704E61}" type="parTrans" cxnId="{04FB6985-7065-4DFA-9D2E-653ACDF2E642}">
      <dgm:prSet/>
      <dgm:spPr/>
      <dgm:t>
        <a:bodyPr/>
        <a:lstStyle/>
        <a:p>
          <a:endParaRPr lang="ru-RU"/>
        </a:p>
      </dgm:t>
    </dgm:pt>
    <dgm:pt modelId="{B404FF49-1A31-49B1-A93D-1470B7F26E02}" type="sibTrans" cxnId="{04FB6985-7065-4DFA-9D2E-653ACDF2E642}">
      <dgm:prSet/>
      <dgm:spPr/>
      <dgm:t>
        <a:bodyPr/>
        <a:lstStyle/>
        <a:p>
          <a:endParaRPr lang="ru-RU"/>
        </a:p>
      </dgm:t>
    </dgm:pt>
    <dgm:pt modelId="{45396884-AFBC-413D-B604-C06FA4A19BC8}">
      <dgm:prSet phldrT="[Текст]"/>
      <dgm:spPr/>
      <dgm:t>
        <a:bodyPr/>
        <a:lstStyle/>
        <a:p>
          <a:r>
            <a:rPr lang="uz-Cyrl-UZ" dirty="0" smtClean="0"/>
            <a:t>Маълумот йиғиш</a:t>
          </a:r>
          <a:endParaRPr lang="ru-RU" dirty="0"/>
        </a:p>
      </dgm:t>
    </dgm:pt>
    <dgm:pt modelId="{15751708-F4FD-471E-941C-234EA38D2501}" type="parTrans" cxnId="{0630CBA3-4681-42FA-8B33-426ADBAE3452}">
      <dgm:prSet/>
      <dgm:spPr/>
      <dgm:t>
        <a:bodyPr/>
        <a:lstStyle/>
        <a:p>
          <a:endParaRPr lang="ru-RU"/>
        </a:p>
      </dgm:t>
    </dgm:pt>
    <dgm:pt modelId="{2CF45DE8-1115-4D02-B2B3-89E7FB29AC87}" type="sibTrans" cxnId="{0630CBA3-4681-42FA-8B33-426ADBAE3452}">
      <dgm:prSet/>
      <dgm:spPr/>
      <dgm:t>
        <a:bodyPr/>
        <a:lstStyle/>
        <a:p>
          <a:endParaRPr lang="ru-RU"/>
        </a:p>
      </dgm:t>
    </dgm:pt>
    <dgm:pt modelId="{D8A5B670-657C-4760-AB3B-56051E53F251}">
      <dgm:prSet phldrT="[Текст]"/>
      <dgm:spPr/>
      <dgm:t>
        <a:bodyPr/>
        <a:lstStyle/>
        <a:p>
          <a:r>
            <a:rPr lang="uz-Cyrl-UZ" dirty="0" smtClean="0"/>
            <a:t>Маълумотни таҳлили</a:t>
          </a:r>
          <a:endParaRPr lang="ru-RU" dirty="0"/>
        </a:p>
      </dgm:t>
    </dgm:pt>
    <dgm:pt modelId="{F7D5D920-B8AD-4DFE-844B-ADAAD4427364}" type="parTrans" cxnId="{7F7C614E-FA53-4E81-8DFE-E4B42405FBBD}">
      <dgm:prSet/>
      <dgm:spPr/>
      <dgm:t>
        <a:bodyPr/>
        <a:lstStyle/>
        <a:p>
          <a:endParaRPr lang="ru-RU"/>
        </a:p>
      </dgm:t>
    </dgm:pt>
    <dgm:pt modelId="{EFC643C2-CB6F-4AF8-A142-17ABB4CFBA5F}" type="sibTrans" cxnId="{7F7C614E-FA53-4E81-8DFE-E4B42405FBBD}">
      <dgm:prSet/>
      <dgm:spPr/>
      <dgm:t>
        <a:bodyPr/>
        <a:lstStyle/>
        <a:p>
          <a:endParaRPr lang="ru-RU"/>
        </a:p>
      </dgm:t>
    </dgm:pt>
    <dgm:pt modelId="{C7A16C63-658E-4C65-8CD1-7AAFA80DF208}">
      <dgm:prSet/>
      <dgm:spPr/>
      <dgm:t>
        <a:bodyPr/>
        <a:lstStyle/>
        <a:p>
          <a:endParaRPr lang="ru-RU"/>
        </a:p>
      </dgm:t>
    </dgm:pt>
    <dgm:pt modelId="{8232C250-3FA2-4DD9-A687-2AE99794778A}" type="parTrans" cxnId="{685A65EC-602B-4D59-ADF3-A7DF8C98E4FB}">
      <dgm:prSet/>
      <dgm:spPr/>
      <dgm:t>
        <a:bodyPr/>
        <a:lstStyle/>
        <a:p>
          <a:endParaRPr lang="ru-RU"/>
        </a:p>
      </dgm:t>
    </dgm:pt>
    <dgm:pt modelId="{6585C342-B2F3-4C20-820F-409CD14EE872}" type="sibTrans" cxnId="{685A65EC-602B-4D59-ADF3-A7DF8C98E4FB}">
      <dgm:prSet/>
      <dgm:spPr/>
      <dgm:t>
        <a:bodyPr/>
        <a:lstStyle/>
        <a:p>
          <a:endParaRPr lang="ru-RU"/>
        </a:p>
      </dgm:t>
    </dgm:pt>
    <dgm:pt modelId="{84AE473A-106F-440A-AB72-249A88CD5A64}">
      <dgm:prSet/>
      <dgm:spPr/>
      <dgm:t>
        <a:bodyPr/>
        <a:lstStyle/>
        <a:p>
          <a:endParaRPr lang="ru-RU"/>
        </a:p>
      </dgm:t>
    </dgm:pt>
    <dgm:pt modelId="{3A013DD9-17B9-4BB4-983D-536B5EF45FA8}" type="parTrans" cxnId="{AD287349-945F-41A7-950E-5B3116B44D73}">
      <dgm:prSet/>
      <dgm:spPr/>
      <dgm:t>
        <a:bodyPr/>
        <a:lstStyle/>
        <a:p>
          <a:endParaRPr lang="ru-RU"/>
        </a:p>
      </dgm:t>
    </dgm:pt>
    <dgm:pt modelId="{F6192E36-DDD5-43A9-BD5D-091C95A3602D}" type="sibTrans" cxnId="{AD287349-945F-41A7-950E-5B3116B44D73}">
      <dgm:prSet/>
      <dgm:spPr/>
      <dgm:t>
        <a:bodyPr/>
        <a:lstStyle/>
        <a:p>
          <a:endParaRPr lang="ru-RU"/>
        </a:p>
      </dgm:t>
    </dgm:pt>
    <dgm:pt modelId="{60CFF0EB-1EC3-4779-84C7-E1132816A4A2}" type="pres">
      <dgm:prSet presAssocID="{0540DF8D-6FC1-4C09-9928-1100CB1A13AF}" presName="Name0" presStyleCnt="0">
        <dgm:presLayoutVars>
          <dgm:dir/>
          <dgm:animLvl val="lvl"/>
          <dgm:resizeHandles val="exact"/>
        </dgm:presLayoutVars>
      </dgm:prSet>
      <dgm:spPr/>
    </dgm:pt>
    <dgm:pt modelId="{68AFE3AE-D88F-4246-AA88-87BCEF24030F}" type="pres">
      <dgm:prSet presAssocID="{AB5EAED5-1BA9-4F90-A13F-A061270C057E}" presName="parTxOnly" presStyleLbl="node1" presStyleIdx="0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7EFB009-00B3-4D28-BC09-643EE935F962}" type="pres">
      <dgm:prSet presAssocID="{B404FF49-1A31-49B1-A93D-1470B7F26E02}" presName="parTxOnlySpace" presStyleCnt="0"/>
      <dgm:spPr/>
    </dgm:pt>
    <dgm:pt modelId="{EAC6D824-CFEB-4DD1-BD7E-933B0B94EECB}" type="pres">
      <dgm:prSet presAssocID="{45396884-AFBC-413D-B604-C06FA4A19BC8}" presName="parTxOnly" presStyleLbl="node1" presStyleIdx="1" presStyleCnt="5">
        <dgm:presLayoutVars>
          <dgm:chMax val="0"/>
          <dgm:chPref val="0"/>
          <dgm:bulletEnabled val="1"/>
        </dgm:presLayoutVars>
      </dgm:prSet>
      <dgm:spPr/>
    </dgm:pt>
    <dgm:pt modelId="{FF77867B-DA24-409E-9474-24065D3FC8C5}" type="pres">
      <dgm:prSet presAssocID="{2CF45DE8-1115-4D02-B2B3-89E7FB29AC87}" presName="parTxOnlySpace" presStyleCnt="0"/>
      <dgm:spPr/>
    </dgm:pt>
    <dgm:pt modelId="{0891B758-504F-4C60-8DFC-404EAC9C77C9}" type="pres">
      <dgm:prSet presAssocID="{D8A5B670-657C-4760-AB3B-56051E53F251}" presName="parTxOnly" presStyleLbl="node1" presStyleIdx="2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0261B34-33BF-4FCB-9680-A815CC9468C0}" type="pres">
      <dgm:prSet presAssocID="{EFC643C2-CB6F-4AF8-A142-17ABB4CFBA5F}" presName="parTxOnlySpace" presStyleCnt="0"/>
      <dgm:spPr/>
    </dgm:pt>
    <dgm:pt modelId="{929B4049-9B55-47F2-B1D7-55744258C95B}" type="pres">
      <dgm:prSet presAssocID="{84AE473A-106F-440A-AB72-249A88CD5A64}" presName="parTxOnly" presStyleLbl="node1" presStyleIdx="3" presStyleCnt="5">
        <dgm:presLayoutVars>
          <dgm:chMax val="0"/>
          <dgm:chPref val="0"/>
          <dgm:bulletEnabled val="1"/>
        </dgm:presLayoutVars>
      </dgm:prSet>
      <dgm:spPr/>
    </dgm:pt>
    <dgm:pt modelId="{0345EE0C-BFA4-4E2E-92D1-27AE5E31A0C8}" type="pres">
      <dgm:prSet presAssocID="{F6192E36-DDD5-43A9-BD5D-091C95A3602D}" presName="parTxOnlySpace" presStyleCnt="0"/>
      <dgm:spPr/>
    </dgm:pt>
    <dgm:pt modelId="{6C4501D5-C1D0-4D1F-80C3-1AA4BA196015}" type="pres">
      <dgm:prSet presAssocID="{C7A16C63-658E-4C65-8CD1-7AAFA80DF208}" presName="parTxOnly" presStyleLbl="node1" presStyleIdx="4" presStyleCnt="5">
        <dgm:presLayoutVars>
          <dgm:chMax val="0"/>
          <dgm:chPref val="0"/>
          <dgm:bulletEnabled val="1"/>
        </dgm:presLayoutVars>
      </dgm:prSet>
      <dgm:spPr/>
    </dgm:pt>
  </dgm:ptLst>
  <dgm:cxnLst>
    <dgm:cxn modelId="{E2AA3FFD-132A-432D-9F9B-8E8A423DE9A3}" type="presOf" srcId="{84AE473A-106F-440A-AB72-249A88CD5A64}" destId="{929B4049-9B55-47F2-B1D7-55744258C95B}" srcOrd="0" destOrd="0" presId="urn:microsoft.com/office/officeart/2005/8/layout/chevron1"/>
    <dgm:cxn modelId="{5B35D87D-BFE1-4CD5-BF49-9EFF5725A967}" type="presOf" srcId="{0540DF8D-6FC1-4C09-9928-1100CB1A13AF}" destId="{60CFF0EB-1EC3-4779-84C7-E1132816A4A2}" srcOrd="0" destOrd="0" presId="urn:microsoft.com/office/officeart/2005/8/layout/chevron1"/>
    <dgm:cxn modelId="{9655279F-3781-405D-84A7-F53AFCC87B51}" type="presOf" srcId="{D8A5B670-657C-4760-AB3B-56051E53F251}" destId="{0891B758-504F-4C60-8DFC-404EAC9C77C9}" srcOrd="0" destOrd="0" presId="urn:microsoft.com/office/officeart/2005/8/layout/chevron1"/>
    <dgm:cxn modelId="{04FB6985-7065-4DFA-9D2E-653ACDF2E642}" srcId="{0540DF8D-6FC1-4C09-9928-1100CB1A13AF}" destId="{AB5EAED5-1BA9-4F90-A13F-A061270C057E}" srcOrd="0" destOrd="0" parTransId="{6544A03B-46C4-49AD-8BB6-F13C3C704E61}" sibTransId="{B404FF49-1A31-49B1-A93D-1470B7F26E02}"/>
    <dgm:cxn modelId="{0630CBA3-4681-42FA-8B33-426ADBAE3452}" srcId="{0540DF8D-6FC1-4C09-9928-1100CB1A13AF}" destId="{45396884-AFBC-413D-B604-C06FA4A19BC8}" srcOrd="1" destOrd="0" parTransId="{15751708-F4FD-471E-941C-234EA38D2501}" sibTransId="{2CF45DE8-1115-4D02-B2B3-89E7FB29AC87}"/>
    <dgm:cxn modelId="{6EA0C478-E1B0-460F-80DE-3C395859EE6F}" type="presOf" srcId="{AB5EAED5-1BA9-4F90-A13F-A061270C057E}" destId="{68AFE3AE-D88F-4246-AA88-87BCEF24030F}" srcOrd="0" destOrd="0" presId="urn:microsoft.com/office/officeart/2005/8/layout/chevron1"/>
    <dgm:cxn modelId="{9441D034-AF92-43A6-A880-004E1E2A9350}" type="presOf" srcId="{C7A16C63-658E-4C65-8CD1-7AAFA80DF208}" destId="{6C4501D5-C1D0-4D1F-80C3-1AA4BA196015}" srcOrd="0" destOrd="0" presId="urn:microsoft.com/office/officeart/2005/8/layout/chevron1"/>
    <dgm:cxn modelId="{7F7C614E-FA53-4E81-8DFE-E4B42405FBBD}" srcId="{0540DF8D-6FC1-4C09-9928-1100CB1A13AF}" destId="{D8A5B670-657C-4760-AB3B-56051E53F251}" srcOrd="2" destOrd="0" parTransId="{F7D5D920-B8AD-4DFE-844B-ADAAD4427364}" sibTransId="{EFC643C2-CB6F-4AF8-A142-17ABB4CFBA5F}"/>
    <dgm:cxn modelId="{685A65EC-602B-4D59-ADF3-A7DF8C98E4FB}" srcId="{0540DF8D-6FC1-4C09-9928-1100CB1A13AF}" destId="{C7A16C63-658E-4C65-8CD1-7AAFA80DF208}" srcOrd="4" destOrd="0" parTransId="{8232C250-3FA2-4DD9-A687-2AE99794778A}" sibTransId="{6585C342-B2F3-4C20-820F-409CD14EE872}"/>
    <dgm:cxn modelId="{BB1D6E53-2745-48AB-B406-0C13447E7430}" type="presOf" srcId="{45396884-AFBC-413D-B604-C06FA4A19BC8}" destId="{EAC6D824-CFEB-4DD1-BD7E-933B0B94EECB}" srcOrd="0" destOrd="0" presId="urn:microsoft.com/office/officeart/2005/8/layout/chevron1"/>
    <dgm:cxn modelId="{AD287349-945F-41A7-950E-5B3116B44D73}" srcId="{0540DF8D-6FC1-4C09-9928-1100CB1A13AF}" destId="{84AE473A-106F-440A-AB72-249A88CD5A64}" srcOrd="3" destOrd="0" parTransId="{3A013DD9-17B9-4BB4-983D-536B5EF45FA8}" sibTransId="{F6192E36-DDD5-43A9-BD5D-091C95A3602D}"/>
    <dgm:cxn modelId="{3928083F-8F25-4EF5-B515-98F0214CD6E7}" type="presParOf" srcId="{60CFF0EB-1EC3-4779-84C7-E1132816A4A2}" destId="{68AFE3AE-D88F-4246-AA88-87BCEF24030F}" srcOrd="0" destOrd="0" presId="urn:microsoft.com/office/officeart/2005/8/layout/chevron1"/>
    <dgm:cxn modelId="{C113C9C6-9C3A-4907-B0AA-0EA2C9EF4808}" type="presParOf" srcId="{60CFF0EB-1EC3-4779-84C7-E1132816A4A2}" destId="{F7EFB009-00B3-4D28-BC09-643EE935F962}" srcOrd="1" destOrd="0" presId="urn:microsoft.com/office/officeart/2005/8/layout/chevron1"/>
    <dgm:cxn modelId="{5D16CAB4-0A7B-4B39-A906-486E4B80EA8B}" type="presParOf" srcId="{60CFF0EB-1EC3-4779-84C7-E1132816A4A2}" destId="{EAC6D824-CFEB-4DD1-BD7E-933B0B94EECB}" srcOrd="2" destOrd="0" presId="urn:microsoft.com/office/officeart/2005/8/layout/chevron1"/>
    <dgm:cxn modelId="{7A52F196-C2B2-4404-BA8F-55828B132849}" type="presParOf" srcId="{60CFF0EB-1EC3-4779-84C7-E1132816A4A2}" destId="{FF77867B-DA24-409E-9474-24065D3FC8C5}" srcOrd="3" destOrd="0" presId="urn:microsoft.com/office/officeart/2005/8/layout/chevron1"/>
    <dgm:cxn modelId="{F9BF7D1E-46E5-4F81-AF18-A83EB796B5DC}" type="presParOf" srcId="{60CFF0EB-1EC3-4779-84C7-E1132816A4A2}" destId="{0891B758-504F-4C60-8DFC-404EAC9C77C9}" srcOrd="4" destOrd="0" presId="urn:microsoft.com/office/officeart/2005/8/layout/chevron1"/>
    <dgm:cxn modelId="{6C17F565-FB65-4D5D-9D79-5AD601B63551}" type="presParOf" srcId="{60CFF0EB-1EC3-4779-84C7-E1132816A4A2}" destId="{E0261B34-33BF-4FCB-9680-A815CC9468C0}" srcOrd="5" destOrd="0" presId="urn:microsoft.com/office/officeart/2005/8/layout/chevron1"/>
    <dgm:cxn modelId="{E42AD63B-8261-4907-9054-7A7D0CE59F17}" type="presParOf" srcId="{60CFF0EB-1EC3-4779-84C7-E1132816A4A2}" destId="{929B4049-9B55-47F2-B1D7-55744258C95B}" srcOrd="6" destOrd="0" presId="urn:microsoft.com/office/officeart/2005/8/layout/chevron1"/>
    <dgm:cxn modelId="{48741D3A-6ED6-4B1E-A690-DC2802ED67D4}" type="presParOf" srcId="{60CFF0EB-1EC3-4779-84C7-E1132816A4A2}" destId="{0345EE0C-BFA4-4E2E-92D1-27AE5E31A0C8}" srcOrd="7" destOrd="0" presId="urn:microsoft.com/office/officeart/2005/8/layout/chevron1"/>
    <dgm:cxn modelId="{988128DB-3B19-494A-8DE4-68E0E9EFB621}" type="presParOf" srcId="{60CFF0EB-1EC3-4779-84C7-E1132816A4A2}" destId="{6C4501D5-C1D0-4D1F-80C3-1AA4BA196015}" srcOrd="8" destOrd="0" presId="urn:microsoft.com/office/officeart/2005/8/layout/chevron1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32612E4-A790-4784-8C68-CDF98DAABAB9}" type="datetimeFigureOut">
              <a:rPr lang="ru-RU" smtClean="0"/>
              <a:t>06.11.2017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66D107C-51E4-403C-95AE-8B4BC00E3573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514350" indent="-514350" algn="just">
              <a:buFont typeface="+mj-lt"/>
              <a:buAutoNum type="arabicPeriod"/>
            </a:pPr>
            <a:r>
              <a:rPr lang="en-US" sz="1200" dirty="0" smtClean="0"/>
              <a:t>Equip students with a methodological background.</a:t>
            </a:r>
          </a:p>
          <a:p>
            <a:pPr marL="514350" indent="-514350" algn="just">
              <a:buFont typeface="+mj-lt"/>
              <a:buAutoNum type="arabicPeriod"/>
            </a:pPr>
            <a:endParaRPr lang="en-US" sz="1200" dirty="0" smtClean="0"/>
          </a:p>
          <a:p>
            <a:pPr marL="514350" indent="-514350" algn="just">
              <a:buFont typeface="+mj-lt"/>
              <a:buAutoNum type="arabicPeriod"/>
            </a:pPr>
            <a:r>
              <a:rPr lang="en-US" sz="1200" dirty="0" smtClean="0"/>
              <a:t>Enable students to collect, to use and to </a:t>
            </a:r>
            <a:r>
              <a:rPr lang="en-US" sz="1200" dirty="0" err="1" smtClean="0"/>
              <a:t>analyse</a:t>
            </a:r>
            <a:r>
              <a:rPr lang="en-US" sz="1200" dirty="0" smtClean="0"/>
              <a:t> marketing information for the purpose of improved decision making in marketing management.</a:t>
            </a:r>
            <a:endParaRPr lang="ru-RU" sz="1200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6D107C-51E4-403C-95AE-8B4BC00E3573}" type="slidenum">
              <a:rPr lang="ru-RU" smtClean="0"/>
              <a:t>2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uz-Cyrl-UZ" dirty="0" smtClean="0"/>
              <a:t>Маркетинг тадқиқотларининг</a:t>
            </a:r>
            <a:r>
              <a:rPr lang="uz-Cyrl-UZ" baseline="0" dirty="0" smtClean="0"/>
              <a:t> таърифи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6D107C-51E4-403C-95AE-8B4BC00E3573}" type="slidenum">
              <a:rPr lang="ru-RU" smtClean="0"/>
              <a:t>3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Ready,</a:t>
            </a:r>
            <a:r>
              <a:rPr lang="en-US" baseline="0" dirty="0" smtClean="0"/>
              <a:t> aim, fire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6D107C-51E4-403C-95AE-8B4BC00E3573}" type="slidenum">
              <a:rPr lang="ru-RU" smtClean="0"/>
              <a:t>5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uz-Cyrl-UZ" dirty="0" smtClean="0"/>
              <a:t>Тадқиқоқт жараёни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6D107C-51E4-403C-95AE-8B4BC00E3573}" type="slidenum">
              <a:rPr lang="ru-RU" smtClean="0"/>
              <a:t>9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uz-Cyrl-UZ" dirty="0" smtClean="0"/>
              <a:t>Маркетинг</a:t>
            </a:r>
            <a:r>
              <a:rPr lang="uz-Cyrl-UZ" baseline="0" dirty="0" smtClean="0"/>
              <a:t> тадқиқоти жараёни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6D107C-51E4-403C-95AE-8B4BC00E3573}" type="slidenum">
              <a:rPr lang="ru-RU" smtClean="0"/>
              <a:t>10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DEEEE7F-C4C2-47D7-B0A6-D026D2364019}" type="slidenum">
              <a:rPr lang="ru-RU" smtClean="0"/>
              <a:pPr>
                <a:defRPr/>
              </a:pPr>
              <a:t>12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ABBB0-D45E-4329-A2C3-331B39CE0512}" type="datetimeFigureOut">
              <a:rPr lang="ru-RU" smtClean="0"/>
              <a:t>06.11.2017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94DB7F-AF37-4275-908B-F83C27C8A27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ABBB0-D45E-4329-A2C3-331B39CE0512}" type="datetimeFigureOut">
              <a:rPr lang="ru-RU" smtClean="0"/>
              <a:t>06.11.2017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94DB7F-AF37-4275-908B-F83C27C8A27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ABBB0-D45E-4329-A2C3-331B39CE0512}" type="datetimeFigureOut">
              <a:rPr lang="ru-RU" smtClean="0"/>
              <a:t>06.11.2017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94DB7F-AF37-4275-908B-F83C27C8A27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ABBB0-D45E-4329-A2C3-331B39CE0512}" type="datetimeFigureOut">
              <a:rPr lang="ru-RU" smtClean="0"/>
              <a:t>06.11.2017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94DB7F-AF37-4275-908B-F83C27C8A27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ABBB0-D45E-4329-A2C3-331B39CE0512}" type="datetimeFigureOut">
              <a:rPr lang="ru-RU" smtClean="0"/>
              <a:t>06.11.2017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94DB7F-AF37-4275-908B-F83C27C8A27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ABBB0-D45E-4329-A2C3-331B39CE0512}" type="datetimeFigureOut">
              <a:rPr lang="ru-RU" smtClean="0"/>
              <a:t>06.11.2017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94DB7F-AF37-4275-908B-F83C27C8A27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ABBB0-D45E-4329-A2C3-331B39CE0512}" type="datetimeFigureOut">
              <a:rPr lang="ru-RU" smtClean="0"/>
              <a:t>06.11.2017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94DB7F-AF37-4275-908B-F83C27C8A27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ABBB0-D45E-4329-A2C3-331B39CE0512}" type="datetimeFigureOut">
              <a:rPr lang="ru-RU" smtClean="0"/>
              <a:t>06.11.2017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94DB7F-AF37-4275-908B-F83C27C8A27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ABBB0-D45E-4329-A2C3-331B39CE0512}" type="datetimeFigureOut">
              <a:rPr lang="ru-RU" smtClean="0"/>
              <a:t>06.11.2017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94DB7F-AF37-4275-908B-F83C27C8A27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ABBB0-D45E-4329-A2C3-331B39CE0512}" type="datetimeFigureOut">
              <a:rPr lang="ru-RU" smtClean="0"/>
              <a:t>06.11.2017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94DB7F-AF37-4275-908B-F83C27C8A27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ABBB0-D45E-4329-A2C3-331B39CE0512}" type="datetimeFigureOut">
              <a:rPr lang="ru-RU" smtClean="0"/>
              <a:t>06.11.2017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94DB7F-AF37-4275-908B-F83C27C8A27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3ABBB0-D45E-4329-A2C3-331B39CE0512}" type="datetimeFigureOut">
              <a:rPr lang="ru-RU" smtClean="0"/>
              <a:t>06.11.2017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94DB7F-AF37-4275-908B-F83C27C8A27E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mailto:mrahimov@cgc.uz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emf"/><Relationship Id="rId5" Type="http://schemas.openxmlformats.org/officeDocument/2006/relationships/image" Target="../media/image7.png"/><Relationship Id="rId4" Type="http://schemas.openxmlformats.org/officeDocument/2006/relationships/hyperlink" Target="mailto:mamurjon@yahoo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uz-Cyrl-UZ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Маркетинг Тадқиқотлари фанига кириш</a:t>
            </a:r>
            <a:endParaRPr lang="ru-RU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57290" y="4429132"/>
            <a:ext cx="6400800" cy="1752600"/>
          </a:xfrm>
        </p:spPr>
        <p:txBody>
          <a:bodyPr/>
          <a:lstStyle/>
          <a:p>
            <a:r>
              <a:rPr lang="uz-Cyrl-UZ" dirty="0" smtClean="0"/>
              <a:t>Мамуржон Рахимов</a:t>
            </a:r>
            <a:endParaRPr lang="ru-RU" dirty="0"/>
          </a:p>
        </p:txBody>
      </p:sp>
      <p:sp>
        <p:nvSpPr>
          <p:cNvPr id="5122" name="AutoShape 2" descr="Related image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124" name="Picture 4" descr="Image result for marketing research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488" y="5143512"/>
            <a:ext cx="3181350" cy="150971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 smtClean="0"/>
              <a:t>Фаннинг мақсади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uz-Cyrl-UZ" dirty="0" smtClean="0"/>
              <a:t>Талабаларларнинг маркетинг тадқиқотларига оид назарий билимларини пайдо қилиш.</a:t>
            </a:r>
          </a:p>
          <a:p>
            <a:pPr marL="514350" indent="-514350">
              <a:buFont typeface="+mj-lt"/>
              <a:buAutoNum type="arabicPeriod"/>
            </a:pPr>
            <a:r>
              <a:rPr lang="uz-Cyrl-UZ" dirty="0" smtClean="0"/>
              <a:t>Талабаларда маркетингни бошқариш жараёнида тўғри қарорлар қабул қилиши учун маркетинг маълумотларини йиғиш, ишлатиш ва таҳлил қилиш қобилиятларини яхшилаш.</a:t>
            </a:r>
            <a:endParaRPr lang="ru-RU" dirty="0" smtClean="0"/>
          </a:p>
          <a:p>
            <a:pPr marL="514350" indent="-514350">
              <a:buNone/>
            </a:pPr>
            <a:endParaRPr lang="uz-Cyrl-UZ" dirty="0" smtClean="0"/>
          </a:p>
          <a:p>
            <a:pPr marL="514350" indent="-514350">
              <a:buFont typeface="+mj-lt"/>
              <a:buAutoNum type="arabicPeriod"/>
            </a:pP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/>
        </p:nvGraphicFramePr>
        <p:xfrm>
          <a:off x="142844" y="642918"/>
          <a:ext cx="8858312" cy="54292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5857884" y="3143248"/>
            <a:ext cx="10715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z-Cyrl-UZ" sz="1200" dirty="0" smtClean="0">
                <a:solidFill>
                  <a:schemeClr val="bg1"/>
                </a:solidFill>
              </a:rPr>
              <a:t>Маълумотни етказиш</a:t>
            </a:r>
            <a:endParaRPr lang="ru-RU" sz="1200" dirty="0">
              <a:solidFill>
                <a:schemeClr val="bg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500958" y="3143248"/>
            <a:ext cx="10715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z-Cyrl-UZ" sz="1200" dirty="0" smtClean="0">
                <a:solidFill>
                  <a:schemeClr val="bg1"/>
                </a:solidFill>
              </a:rPr>
              <a:t>Маълумотни ишлатиш</a:t>
            </a:r>
            <a:endParaRPr lang="ru-RU" sz="1200" dirty="0">
              <a:solidFill>
                <a:schemeClr val="bg1"/>
              </a:solidFill>
            </a:endParaRPr>
          </a:p>
        </p:txBody>
      </p:sp>
      <p:grpSp>
        <p:nvGrpSpPr>
          <p:cNvPr id="7" name="Группа 6"/>
          <p:cNvGrpSpPr/>
          <p:nvPr/>
        </p:nvGrpSpPr>
        <p:grpSpPr>
          <a:xfrm>
            <a:off x="357158" y="4643446"/>
            <a:ext cx="1924779" cy="769911"/>
            <a:chOff x="2162" y="2329688"/>
            <a:chExt cx="1924779" cy="769911"/>
          </a:xfrm>
        </p:grpSpPr>
        <p:sp>
          <p:nvSpPr>
            <p:cNvPr id="8" name="Нашивка 7"/>
            <p:cNvSpPr/>
            <p:nvPr/>
          </p:nvSpPr>
          <p:spPr>
            <a:xfrm>
              <a:off x="2162" y="2329688"/>
              <a:ext cx="1924779" cy="769911"/>
            </a:xfrm>
            <a:prstGeom prst="chevron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9" name="Нашивка 4"/>
            <p:cNvSpPr/>
            <p:nvPr/>
          </p:nvSpPr>
          <p:spPr>
            <a:xfrm>
              <a:off x="387118" y="2329688"/>
              <a:ext cx="1258118" cy="76991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2007" tIns="17336" rIns="17336" bIns="17336" numCol="1" spcCol="1270" anchor="ctr" anchorCtr="0">
              <a:noAutofit/>
            </a:bodyPr>
            <a:lstStyle/>
            <a:p>
              <a:pPr lvl="0" algn="ctr" defTabSz="577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uz-Cyrl-UZ" sz="1300" kern="1200" dirty="0" smtClean="0"/>
                <a:t>Маркетинг  муаммоларини аниқлаш ва ҳал этиш</a:t>
              </a:r>
              <a:endParaRPr lang="ru-RU" sz="1300" kern="1200" dirty="0"/>
            </a:p>
          </p:txBody>
        </p:sp>
      </p:grpSp>
      <p:sp>
        <p:nvSpPr>
          <p:cNvPr id="11" name="Двойная стрелка вверх/вниз 10"/>
          <p:cNvSpPr/>
          <p:nvPr/>
        </p:nvSpPr>
        <p:spPr>
          <a:xfrm>
            <a:off x="1142976" y="3786190"/>
            <a:ext cx="214314" cy="785818"/>
          </a:xfrm>
          <a:prstGeom prst="up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 smtClean="0"/>
              <a:t>Режалаштирилган мавзулар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spcBef>
                <a:spcPct val="0"/>
              </a:spcBef>
              <a:buFont typeface="Garamond" pitchFamily="18" charset="0"/>
              <a:buAutoNum type="arabicPeriod"/>
            </a:pPr>
            <a:r>
              <a:rPr lang="uz-Cyrl-UZ" altLang="en-US" dirty="0" smtClean="0"/>
              <a:t>Маркетинг тадқиқотларига кириш</a:t>
            </a:r>
            <a:endParaRPr lang="en-GB" altLang="en-US" dirty="0" smtClean="0"/>
          </a:p>
          <a:p>
            <a:pPr>
              <a:spcBef>
                <a:spcPct val="0"/>
              </a:spcBef>
              <a:buFont typeface="Garamond" pitchFamily="18" charset="0"/>
              <a:buAutoNum type="arabicPeriod"/>
            </a:pPr>
            <a:r>
              <a:rPr lang="en-GB" altLang="en-US" dirty="0" smtClean="0"/>
              <a:t> </a:t>
            </a:r>
            <a:r>
              <a:rPr lang="uz-Cyrl-UZ" altLang="en-US" dirty="0" smtClean="0"/>
              <a:t>Маркетинг тадқиқоти муаммоси ва уни ҳал этиш учун ёндашув</a:t>
            </a:r>
            <a:endParaRPr lang="en-GB" altLang="en-US" dirty="0" smtClean="0"/>
          </a:p>
          <a:p>
            <a:pPr>
              <a:spcBef>
                <a:spcPct val="0"/>
              </a:spcBef>
              <a:buFont typeface="Garamond" pitchFamily="18" charset="0"/>
              <a:buAutoNum type="arabicPeriod"/>
            </a:pPr>
            <a:r>
              <a:rPr lang="en-GB" altLang="en-US" dirty="0" smtClean="0"/>
              <a:t> </a:t>
            </a:r>
            <a:r>
              <a:rPr lang="uz-Cyrl-UZ" altLang="en-US" dirty="0" smtClean="0"/>
              <a:t>Тадқиқот шаклини (дизайни) ишлаб чиқиш</a:t>
            </a:r>
            <a:endParaRPr lang="ru-RU" altLang="en-US" dirty="0" smtClean="0"/>
          </a:p>
          <a:p>
            <a:pPr>
              <a:spcBef>
                <a:spcPct val="0"/>
              </a:spcBef>
              <a:buFont typeface="Garamond" pitchFamily="18" charset="0"/>
              <a:buAutoNum type="arabicPeriod"/>
            </a:pPr>
            <a:r>
              <a:rPr lang="en-GB" altLang="en-US" dirty="0" smtClean="0"/>
              <a:t> </a:t>
            </a:r>
            <a:r>
              <a:rPr lang="uz-Cyrl-UZ" altLang="en-US" dirty="0" smtClean="0"/>
              <a:t>Иккиламчи маълумотларни йиғиш ва таҳлил этиш</a:t>
            </a:r>
            <a:endParaRPr lang="ru-RU" altLang="en-US" dirty="0" smtClean="0"/>
          </a:p>
          <a:p>
            <a:pPr>
              <a:spcBef>
                <a:spcPct val="0"/>
              </a:spcBef>
              <a:buFont typeface="Garamond" pitchFamily="18" charset="0"/>
              <a:buAutoNum type="arabicPeriod"/>
            </a:pPr>
            <a:r>
              <a:rPr lang="en-GB" altLang="en-US" dirty="0" smtClean="0"/>
              <a:t> </a:t>
            </a:r>
            <a:r>
              <a:rPr lang="uz-Cyrl-UZ" altLang="en-US" dirty="0" smtClean="0"/>
              <a:t>Сифатли тадқиқотлар</a:t>
            </a:r>
            <a:r>
              <a:rPr lang="en-GB" altLang="en-US" dirty="0" smtClean="0"/>
              <a:t>: </a:t>
            </a:r>
            <a:r>
              <a:rPr lang="uz-Cyrl-UZ" altLang="en-US" dirty="0" smtClean="0"/>
              <a:t>моҳияти ва ёндашувлар</a:t>
            </a:r>
            <a:endParaRPr lang="ru-RU" altLang="en-US" dirty="0" smtClean="0"/>
          </a:p>
          <a:p>
            <a:pPr>
              <a:spcBef>
                <a:spcPct val="0"/>
              </a:spcBef>
              <a:buFont typeface="Garamond" pitchFamily="18" charset="0"/>
              <a:buAutoNum type="arabicPeriod"/>
            </a:pPr>
            <a:r>
              <a:rPr lang="en-GB" altLang="en-US" dirty="0" smtClean="0"/>
              <a:t> </a:t>
            </a:r>
            <a:r>
              <a:rPr lang="uz-Cyrl-UZ" altLang="en-US" dirty="0" smtClean="0"/>
              <a:t>Сўровнома ва миқдорий тадқиқот усуллари</a:t>
            </a:r>
            <a:endParaRPr lang="ru-RU" altLang="en-US" dirty="0" smtClean="0"/>
          </a:p>
          <a:p>
            <a:pPr>
              <a:spcBef>
                <a:spcPct val="0"/>
              </a:spcBef>
              <a:buFont typeface="Garamond" pitchFamily="18" charset="0"/>
              <a:buAutoNum type="arabicPeriod"/>
            </a:pPr>
            <a:r>
              <a:rPr lang="en-GB" altLang="en-US" dirty="0" smtClean="0"/>
              <a:t> </a:t>
            </a:r>
            <a:r>
              <a:rPr lang="uz-Cyrl-UZ" altLang="en-US" dirty="0" smtClean="0"/>
              <a:t>Сабаб ва натижани аниқлашга қаратилган тадқиқотлар: тажриба ўтказиш (эксперимент)</a:t>
            </a:r>
            <a:endParaRPr lang="ru-RU" altLang="en-US" dirty="0" smtClean="0"/>
          </a:p>
          <a:p>
            <a:pPr>
              <a:spcBef>
                <a:spcPct val="0"/>
              </a:spcBef>
              <a:buFont typeface="Garamond" pitchFamily="18" charset="0"/>
              <a:buAutoNum type="arabicPeriod"/>
            </a:pPr>
            <a:r>
              <a:rPr lang="en-GB" altLang="en-US" dirty="0" smtClean="0"/>
              <a:t> </a:t>
            </a:r>
            <a:r>
              <a:rPr lang="uz-Cyrl-UZ" altLang="en-US" dirty="0" smtClean="0"/>
              <a:t>Ўлчаш усуллари</a:t>
            </a:r>
            <a:endParaRPr lang="ru-RU" altLang="en-US" dirty="0" smtClean="0"/>
          </a:p>
          <a:p>
            <a:pPr>
              <a:spcBef>
                <a:spcPct val="0"/>
              </a:spcBef>
              <a:buFont typeface="Garamond" pitchFamily="18" charset="0"/>
              <a:buAutoNum type="arabicPeriod"/>
            </a:pPr>
            <a:r>
              <a:rPr lang="en-GB" altLang="en-US" dirty="0" smtClean="0"/>
              <a:t> </a:t>
            </a:r>
            <a:r>
              <a:rPr lang="uz-Cyrl-UZ" altLang="en-US" dirty="0" smtClean="0"/>
              <a:t>Саволномалар тузиш</a:t>
            </a:r>
            <a:endParaRPr lang="ru-RU" altLang="en-US" dirty="0" smtClean="0"/>
          </a:p>
          <a:p>
            <a:pPr>
              <a:spcBef>
                <a:spcPct val="0"/>
              </a:spcBef>
              <a:buFont typeface="Garamond" pitchFamily="18" charset="0"/>
              <a:buAutoNum type="arabicPeriod"/>
            </a:pPr>
            <a:r>
              <a:rPr lang="en-GB" altLang="en-US" dirty="0" smtClean="0"/>
              <a:t> </a:t>
            </a:r>
            <a:r>
              <a:rPr lang="uz-Cyrl-UZ" altLang="en-US" dirty="0" smtClean="0"/>
              <a:t>Тадқиқот учун одамларни танлаб олиш тартиби</a:t>
            </a:r>
            <a:endParaRPr lang="ru-RU" altLang="en-US" dirty="0" smtClean="0"/>
          </a:p>
          <a:p>
            <a:pPr>
              <a:spcBef>
                <a:spcPct val="0"/>
              </a:spcBef>
              <a:buFont typeface="Garamond" pitchFamily="18" charset="0"/>
              <a:buAutoNum type="arabicPeriod"/>
            </a:pPr>
            <a:r>
              <a:rPr lang="en-GB" altLang="en-US" dirty="0" smtClean="0"/>
              <a:t> </a:t>
            </a:r>
            <a:r>
              <a:rPr lang="uz-Cyrl-UZ" altLang="en-US" dirty="0" smtClean="0"/>
              <a:t>Маълумот йиғиш, таҳлил қилиш ва тақдимот</a:t>
            </a:r>
            <a:endParaRPr lang="en-GB" altLang="en-US" dirty="0" smtClean="0"/>
          </a:p>
          <a:p>
            <a:pPr>
              <a:spcBef>
                <a:spcPct val="0"/>
              </a:spcBef>
              <a:buFont typeface="Garamond" pitchFamily="18" charset="0"/>
              <a:buAutoNum type="arabicPeriod"/>
            </a:pPr>
            <a:r>
              <a:rPr lang="uz-Cyrl-UZ" altLang="en-US" dirty="0" smtClean="0"/>
              <a:t>Халқаро маркетинг тадқиқотлари ва </a:t>
            </a:r>
            <a:r>
              <a:rPr lang="en-GB" altLang="en-US" dirty="0" smtClean="0"/>
              <a:t>B2B </a:t>
            </a:r>
            <a:r>
              <a:rPr lang="uz-Cyrl-UZ" altLang="en-US" dirty="0" smtClean="0"/>
              <a:t>маркетинг тадқиқотлари </a:t>
            </a:r>
            <a:endParaRPr lang="ru-RU" altLang="en-US" dirty="0" smtClean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Relat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6635" y="0"/>
            <a:ext cx="8858280" cy="664371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Marketing </a:t>
            </a:r>
            <a:r>
              <a:rPr lang="en-US" dirty="0" err="1" smtClean="0"/>
              <a:t>tadqiqotlari</a:t>
            </a:r>
            <a:r>
              <a:rPr lang="en-US" dirty="0" smtClean="0"/>
              <a:t> </a:t>
            </a:r>
            <a:r>
              <a:rPr lang="en-US" dirty="0" err="1" smtClean="0"/>
              <a:t>natijasi</a:t>
            </a:r>
            <a:endParaRPr lang="ru-RU" dirty="0"/>
          </a:p>
        </p:txBody>
      </p:sp>
      <p:pic>
        <p:nvPicPr>
          <p:cNvPr id="1026" name="Picture 2" descr="Image result for iPad out of box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00166" y="2000240"/>
            <a:ext cx="5715000" cy="380047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AutoShape 2" descr="Image result for Amaz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196" name="AutoShape 4" descr="Image result for Amaz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214478" y="928670"/>
            <a:ext cx="11430000" cy="511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AutoShape 2" descr="Related image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220" name="AutoShape 4" descr="Related image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9221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642918"/>
            <a:ext cx="8205097" cy="55007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уппа 60"/>
          <p:cNvGrpSpPr/>
          <p:nvPr/>
        </p:nvGrpSpPr>
        <p:grpSpPr>
          <a:xfrm>
            <a:off x="428596" y="714356"/>
            <a:ext cx="8446710" cy="5524995"/>
            <a:chOff x="183084" y="982028"/>
            <a:chExt cx="11262280" cy="5524995"/>
          </a:xfrm>
        </p:grpSpPr>
        <p:sp>
          <p:nvSpPr>
            <p:cNvPr id="5" name="TextBox 4"/>
            <p:cNvSpPr txBox="1"/>
            <p:nvPr/>
          </p:nvSpPr>
          <p:spPr>
            <a:xfrm>
              <a:off x="1956744" y="982028"/>
              <a:ext cx="4166611" cy="369332"/>
            </a:xfrm>
            <a:prstGeom prst="rect">
              <a:avLst/>
            </a:prstGeom>
            <a:solidFill>
              <a:srgbClr val="CCFFFF"/>
            </a:solidFill>
            <a:ln>
              <a:solidFill>
                <a:srgbClr val="3399FF"/>
              </a:solidFill>
            </a:ln>
          </p:spPr>
          <p:txBody>
            <a:bodyPr wrap="none" rtlCol="0">
              <a:spAutoFit/>
            </a:bodyPr>
            <a:lstStyle/>
            <a:p>
              <a:pPr algn="ctr"/>
              <a:r>
                <a:rPr lang="uz-Cyrl-UZ" dirty="0" smtClean="0"/>
                <a:t>Муаммони пайдо этган муҳит</a:t>
              </a:r>
              <a:endParaRPr lang="ru-RU" dirty="0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183084" y="1624970"/>
              <a:ext cx="4129593" cy="369332"/>
            </a:xfrm>
            <a:prstGeom prst="rect">
              <a:avLst/>
            </a:prstGeom>
            <a:solidFill>
              <a:srgbClr val="CCFFFF"/>
            </a:solidFill>
            <a:ln>
              <a:solidFill>
                <a:srgbClr val="3399FF"/>
              </a:solidFill>
            </a:ln>
          </p:spPr>
          <p:txBody>
            <a:bodyPr wrap="none" rtlCol="0">
              <a:spAutoFit/>
            </a:bodyPr>
            <a:lstStyle/>
            <a:p>
              <a:pPr algn="ctr"/>
              <a:r>
                <a:rPr lang="uz-Cyrl-UZ" dirty="0" smtClean="0"/>
                <a:t>Маркетинг қарори муаммоси</a:t>
              </a:r>
              <a:endParaRPr lang="ru-RU" dirty="0"/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4454909" y="1598652"/>
              <a:ext cx="4531325" cy="369332"/>
            </a:xfrm>
            <a:prstGeom prst="rect">
              <a:avLst/>
            </a:prstGeom>
            <a:solidFill>
              <a:srgbClr val="CCFFFF"/>
            </a:solidFill>
            <a:ln>
              <a:solidFill>
                <a:srgbClr val="3399FF"/>
              </a:solidFill>
            </a:ln>
          </p:spPr>
          <p:txBody>
            <a:bodyPr wrap="none" rtlCol="0">
              <a:spAutoFit/>
            </a:bodyPr>
            <a:lstStyle/>
            <a:p>
              <a:pPr algn="ctr"/>
              <a:r>
                <a:rPr lang="uz-Cyrl-UZ" dirty="0" smtClean="0"/>
                <a:t>Маркетинг тадқиқоти муаммоси</a:t>
              </a:r>
              <a:endParaRPr lang="ru-RU" dirty="0"/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2062012" y="2278618"/>
              <a:ext cx="4403771" cy="369332"/>
            </a:xfrm>
            <a:prstGeom prst="rect">
              <a:avLst/>
            </a:prstGeom>
            <a:solidFill>
              <a:srgbClr val="CCFFFF"/>
            </a:solidFill>
            <a:ln>
              <a:solidFill>
                <a:srgbClr val="3399FF"/>
              </a:solidFill>
            </a:ln>
          </p:spPr>
          <p:txBody>
            <a:bodyPr wrap="none" rtlCol="0">
              <a:spAutoFit/>
            </a:bodyPr>
            <a:lstStyle/>
            <a:p>
              <a:pPr algn="ctr"/>
              <a:r>
                <a:rPr lang="uz-Cyrl-UZ" dirty="0" smtClean="0"/>
                <a:t>Аниқланган муаммога ёндашув</a:t>
              </a:r>
              <a:endParaRPr lang="ru-RU" dirty="0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2459556" y="2992398"/>
              <a:ext cx="4280745" cy="369332"/>
            </a:xfrm>
            <a:prstGeom prst="rect">
              <a:avLst/>
            </a:prstGeom>
            <a:solidFill>
              <a:srgbClr val="CCFFFF"/>
            </a:solidFill>
            <a:ln>
              <a:solidFill>
                <a:srgbClr val="3399FF"/>
              </a:solidFill>
            </a:ln>
          </p:spPr>
          <p:txBody>
            <a:bodyPr wrap="none" rtlCol="0">
              <a:spAutoFit/>
            </a:bodyPr>
            <a:lstStyle/>
            <a:p>
              <a:pPr algn="ctr"/>
              <a:r>
                <a:rPr lang="uz-Cyrl-UZ" dirty="0" smtClean="0"/>
                <a:t>Тадқиқот дизайни аниқланади</a:t>
              </a:r>
              <a:endParaRPr lang="ru-RU" dirty="0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1838149" y="3616762"/>
              <a:ext cx="5296836" cy="369332"/>
            </a:xfrm>
            <a:prstGeom prst="rect">
              <a:avLst/>
            </a:prstGeom>
            <a:solidFill>
              <a:srgbClr val="CCFFFF"/>
            </a:solidFill>
            <a:ln>
              <a:solidFill>
                <a:srgbClr val="3399FF"/>
              </a:solidFill>
            </a:ln>
          </p:spPr>
          <p:txBody>
            <a:bodyPr wrap="none" rtlCol="0">
              <a:spAutoFit/>
            </a:bodyPr>
            <a:lstStyle/>
            <a:p>
              <a:pPr algn="ctr"/>
              <a:r>
                <a:rPr lang="uz-Cyrl-UZ" dirty="0" smtClean="0"/>
                <a:t>Иккиламчи маълумот йиғиш ва таҳлил</a:t>
              </a:r>
              <a:endParaRPr lang="ru-RU" dirty="0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1406349" y="5202198"/>
              <a:ext cx="2377573" cy="646331"/>
            </a:xfrm>
            <a:prstGeom prst="rect">
              <a:avLst/>
            </a:prstGeom>
            <a:solidFill>
              <a:srgbClr val="CCFFFF"/>
            </a:solidFill>
            <a:ln>
              <a:solidFill>
                <a:srgbClr val="3399FF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uz-Cyrl-UZ" dirty="0" smtClean="0"/>
                <a:t>Сифатли тадқиқот</a:t>
              </a:r>
              <a:endParaRPr lang="ru-RU" dirty="0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4151643" y="5203746"/>
              <a:ext cx="2912679" cy="369332"/>
            </a:xfrm>
            <a:prstGeom prst="rect">
              <a:avLst/>
            </a:prstGeom>
            <a:solidFill>
              <a:srgbClr val="CCFFFF"/>
            </a:solidFill>
            <a:ln>
              <a:solidFill>
                <a:srgbClr val="3399FF"/>
              </a:solidFill>
            </a:ln>
          </p:spPr>
          <p:txBody>
            <a:bodyPr wrap="none" rtlCol="0">
              <a:spAutoFit/>
            </a:bodyPr>
            <a:lstStyle/>
            <a:p>
              <a:pPr algn="ctr"/>
              <a:r>
                <a:rPr lang="uz-Cyrl-UZ" dirty="0" smtClean="0"/>
                <a:t>Миқдорий тадқиқот</a:t>
              </a:r>
              <a:endParaRPr lang="ru-RU" dirty="0"/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4151642" y="5860692"/>
              <a:ext cx="2377573" cy="646331"/>
            </a:xfrm>
            <a:prstGeom prst="rect">
              <a:avLst/>
            </a:prstGeom>
            <a:solidFill>
              <a:srgbClr val="CCFFFF"/>
            </a:solidFill>
            <a:ln>
              <a:solidFill>
                <a:srgbClr val="3399FF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uz-Cyrl-UZ" dirty="0" smtClean="0"/>
                <a:t>Сифатли тадқиқот</a:t>
              </a:r>
              <a:endParaRPr lang="ru-RU" dirty="0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945089" y="5982688"/>
              <a:ext cx="2946105" cy="369332"/>
            </a:xfrm>
            <a:prstGeom prst="rect">
              <a:avLst/>
            </a:prstGeom>
            <a:solidFill>
              <a:srgbClr val="CCFFFF"/>
            </a:solidFill>
            <a:ln>
              <a:solidFill>
                <a:srgbClr val="3399FF"/>
              </a:solidFill>
            </a:ln>
          </p:spPr>
          <p:txBody>
            <a:bodyPr wrap="none" rtlCol="0">
              <a:spAutoFit/>
            </a:bodyPr>
            <a:lstStyle/>
            <a:p>
              <a:pPr algn="ctr"/>
              <a:r>
                <a:rPr lang="uz-Cyrl-UZ" dirty="0" smtClean="0"/>
                <a:t>Миқдорий тадқиқот</a:t>
              </a:r>
              <a:endParaRPr lang="ru-RU" dirty="0"/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2252221" y="4308217"/>
              <a:ext cx="3459093" cy="646331"/>
            </a:xfrm>
            <a:prstGeom prst="rect">
              <a:avLst/>
            </a:prstGeom>
            <a:solidFill>
              <a:srgbClr val="CCFFFF"/>
            </a:solidFill>
            <a:ln>
              <a:solidFill>
                <a:srgbClr val="3399FF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uz-Cyrl-UZ" dirty="0" smtClean="0"/>
                <a:t>Бирламчи тадқиқот учун одамларни танлаш</a:t>
              </a:r>
              <a:endParaRPr lang="ru-RU" dirty="0"/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8762999" y="3785295"/>
              <a:ext cx="2682365" cy="1200329"/>
            </a:xfrm>
            <a:prstGeom prst="rect">
              <a:avLst/>
            </a:prstGeom>
            <a:solidFill>
              <a:srgbClr val="CCFFFF"/>
            </a:solidFill>
            <a:ln>
              <a:solidFill>
                <a:srgbClr val="3399FF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uz-Cyrl-UZ" dirty="0" smtClean="0"/>
                <a:t>Тадқиқот натижаларини тушуниш ва тақдим этиш</a:t>
              </a:r>
              <a:endParaRPr lang="ru-RU" dirty="0"/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8755644" y="2196474"/>
              <a:ext cx="2682365" cy="1200329"/>
            </a:xfrm>
            <a:prstGeom prst="rect">
              <a:avLst/>
            </a:prstGeom>
            <a:solidFill>
              <a:srgbClr val="CCFFFF"/>
            </a:solidFill>
            <a:ln>
              <a:solidFill>
                <a:srgbClr val="3399FF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uz-Cyrl-UZ" dirty="0" smtClean="0"/>
                <a:t>Маркетинг ходими аниқ тасаввур ҳосил қилади</a:t>
              </a:r>
              <a:endParaRPr lang="ru-RU" dirty="0"/>
            </a:p>
          </p:txBody>
        </p:sp>
        <p:cxnSp>
          <p:nvCxnSpPr>
            <p:cNvPr id="18" name="Прямая со стрелкой 17"/>
            <p:cNvCxnSpPr/>
            <p:nvPr/>
          </p:nvCxnSpPr>
          <p:spPr>
            <a:xfrm>
              <a:off x="2459556" y="1351360"/>
              <a:ext cx="0" cy="247292"/>
            </a:xfrm>
            <a:prstGeom prst="straightConnector1">
              <a:avLst/>
            </a:prstGeom>
            <a:ln w="31750">
              <a:solidFill>
                <a:srgbClr val="3399FF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Прямая со стрелкой 18"/>
            <p:cNvCxnSpPr/>
            <p:nvPr/>
          </p:nvCxnSpPr>
          <p:spPr>
            <a:xfrm>
              <a:off x="2611956" y="2018110"/>
              <a:ext cx="0" cy="247292"/>
            </a:xfrm>
            <a:prstGeom prst="straightConnector1">
              <a:avLst/>
            </a:prstGeom>
            <a:ln w="31750">
              <a:solidFill>
                <a:srgbClr val="3399FF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Прямая со стрелкой 19"/>
            <p:cNvCxnSpPr/>
            <p:nvPr/>
          </p:nvCxnSpPr>
          <p:spPr>
            <a:xfrm>
              <a:off x="3907356" y="2703910"/>
              <a:ext cx="0" cy="247292"/>
            </a:xfrm>
            <a:prstGeom prst="straightConnector1">
              <a:avLst/>
            </a:prstGeom>
            <a:ln w="31750">
              <a:solidFill>
                <a:srgbClr val="3399FF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Прямая со стрелкой 20"/>
            <p:cNvCxnSpPr/>
            <p:nvPr/>
          </p:nvCxnSpPr>
          <p:spPr>
            <a:xfrm>
              <a:off x="3907356" y="3370660"/>
              <a:ext cx="0" cy="247292"/>
            </a:xfrm>
            <a:prstGeom prst="straightConnector1">
              <a:avLst/>
            </a:prstGeom>
            <a:ln w="31750">
              <a:solidFill>
                <a:srgbClr val="3399FF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Прямая со стрелкой 21"/>
            <p:cNvCxnSpPr/>
            <p:nvPr/>
          </p:nvCxnSpPr>
          <p:spPr>
            <a:xfrm>
              <a:off x="4631256" y="4951810"/>
              <a:ext cx="0" cy="247292"/>
            </a:xfrm>
            <a:prstGeom prst="straightConnector1">
              <a:avLst/>
            </a:prstGeom>
            <a:ln w="31750">
              <a:solidFill>
                <a:srgbClr val="3399FF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Прямая со стрелкой 22"/>
            <p:cNvCxnSpPr/>
            <p:nvPr/>
          </p:nvCxnSpPr>
          <p:spPr>
            <a:xfrm>
              <a:off x="3354906" y="4951810"/>
              <a:ext cx="0" cy="247292"/>
            </a:xfrm>
            <a:prstGeom prst="straightConnector1">
              <a:avLst/>
            </a:prstGeom>
            <a:ln w="31750">
              <a:solidFill>
                <a:srgbClr val="3399FF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Прямая со стрелкой 23"/>
            <p:cNvCxnSpPr/>
            <p:nvPr/>
          </p:nvCxnSpPr>
          <p:spPr>
            <a:xfrm>
              <a:off x="3890412" y="4007719"/>
              <a:ext cx="0" cy="315784"/>
            </a:xfrm>
            <a:prstGeom prst="straightConnector1">
              <a:avLst/>
            </a:prstGeom>
            <a:ln w="31750">
              <a:solidFill>
                <a:srgbClr val="3399FF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Прямая со стрелкой 24"/>
            <p:cNvCxnSpPr/>
            <p:nvPr/>
          </p:nvCxnSpPr>
          <p:spPr>
            <a:xfrm flipV="1">
              <a:off x="5177915" y="1351360"/>
              <a:ext cx="0" cy="247292"/>
            </a:xfrm>
            <a:prstGeom prst="straightConnector1">
              <a:avLst/>
            </a:prstGeom>
            <a:ln w="31750">
              <a:solidFill>
                <a:srgbClr val="3399FF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Прямая со стрелкой 25"/>
            <p:cNvCxnSpPr/>
            <p:nvPr/>
          </p:nvCxnSpPr>
          <p:spPr>
            <a:xfrm flipV="1">
              <a:off x="5177915" y="1999060"/>
              <a:ext cx="0" cy="247292"/>
            </a:xfrm>
            <a:prstGeom prst="straightConnector1">
              <a:avLst/>
            </a:prstGeom>
            <a:ln w="31750">
              <a:solidFill>
                <a:srgbClr val="3399FF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Прямая со стрелкой 26"/>
            <p:cNvCxnSpPr/>
            <p:nvPr/>
          </p:nvCxnSpPr>
          <p:spPr>
            <a:xfrm flipV="1">
              <a:off x="2595136" y="4940916"/>
              <a:ext cx="0" cy="247292"/>
            </a:xfrm>
            <a:prstGeom prst="straightConnector1">
              <a:avLst/>
            </a:prstGeom>
            <a:ln w="31750">
              <a:solidFill>
                <a:srgbClr val="3399FF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Прямая со стрелкой 27"/>
            <p:cNvCxnSpPr/>
            <p:nvPr/>
          </p:nvCxnSpPr>
          <p:spPr>
            <a:xfrm flipV="1">
              <a:off x="10104182" y="3351610"/>
              <a:ext cx="0" cy="414635"/>
            </a:xfrm>
            <a:prstGeom prst="straightConnector1">
              <a:avLst/>
            </a:prstGeom>
            <a:ln w="31750">
              <a:solidFill>
                <a:srgbClr val="3399FF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Соединительная линия уступом 28"/>
            <p:cNvCxnSpPr/>
            <p:nvPr/>
          </p:nvCxnSpPr>
          <p:spPr>
            <a:xfrm flipV="1">
              <a:off x="6572250" y="4241811"/>
              <a:ext cx="2095499" cy="1241852"/>
            </a:xfrm>
            <a:prstGeom prst="bentConnector3">
              <a:avLst>
                <a:gd name="adj1" fmla="val 36364"/>
              </a:avLst>
            </a:prstGeom>
            <a:ln w="635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Прямая соединительная линия 29"/>
            <p:cNvCxnSpPr>
              <a:stCxn id="11" idx="3"/>
              <a:endCxn id="12" idx="1"/>
            </p:cNvCxnSpPr>
            <p:nvPr/>
          </p:nvCxnSpPr>
          <p:spPr>
            <a:xfrm flipV="1">
              <a:off x="3783923" y="5388412"/>
              <a:ext cx="367720" cy="136952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Соединительная линия уступом 30"/>
            <p:cNvCxnSpPr/>
            <p:nvPr/>
          </p:nvCxnSpPr>
          <p:spPr>
            <a:xfrm flipV="1">
              <a:off x="6572250" y="4380653"/>
              <a:ext cx="2095499" cy="1769760"/>
            </a:xfrm>
            <a:prstGeom prst="bentConnector3">
              <a:avLst/>
            </a:prstGeom>
            <a:ln w="635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Прямая соединительная линия 31"/>
            <p:cNvCxnSpPr/>
            <p:nvPr/>
          </p:nvCxnSpPr>
          <p:spPr>
            <a:xfrm>
              <a:off x="3783923" y="6054388"/>
              <a:ext cx="367719" cy="774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Прямая со стрелкой 32"/>
            <p:cNvCxnSpPr/>
            <p:nvPr/>
          </p:nvCxnSpPr>
          <p:spPr>
            <a:xfrm>
              <a:off x="3909462" y="4108460"/>
              <a:ext cx="4758287" cy="0"/>
            </a:xfrm>
            <a:prstGeom prst="straightConnector1">
              <a:avLst/>
            </a:prstGeom>
            <a:ln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20">
            <a:extLst>
              <a:ext uri="{FF2B5EF4-FFF2-40B4-BE49-F238E27FC236}">
                <a16:creationId xmlns:a16="http://schemas.microsoft.com/office/drawing/2014/main" xmlns="" id="{1944E324-CC73-447D-A59B-F1E2E9C874EF}"/>
              </a:ext>
            </a:extLst>
          </p:cNvPr>
          <p:cNvGrpSpPr/>
          <p:nvPr/>
        </p:nvGrpSpPr>
        <p:grpSpPr>
          <a:xfrm>
            <a:off x="1195864" y="1708150"/>
            <a:ext cx="2342673" cy="3276600"/>
            <a:chOff x="1594485" y="1708150"/>
            <a:chExt cx="3123565" cy="3276600"/>
          </a:xfrm>
        </p:grpSpPr>
        <p:sp>
          <p:nvSpPr>
            <p:cNvPr id="6" name="Rectangle 20"/>
            <p:cNvSpPr/>
            <p:nvPr/>
          </p:nvSpPr>
          <p:spPr>
            <a:xfrm>
              <a:off x="1655763" y="1708150"/>
              <a:ext cx="3062287" cy="3276600"/>
            </a:xfrm>
            <a:prstGeom prst="rect">
              <a:avLst/>
            </a:prstGeom>
            <a:gradFill>
              <a:gsLst>
                <a:gs pos="22000">
                  <a:schemeClr val="accent6"/>
                </a:gs>
                <a:gs pos="51000">
                  <a:schemeClr val="accent6"/>
                </a:gs>
                <a:gs pos="85000">
                  <a:schemeClr val="accent6"/>
                </a:gs>
              </a:gsLst>
            </a:gra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7" name="Rounded Rectangle 8"/>
            <p:cNvSpPr/>
            <p:nvPr/>
          </p:nvSpPr>
          <p:spPr bwMode="auto">
            <a:xfrm>
              <a:off x="2181225" y="2647950"/>
              <a:ext cx="2390765" cy="685800"/>
            </a:xfrm>
            <a:prstGeom prst="roundRect">
              <a:avLst/>
            </a:prstGeom>
            <a:solidFill>
              <a:srgbClr val="FF9933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 anchorCtr="1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uz-Cyrl-UZ" sz="1600" b="1" dirty="0" smtClean="0"/>
                <a:t>Маълумот йиғиш шаклларини тузиш</a:t>
              </a:r>
              <a:endParaRPr lang="en-US" sz="1600" b="1" dirty="0"/>
            </a:p>
          </p:txBody>
        </p:sp>
        <p:sp>
          <p:nvSpPr>
            <p:cNvPr id="8" name="Rounded Rectangle 9"/>
            <p:cNvSpPr/>
            <p:nvPr/>
          </p:nvSpPr>
          <p:spPr bwMode="auto">
            <a:xfrm>
              <a:off x="2181225" y="1898650"/>
              <a:ext cx="2286000" cy="685800"/>
            </a:xfrm>
            <a:prstGeom prst="roundRect">
              <a:avLst/>
            </a:prstGeom>
            <a:solidFill>
              <a:srgbClr val="FF9933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 anchorCtr="1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uz-Cyrl-UZ" sz="1600" b="1" dirty="0" smtClean="0"/>
                <a:t>Маълумот йиғиш усулини аниқлаш</a:t>
              </a:r>
              <a:endParaRPr lang="en-US" sz="1600" b="1" dirty="0"/>
            </a:p>
          </p:txBody>
        </p:sp>
        <p:sp>
          <p:nvSpPr>
            <p:cNvPr id="9" name="Rounded Rectangle 10"/>
            <p:cNvSpPr/>
            <p:nvPr/>
          </p:nvSpPr>
          <p:spPr bwMode="auto">
            <a:xfrm>
              <a:off x="2181225" y="4133850"/>
              <a:ext cx="2286000" cy="685800"/>
            </a:xfrm>
            <a:prstGeom prst="roundRect">
              <a:avLst/>
            </a:prstGeom>
            <a:solidFill>
              <a:srgbClr val="FF9933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 anchorCtr="1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uz-Cyrl-UZ" b="1" dirty="0" smtClean="0"/>
                <a:t>Маълумот йиғиш</a:t>
              </a:r>
              <a:endParaRPr lang="en-US" b="1" dirty="0"/>
            </a:p>
          </p:txBody>
        </p:sp>
        <p:sp>
          <p:nvSpPr>
            <p:cNvPr id="10" name="Rounded Rectangle 11"/>
            <p:cNvSpPr/>
            <p:nvPr/>
          </p:nvSpPr>
          <p:spPr bwMode="auto">
            <a:xfrm>
              <a:off x="2181225" y="3384550"/>
              <a:ext cx="2286000" cy="685800"/>
            </a:xfrm>
            <a:prstGeom prst="roundRect">
              <a:avLst/>
            </a:prstGeom>
            <a:solidFill>
              <a:srgbClr val="FF9933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 anchorCtr="1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uz-Cyrl-UZ" b="1" dirty="0" smtClean="0"/>
                <a:t>Танлаб олиш</a:t>
              </a:r>
              <a:endParaRPr lang="en-US" b="1" dirty="0"/>
            </a:p>
          </p:txBody>
        </p:sp>
        <p:sp>
          <p:nvSpPr>
            <p:cNvPr id="11" name="TextBox 18"/>
            <p:cNvSpPr txBox="1">
              <a:spLocks noChangeArrowheads="1"/>
            </p:cNvSpPr>
            <p:nvPr/>
          </p:nvSpPr>
          <p:spPr bwMode="auto">
            <a:xfrm rot="16200000">
              <a:off x="373857" y="3106579"/>
              <a:ext cx="2933700" cy="4924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chemeClr val="accent1"/>
                </a:buClr>
                <a:buSzPct val="65000"/>
                <a:buFont typeface="Wingdings" pitchFamily="2" charset="2"/>
                <a:buChar char="n"/>
                <a:defRPr sz="30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SzPct val="60000"/>
                <a:buFont typeface="Wingdings" pitchFamily="2" charset="2"/>
                <a:buChar char="q"/>
                <a:defRPr sz="2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1"/>
                </a:buClr>
                <a:buSzPct val="65000"/>
                <a:buFont typeface="Wingdings" pitchFamily="2" charset="2"/>
                <a:buChar char="n"/>
                <a:defRPr sz="22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itchFamily="2" charset="2"/>
                <a:buChar char="q"/>
                <a:defRPr sz="20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uz-Cyrl-UZ" altLang="en-US" sz="1800" b="1" dirty="0" smtClean="0">
                  <a:solidFill>
                    <a:srgbClr val="FFFFCC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lt"/>
                </a:rPr>
                <a:t>Бирламчи маълумот</a:t>
              </a:r>
              <a:endParaRPr lang="en-US" altLang="en-US" sz="1800" b="1" dirty="0"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endParaRPr>
            </a:p>
          </p:txBody>
        </p:sp>
      </p:grpSp>
      <p:grpSp>
        <p:nvGrpSpPr>
          <p:cNvPr id="12" name="Group 19">
            <a:extLst>
              <a:ext uri="{FF2B5EF4-FFF2-40B4-BE49-F238E27FC236}">
                <a16:creationId xmlns:a16="http://schemas.microsoft.com/office/drawing/2014/main" xmlns="" id="{AD8C5306-6765-4A23-B7B9-65B52536D94C}"/>
              </a:ext>
            </a:extLst>
          </p:cNvPr>
          <p:cNvGrpSpPr/>
          <p:nvPr/>
        </p:nvGrpSpPr>
        <p:grpSpPr>
          <a:xfrm>
            <a:off x="5753101" y="1708150"/>
            <a:ext cx="2331959" cy="3276600"/>
            <a:chOff x="7670800" y="1708150"/>
            <a:chExt cx="3109278" cy="3276600"/>
          </a:xfrm>
        </p:grpSpPr>
        <p:sp>
          <p:nvSpPr>
            <p:cNvPr id="13" name="Rectangle 21"/>
            <p:cNvSpPr/>
            <p:nvPr/>
          </p:nvSpPr>
          <p:spPr>
            <a:xfrm>
              <a:off x="7670800" y="1708150"/>
              <a:ext cx="3062288" cy="3276600"/>
            </a:xfrm>
            <a:prstGeom prst="rect">
              <a:avLst/>
            </a:prstGeom>
            <a:gradFill>
              <a:gsLst>
                <a:gs pos="22000">
                  <a:schemeClr val="accent6"/>
                </a:gs>
                <a:gs pos="51000">
                  <a:schemeClr val="accent6"/>
                </a:gs>
                <a:gs pos="85000">
                  <a:schemeClr val="accent6"/>
                </a:gs>
              </a:gsLst>
            </a:gra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4" name="Rounded Rectangle 14"/>
            <p:cNvSpPr/>
            <p:nvPr/>
          </p:nvSpPr>
          <p:spPr bwMode="auto">
            <a:xfrm>
              <a:off x="7915275" y="2635250"/>
              <a:ext cx="2286000" cy="685800"/>
            </a:xfrm>
            <a:prstGeom prst="roundRect">
              <a:avLst/>
            </a:prstGeom>
            <a:solidFill>
              <a:srgbClr val="FF9933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 anchorCtr="1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uz-Cyrl-UZ" b="1" dirty="0" smtClean="0"/>
                <a:t>Маълумот тўплаш</a:t>
              </a:r>
              <a:endParaRPr lang="en-US" b="1" dirty="0"/>
            </a:p>
          </p:txBody>
        </p:sp>
        <p:sp>
          <p:nvSpPr>
            <p:cNvPr id="15" name="Rounded Rectangle 15"/>
            <p:cNvSpPr/>
            <p:nvPr/>
          </p:nvSpPr>
          <p:spPr bwMode="auto">
            <a:xfrm>
              <a:off x="7915275" y="1885950"/>
              <a:ext cx="2286000" cy="685800"/>
            </a:xfrm>
            <a:prstGeom prst="roundRect">
              <a:avLst/>
            </a:prstGeom>
            <a:solidFill>
              <a:srgbClr val="FF9933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 anchorCtr="1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uz-Cyrl-UZ" sz="1600" b="1" dirty="0" smtClean="0"/>
                <a:t>Маълумот манбаларини аниқлаш</a:t>
              </a:r>
              <a:endParaRPr lang="en-US" sz="1600" b="1" dirty="0"/>
            </a:p>
          </p:txBody>
        </p:sp>
        <p:sp>
          <p:nvSpPr>
            <p:cNvPr id="16" name="TextBox 19"/>
            <p:cNvSpPr txBox="1">
              <a:spLocks noChangeArrowheads="1"/>
            </p:cNvSpPr>
            <p:nvPr/>
          </p:nvSpPr>
          <p:spPr bwMode="auto">
            <a:xfrm rot="5400000">
              <a:off x="9067007" y="3106579"/>
              <a:ext cx="2933700" cy="4924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chemeClr val="accent1"/>
                </a:buClr>
                <a:buSzPct val="65000"/>
                <a:buFont typeface="Wingdings" pitchFamily="2" charset="2"/>
                <a:buChar char="n"/>
                <a:defRPr sz="30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2"/>
                </a:buClr>
                <a:buSzPct val="60000"/>
                <a:buFont typeface="Wingdings" pitchFamily="2" charset="2"/>
                <a:buChar char="q"/>
                <a:defRPr sz="26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1"/>
                </a:buClr>
                <a:buSzPct val="65000"/>
                <a:buFont typeface="Wingdings" pitchFamily="2" charset="2"/>
                <a:buChar char="n"/>
                <a:defRPr sz="22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itchFamily="2" charset="2"/>
                <a:buChar char="q"/>
                <a:defRPr sz="20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75000"/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uz-Cyrl-UZ" altLang="en-US" sz="1800" b="1" dirty="0" smtClean="0">
                  <a:solidFill>
                    <a:srgbClr val="FFFFCC"/>
                  </a:solidFill>
                  <a:latin typeface="+mn-lt"/>
                </a:rPr>
                <a:t>Иккиламчи маълумот</a:t>
              </a:r>
              <a:endParaRPr lang="en-US" altLang="en-US" sz="1800" b="1" dirty="0">
                <a:solidFill>
                  <a:srgbClr val="FFFFCC"/>
                </a:solidFill>
                <a:latin typeface="+mn-lt"/>
              </a:endParaRPr>
            </a:p>
          </p:txBody>
        </p:sp>
      </p:grpSp>
      <p:grpSp>
        <p:nvGrpSpPr>
          <p:cNvPr id="17" name="Group 18">
            <a:extLst>
              <a:ext uri="{FF2B5EF4-FFF2-40B4-BE49-F238E27FC236}">
                <a16:creationId xmlns:a16="http://schemas.microsoft.com/office/drawing/2014/main" xmlns="" id="{40FDFE5E-A043-4778-9371-18973FAEAE15}"/>
              </a:ext>
            </a:extLst>
          </p:cNvPr>
          <p:cNvGrpSpPr/>
          <p:nvPr/>
        </p:nvGrpSpPr>
        <p:grpSpPr>
          <a:xfrm>
            <a:off x="3795712" y="1149350"/>
            <a:ext cx="1776419" cy="4962525"/>
            <a:chOff x="5060949" y="1149350"/>
            <a:chExt cx="2368559" cy="4962525"/>
          </a:xfrm>
        </p:grpSpPr>
        <p:sp>
          <p:nvSpPr>
            <p:cNvPr id="18" name="Rounded Rectangle 6"/>
            <p:cNvSpPr/>
            <p:nvPr/>
          </p:nvSpPr>
          <p:spPr bwMode="auto">
            <a:xfrm>
              <a:off x="5060949" y="2844800"/>
              <a:ext cx="2368559" cy="685800"/>
            </a:xfrm>
            <a:prstGeom prst="roundRect">
              <a:avLst/>
            </a:prstGeom>
            <a:solidFill>
              <a:srgbClr val="0066FF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 anchorCtr="1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uz-Cyrl-UZ" sz="1600" b="1" dirty="0" smtClean="0"/>
                <a:t>3-босқич</a:t>
              </a:r>
              <a:r>
                <a:rPr lang="en-US" sz="1600" b="1" dirty="0"/>
                <a:t>:</a:t>
              </a: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uz-Cyrl-UZ" sz="1600" b="1" dirty="0" smtClean="0"/>
                <a:t>Тадқиқот дизайни (шакли)</a:t>
              </a:r>
              <a:endParaRPr lang="en-US" sz="1600" b="1" dirty="0"/>
            </a:p>
          </p:txBody>
        </p:sp>
        <p:sp>
          <p:nvSpPr>
            <p:cNvPr id="19" name="Rounded Rectangle 7"/>
            <p:cNvSpPr/>
            <p:nvPr/>
          </p:nvSpPr>
          <p:spPr bwMode="auto">
            <a:xfrm>
              <a:off x="5060950" y="1149350"/>
              <a:ext cx="2286000" cy="685800"/>
            </a:xfrm>
            <a:prstGeom prst="roundRect">
              <a:avLst/>
            </a:prstGeom>
            <a:solidFill>
              <a:srgbClr val="0000CC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 anchorCtr="1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uz-Cyrl-UZ" sz="1600" b="1" dirty="0" smtClean="0"/>
                <a:t>1-босқич</a:t>
              </a:r>
              <a:r>
                <a:rPr lang="en-US" sz="1600" b="1" dirty="0" smtClean="0"/>
                <a:t>:</a:t>
              </a:r>
              <a:endParaRPr lang="en-US" sz="1600" b="1" dirty="0"/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uz-Cyrl-UZ" sz="1600" b="1" dirty="0" smtClean="0"/>
                <a:t>Муаммони аниқлаш</a:t>
              </a:r>
              <a:endParaRPr lang="en-US" sz="1600" b="1" dirty="0"/>
            </a:p>
          </p:txBody>
        </p:sp>
        <p:sp>
          <p:nvSpPr>
            <p:cNvPr id="20" name="Rounded Rectangle 12"/>
            <p:cNvSpPr/>
            <p:nvPr/>
          </p:nvSpPr>
          <p:spPr bwMode="auto">
            <a:xfrm>
              <a:off x="5060950" y="5426075"/>
              <a:ext cx="2286000" cy="685800"/>
            </a:xfrm>
            <a:prstGeom prst="roundRect">
              <a:avLst/>
            </a:prstGeom>
            <a:solidFill>
              <a:srgbClr val="3399FF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 anchorCtr="1"/>
            <a:lstStyle/>
            <a:p>
              <a:pPr algn="ctr">
                <a:defRPr/>
              </a:pPr>
              <a:r>
                <a:rPr lang="uz-Cyrl-UZ" sz="1600" b="1" dirty="0" smtClean="0"/>
                <a:t>6-босқич</a:t>
              </a:r>
              <a:r>
                <a:rPr lang="en-US" sz="1600" b="1" dirty="0" smtClean="0"/>
                <a:t>:</a:t>
              </a:r>
              <a:endParaRPr lang="en-US" sz="1600" b="1" dirty="0"/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uz-Cyrl-UZ" sz="1600" b="1" dirty="0" smtClean="0"/>
                <a:t>Тақдимот</a:t>
              </a:r>
              <a:endParaRPr lang="en-US" sz="1600" b="1" dirty="0"/>
            </a:p>
          </p:txBody>
        </p:sp>
        <p:sp>
          <p:nvSpPr>
            <p:cNvPr id="21" name="Rounded Rectangle 13"/>
            <p:cNvSpPr/>
            <p:nvPr/>
          </p:nvSpPr>
          <p:spPr bwMode="auto">
            <a:xfrm>
              <a:off x="5060950" y="4543425"/>
              <a:ext cx="2286000" cy="685800"/>
            </a:xfrm>
            <a:prstGeom prst="roundRect">
              <a:avLst/>
            </a:prstGeom>
            <a:solidFill>
              <a:srgbClr val="3399FF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 anchorCtr="1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uz-Cyrl-UZ" sz="1600" b="1" dirty="0" smtClean="0"/>
                <a:t>5-босқич</a:t>
              </a:r>
              <a:r>
                <a:rPr lang="en-US" sz="1600" b="1" dirty="0"/>
                <a:t>:</a:t>
              </a: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uz-Cyrl-UZ" sz="1600" b="1" dirty="0" smtClean="0"/>
                <a:t>Таҳлил</a:t>
              </a:r>
              <a:endParaRPr lang="en-US" sz="1600" b="1" dirty="0"/>
            </a:p>
          </p:txBody>
        </p:sp>
        <p:sp>
          <p:nvSpPr>
            <p:cNvPr id="22" name="Rounded Rectangle 6"/>
            <p:cNvSpPr/>
            <p:nvPr/>
          </p:nvSpPr>
          <p:spPr bwMode="auto">
            <a:xfrm>
              <a:off x="5060950" y="1974850"/>
              <a:ext cx="2286000" cy="685800"/>
            </a:xfrm>
            <a:prstGeom prst="roundRect">
              <a:avLst/>
            </a:prstGeom>
            <a:solidFill>
              <a:srgbClr val="0000FF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 anchorCtr="1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uz-Cyrl-UZ" sz="1600" b="1" dirty="0" smtClean="0"/>
                <a:t>2-босқич</a:t>
              </a:r>
              <a:r>
                <a:rPr lang="en-US" sz="1600" b="1" dirty="0"/>
                <a:t>:</a:t>
              </a: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uz-Cyrl-UZ" sz="1600" dirty="0" smtClean="0"/>
                <a:t>Тадқиқот ёндашуви</a:t>
              </a:r>
              <a:endParaRPr lang="en-US" sz="1600" dirty="0"/>
            </a:p>
          </p:txBody>
        </p:sp>
        <p:sp>
          <p:nvSpPr>
            <p:cNvPr id="23" name="Rounded Rectangle 6"/>
            <p:cNvSpPr/>
            <p:nvPr/>
          </p:nvSpPr>
          <p:spPr bwMode="auto">
            <a:xfrm>
              <a:off x="5060950" y="3689350"/>
              <a:ext cx="2286000" cy="685800"/>
            </a:xfrm>
            <a:prstGeom prst="roundRect">
              <a:avLst/>
            </a:prstGeom>
            <a:solidFill>
              <a:srgbClr val="3399FF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 anchorCtr="1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uz-Cyrl-UZ" sz="1600" b="1" dirty="0" smtClean="0"/>
                <a:t>4-босқич</a:t>
              </a:r>
              <a:r>
                <a:rPr lang="en-US" sz="1600" b="1" dirty="0"/>
                <a:t>:</a:t>
              </a: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uz-Cyrl-UZ" sz="1600" b="1" dirty="0" smtClean="0"/>
                <a:t>Маълумот йиғиш</a:t>
              </a:r>
              <a:endParaRPr lang="en-US" sz="1600" b="1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AutoShape 2" descr="Image result for Американский попкорн ташкент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grpSp>
        <p:nvGrpSpPr>
          <p:cNvPr id="19" name="Группа 18"/>
          <p:cNvGrpSpPr/>
          <p:nvPr/>
        </p:nvGrpSpPr>
        <p:grpSpPr>
          <a:xfrm>
            <a:off x="214282" y="571480"/>
            <a:ext cx="8348913" cy="6031450"/>
            <a:chOff x="214282" y="571480"/>
            <a:chExt cx="8348913" cy="6031450"/>
          </a:xfrm>
        </p:grpSpPr>
        <p:grpSp>
          <p:nvGrpSpPr>
            <p:cNvPr id="16" name="Группа 15"/>
            <p:cNvGrpSpPr/>
            <p:nvPr/>
          </p:nvGrpSpPr>
          <p:grpSpPr>
            <a:xfrm>
              <a:off x="214282" y="571480"/>
              <a:ext cx="8348913" cy="5104369"/>
              <a:chOff x="214282" y="571480"/>
              <a:chExt cx="8348913" cy="5104369"/>
            </a:xfrm>
          </p:grpSpPr>
          <p:cxnSp>
            <p:nvCxnSpPr>
              <p:cNvPr id="2" name="Прямая со стрелкой 1"/>
              <p:cNvCxnSpPr/>
              <p:nvPr/>
            </p:nvCxnSpPr>
            <p:spPr>
              <a:xfrm>
                <a:off x="1804959" y="2660630"/>
                <a:ext cx="0" cy="419100"/>
              </a:xfrm>
              <a:prstGeom prst="straightConnector1">
                <a:avLst/>
              </a:prstGeom>
              <a:ln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3" name="Группа 21"/>
              <p:cNvGrpSpPr/>
              <p:nvPr/>
            </p:nvGrpSpPr>
            <p:grpSpPr>
              <a:xfrm>
                <a:off x="214282" y="571480"/>
                <a:ext cx="8348913" cy="4808654"/>
                <a:chOff x="495297" y="1263650"/>
                <a:chExt cx="11131883" cy="4808654"/>
              </a:xfrm>
            </p:grpSpPr>
            <p:sp>
              <p:nvSpPr>
                <p:cNvPr id="4" name="Rounded Rectangle 9"/>
                <p:cNvSpPr/>
                <p:nvPr/>
              </p:nvSpPr>
              <p:spPr bwMode="auto">
                <a:xfrm>
                  <a:off x="5133975" y="1263650"/>
                  <a:ext cx="2286000" cy="685800"/>
                </a:xfrm>
                <a:prstGeom prst="roundRect">
                  <a:avLst/>
                </a:prstGeom>
                <a:solidFill>
                  <a:srgbClr val="FF9933"/>
                </a:solidFill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 anchorCtr="1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uz-Cyrl-UZ" b="1" dirty="0"/>
                    <a:t>Маркетинг тадқиқоти</a:t>
                  </a:r>
                  <a:endParaRPr lang="en-US" b="1" dirty="0"/>
                </a:p>
              </p:txBody>
            </p:sp>
            <p:sp>
              <p:nvSpPr>
                <p:cNvPr id="5" name="Rounded Rectangle 6"/>
                <p:cNvSpPr/>
                <p:nvPr/>
              </p:nvSpPr>
              <p:spPr bwMode="auto">
                <a:xfrm>
                  <a:off x="1238250" y="2349500"/>
                  <a:ext cx="2755900" cy="1003300"/>
                </a:xfrm>
                <a:prstGeom prst="roundRect">
                  <a:avLst/>
                </a:prstGeom>
                <a:solidFill>
                  <a:srgbClr val="0066FF"/>
                </a:solidFill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 anchorCtr="1"/>
                <a:lstStyle/>
                <a:p>
                  <a:pPr algn="ctr">
                    <a:defRPr/>
                  </a:pPr>
                  <a:r>
                    <a:rPr lang="uz-Cyrl-UZ" b="1" dirty="0" smtClean="0"/>
                    <a:t>Муаммони аниқлашга қаратилган тадқиқот</a:t>
                  </a:r>
                  <a:endParaRPr lang="en-US" b="1" dirty="0"/>
                </a:p>
              </p:txBody>
            </p:sp>
            <p:sp>
              <p:nvSpPr>
                <p:cNvPr id="6" name="Rounded Rectangle 6"/>
                <p:cNvSpPr/>
                <p:nvPr/>
              </p:nvSpPr>
              <p:spPr bwMode="auto">
                <a:xfrm>
                  <a:off x="8374742" y="2349500"/>
                  <a:ext cx="2755900" cy="1003300"/>
                </a:xfrm>
                <a:prstGeom prst="roundRect">
                  <a:avLst/>
                </a:prstGeom>
                <a:solidFill>
                  <a:srgbClr val="0066FF"/>
                </a:solidFill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 anchorCtr="1"/>
                <a:lstStyle/>
                <a:p>
                  <a:pPr algn="ctr">
                    <a:defRPr/>
                  </a:pPr>
                  <a:r>
                    <a:rPr lang="uz-Cyrl-UZ" b="1" dirty="0"/>
                    <a:t>Муаммони </a:t>
                  </a:r>
                  <a:r>
                    <a:rPr lang="uz-Cyrl-UZ" b="1" dirty="0" smtClean="0"/>
                    <a:t>ҳал этишга қаратилган </a:t>
                  </a:r>
                  <a:r>
                    <a:rPr lang="uz-Cyrl-UZ" b="1" dirty="0"/>
                    <a:t>тадқиқот</a:t>
                  </a:r>
                  <a:endParaRPr lang="en-US" b="1" dirty="0"/>
                </a:p>
              </p:txBody>
            </p:sp>
            <p:sp>
              <p:nvSpPr>
                <p:cNvPr id="7" name="TextBox 6"/>
                <p:cNvSpPr txBox="1"/>
                <p:nvPr/>
              </p:nvSpPr>
              <p:spPr>
                <a:xfrm>
                  <a:off x="495297" y="3763980"/>
                  <a:ext cx="5656784" cy="230832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uz-Cyrl-UZ" dirty="0" smtClean="0"/>
                    <a:t>Мисоллар</a:t>
                  </a:r>
                  <a:r>
                    <a:rPr lang="fr-BE" dirty="0" smtClean="0"/>
                    <a:t>:</a:t>
                  </a:r>
                  <a:endParaRPr lang="fr-BE" dirty="0"/>
                </a:p>
                <a:p>
                  <a:pPr marL="285750" indent="-285750">
                    <a:buFont typeface="Arial" panose="020B0604020202020204" pitchFamily="34" charset="0"/>
                    <a:buChar char="•"/>
                  </a:pPr>
                  <a:r>
                    <a:rPr lang="uz-Cyrl-UZ" dirty="0" smtClean="0"/>
                    <a:t>Бозордаги имкониятларни аниқлаш</a:t>
                  </a:r>
                  <a:endParaRPr lang="fr-BE" dirty="0"/>
                </a:p>
                <a:p>
                  <a:pPr marL="285750" indent="-285750">
                    <a:buFont typeface="Arial" panose="020B0604020202020204" pitchFamily="34" charset="0"/>
                    <a:buChar char="•"/>
                  </a:pPr>
                  <a:r>
                    <a:rPr lang="uz-Cyrl-UZ" dirty="0" smtClean="0"/>
                    <a:t>Бозор улушини аниқлаш</a:t>
                  </a:r>
                  <a:endParaRPr lang="fr-BE" dirty="0"/>
                </a:p>
                <a:p>
                  <a:pPr marL="285750" indent="-285750">
                    <a:buFont typeface="Arial" panose="020B0604020202020204" pitchFamily="34" charset="0"/>
                    <a:buChar char="•"/>
                  </a:pPr>
                  <a:r>
                    <a:rPr lang="uz-Cyrl-UZ" dirty="0" smtClean="0"/>
                    <a:t>Компания обрўсини тадқиқот қилиш</a:t>
                  </a:r>
                  <a:endParaRPr lang="fr-BE" dirty="0"/>
                </a:p>
                <a:p>
                  <a:pPr marL="285750" indent="-285750">
                    <a:buFont typeface="Arial" panose="020B0604020202020204" pitchFamily="34" charset="0"/>
                    <a:buChar char="•"/>
                  </a:pPr>
                  <a:r>
                    <a:rPr lang="uz-Cyrl-UZ" dirty="0" smtClean="0"/>
                    <a:t>Бозор хусусиятларини аниқлаш</a:t>
                  </a:r>
                  <a:endParaRPr lang="fr-BE" dirty="0"/>
                </a:p>
                <a:p>
                  <a:pPr marL="285750" indent="-285750">
                    <a:buFont typeface="Arial" panose="020B0604020202020204" pitchFamily="34" charset="0"/>
                    <a:buChar char="•"/>
                  </a:pPr>
                  <a:r>
                    <a:rPr lang="uz-Cyrl-UZ" dirty="0" smtClean="0"/>
                    <a:t>Савдо таҳлили</a:t>
                  </a:r>
                  <a:endParaRPr lang="fr-BE" dirty="0"/>
                </a:p>
                <a:p>
                  <a:pPr marL="285750" indent="-285750">
                    <a:buFont typeface="Arial" panose="020B0604020202020204" pitchFamily="34" charset="0"/>
                    <a:buChar char="•"/>
                  </a:pPr>
                  <a:r>
                    <a:rPr lang="uz-Cyrl-UZ" dirty="0" smtClean="0"/>
                    <a:t>Бозор истиқболини ўрганиш</a:t>
                  </a:r>
                  <a:endParaRPr lang="fr-BE" dirty="0"/>
                </a:p>
                <a:p>
                  <a:pPr marL="285750" indent="-285750">
                    <a:buFont typeface="Arial" panose="020B0604020202020204" pitchFamily="34" charset="0"/>
                    <a:buChar char="•"/>
                  </a:pPr>
                  <a:r>
                    <a:rPr lang="uz-Cyrl-UZ" dirty="0" smtClean="0"/>
                    <a:t>Бизнесдаги ўзгаришларни ўрганиш</a:t>
                  </a:r>
                  <a:endParaRPr lang="ru-RU" dirty="0"/>
                </a:p>
              </p:txBody>
            </p:sp>
            <p:sp>
              <p:nvSpPr>
                <p:cNvPr id="8" name="TextBox 7"/>
                <p:cNvSpPr txBox="1"/>
                <p:nvPr/>
              </p:nvSpPr>
              <p:spPr>
                <a:xfrm>
                  <a:off x="7913086" y="3771900"/>
                  <a:ext cx="3714094" cy="1754326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uz-Cyrl-UZ" dirty="0" smtClean="0"/>
                    <a:t>Мисоллар</a:t>
                  </a:r>
                  <a:r>
                    <a:rPr lang="fr-BE" dirty="0" smtClean="0"/>
                    <a:t>:</a:t>
                  </a:r>
                  <a:endParaRPr lang="fr-BE" dirty="0"/>
                </a:p>
                <a:p>
                  <a:pPr marL="285750" indent="-285750">
                    <a:buFont typeface="Arial" panose="020B0604020202020204" pitchFamily="34" charset="0"/>
                    <a:buChar char="•"/>
                  </a:pPr>
                  <a:r>
                    <a:rPr lang="uz-Cyrl-UZ" dirty="0" smtClean="0"/>
                    <a:t>Сегментларни аниқлаш</a:t>
                  </a:r>
                  <a:endParaRPr lang="fr-BE" dirty="0"/>
                </a:p>
                <a:p>
                  <a:pPr marL="285750" indent="-285750">
                    <a:buFont typeface="Arial" panose="020B0604020202020204" pitchFamily="34" charset="0"/>
                    <a:buChar char="•"/>
                  </a:pPr>
                  <a:r>
                    <a:rPr lang="uz-Cyrl-UZ" dirty="0" smtClean="0"/>
                    <a:t>Маҳсулотга оид</a:t>
                  </a:r>
                  <a:endParaRPr lang="fr-BE" dirty="0"/>
                </a:p>
                <a:p>
                  <a:pPr marL="285750" indent="-285750">
                    <a:buFont typeface="Arial" panose="020B0604020202020204" pitchFamily="34" charset="0"/>
                    <a:buChar char="•"/>
                  </a:pPr>
                  <a:r>
                    <a:rPr lang="uz-Cyrl-UZ" dirty="0" smtClean="0"/>
                    <a:t>Нарҳга оид</a:t>
                  </a:r>
                  <a:endParaRPr lang="fr-BE" dirty="0"/>
                </a:p>
                <a:p>
                  <a:pPr marL="285750" indent="-285750">
                    <a:buFont typeface="Arial" panose="020B0604020202020204" pitchFamily="34" charset="0"/>
                    <a:buChar char="•"/>
                  </a:pPr>
                  <a:r>
                    <a:rPr lang="uz-Cyrl-UZ" dirty="0" smtClean="0"/>
                    <a:t>Рекламага оид</a:t>
                  </a:r>
                  <a:endParaRPr lang="fr-BE" dirty="0"/>
                </a:p>
                <a:p>
                  <a:pPr marL="285750" indent="-285750">
                    <a:buFont typeface="Arial" panose="020B0604020202020204" pitchFamily="34" charset="0"/>
                    <a:buChar char="•"/>
                  </a:pPr>
                  <a:r>
                    <a:rPr lang="uz-Cyrl-UZ" dirty="0" smtClean="0"/>
                    <a:t>Савдо тармоғига оид</a:t>
                  </a:r>
                  <a:endParaRPr lang="fr-BE" dirty="0"/>
                </a:p>
              </p:txBody>
            </p:sp>
            <p:cxnSp>
              <p:nvCxnSpPr>
                <p:cNvPr id="9" name="Прямая соединительная линия 8"/>
                <p:cNvCxnSpPr>
                  <a:stCxn id="4" idx="2"/>
                </p:cNvCxnSpPr>
                <p:nvPr/>
              </p:nvCxnSpPr>
              <p:spPr>
                <a:xfrm>
                  <a:off x="6276975" y="1949450"/>
                  <a:ext cx="0" cy="241300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0" name="Соединительная линия уступом 9"/>
                <p:cNvCxnSpPr/>
                <p:nvPr/>
              </p:nvCxnSpPr>
              <p:spPr>
                <a:xfrm>
                  <a:off x="6276975" y="2190750"/>
                  <a:ext cx="1914525" cy="660400"/>
                </a:xfrm>
                <a:prstGeom prst="bentConnector3">
                  <a:avLst/>
                </a:prstGeom>
                <a:ln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1" name="Соединительная линия уступом 10"/>
                <p:cNvCxnSpPr/>
                <p:nvPr/>
              </p:nvCxnSpPr>
              <p:spPr>
                <a:xfrm rot="10800000" flipV="1">
                  <a:off x="4133851" y="2190750"/>
                  <a:ext cx="2143125" cy="660400"/>
                </a:xfrm>
                <a:prstGeom prst="bentConnector3">
                  <a:avLst/>
                </a:prstGeom>
                <a:ln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2" name="Прямая со стрелкой 11"/>
                <p:cNvCxnSpPr/>
                <p:nvPr/>
              </p:nvCxnSpPr>
              <p:spPr>
                <a:xfrm>
                  <a:off x="9759950" y="3333750"/>
                  <a:ext cx="0" cy="419100"/>
                </a:xfrm>
                <a:prstGeom prst="straightConnector1">
                  <a:avLst/>
                </a:prstGeom>
                <a:ln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13" name="Прямоугольник 12"/>
              <p:cNvSpPr/>
              <p:nvPr/>
            </p:nvSpPr>
            <p:spPr>
              <a:xfrm>
                <a:off x="6698088" y="5429628"/>
                <a:ext cx="1835759" cy="24622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altLang="en-US" sz="1000" dirty="0"/>
                  <a:t>Source: Malhotra et al., (</a:t>
                </a:r>
                <a:r>
                  <a:rPr lang="en-GB" altLang="en-US" sz="1000" dirty="0" smtClean="0"/>
                  <a:t>201</a:t>
                </a:r>
                <a:r>
                  <a:rPr lang="uz-Cyrl-UZ" altLang="en-US" sz="1000" dirty="0" smtClean="0"/>
                  <a:t>5</a:t>
                </a:r>
                <a:r>
                  <a:rPr lang="en-GB" altLang="en-US" sz="1000" dirty="0" smtClean="0"/>
                  <a:t>). </a:t>
                </a:r>
                <a:endParaRPr lang="ru-RU" sz="1000" dirty="0"/>
              </a:p>
            </p:txBody>
          </p:sp>
        </p:grpSp>
        <p:pic>
          <p:nvPicPr>
            <p:cNvPr id="27651" name="Picture 3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4071934" y="5072074"/>
              <a:ext cx="2681793" cy="15308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</p:grp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142844" y="1928802"/>
            <a:ext cx="9001156" cy="1576394"/>
          </a:xfrm>
        </p:spPr>
        <p:txBody>
          <a:bodyPr>
            <a:normAutofit fontScale="85000" lnSpcReduction="20000"/>
          </a:bodyPr>
          <a:lstStyle/>
          <a:p>
            <a:pPr marL="0" indent="0" algn="ctr" eaLnBrk="1" hangingPunct="1">
              <a:buNone/>
              <a:defRPr/>
            </a:pPr>
            <a:r>
              <a:rPr lang="ru-RU" sz="4300" b="1" dirty="0" err="1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Эътиборингиз</a:t>
            </a:r>
            <a:r>
              <a:rPr lang="ru-RU" sz="43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4300" b="1" dirty="0" err="1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учун</a:t>
            </a:r>
            <a:r>
              <a:rPr lang="ru-RU" sz="43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4300" b="1" dirty="0" err="1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рахмат</a:t>
            </a:r>
            <a:r>
              <a:rPr lang="ru-RU" sz="43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!</a:t>
            </a:r>
          </a:p>
          <a:p>
            <a:pPr marL="0" indent="0" algn="ctr" eaLnBrk="1" hangingPunct="1">
              <a:buNone/>
              <a:defRPr/>
            </a:pPr>
            <a:endParaRPr lang="uz-Cyrl-UZ" sz="2400" b="1" dirty="0" smtClean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  <a:hlinkClick r:id="rId3"/>
            </a:endParaRPr>
          </a:p>
          <a:p>
            <a:pPr marL="0" indent="0" algn="ctr" eaLnBrk="1" hangingPunct="1">
              <a:buNone/>
              <a:defRPr/>
            </a:pPr>
            <a:r>
              <a:rPr lang="en-US" sz="24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  <a:hlinkClick r:id="rId3"/>
              </a:rPr>
              <a:t>mrahimov@cgc.uz</a:t>
            </a:r>
            <a:endParaRPr lang="en-US" sz="2400" b="1" dirty="0" smtClean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0" indent="0" algn="ctr" eaLnBrk="1" hangingPunct="1">
              <a:buFont typeface="Wingdings 3" pitchFamily="18" charset="2"/>
              <a:buNone/>
              <a:defRPr/>
            </a:pPr>
            <a:r>
              <a:rPr lang="en-US" sz="24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  <a:hlinkClick r:id="rId4"/>
              </a:rPr>
              <a:t>mamurjon@yahoo.com</a:t>
            </a:r>
            <a:endParaRPr lang="en-US" sz="2400" b="1" dirty="0" smtClean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0" indent="0" algn="ctr" eaLnBrk="1" hangingPunct="1">
              <a:buFont typeface="Wingdings 3" pitchFamily="18" charset="2"/>
              <a:buNone/>
              <a:defRPr/>
            </a:pPr>
            <a:endParaRPr lang="ru-RU" sz="3200" b="1" dirty="0" smtClean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ctr" eaLnBrk="1" hangingPunct="1">
              <a:defRPr/>
            </a:pPr>
            <a:endParaRPr lang="ru-RU" sz="2000" dirty="0">
              <a:latin typeface="Arial Narrow" pitchFamily="34" charset="0"/>
            </a:endParaRPr>
          </a:p>
        </p:txBody>
      </p:sp>
      <p:sp>
        <p:nvSpPr>
          <p:cNvPr id="20484" name="Номер слайда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fld id="{7508A7F1-E1AA-4AA5-B407-D4902CE811AA}" type="slidenum">
              <a:rPr lang="ru-RU" smtClean="0"/>
              <a:pPr/>
              <a:t>12</a:t>
            </a:fld>
            <a:endParaRPr lang="ru-RU" smtClean="0"/>
          </a:p>
        </p:txBody>
      </p:sp>
      <p:pic>
        <p:nvPicPr>
          <p:cNvPr id="4" name="Picture 6" descr="E:\AUXJOBBAJOBBA\JOBBochJOBBI2800\Informat Kotler\Bildspel Kotler\Glob kopiera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0638" y="4168775"/>
            <a:ext cx="2282825" cy="228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162800" y="3956050"/>
            <a:ext cx="1970088" cy="2890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216</TotalTime>
  <Words>347</Words>
  <Application>Microsoft Office PowerPoint</Application>
  <PresentationFormat>Экран (4:3)</PresentationFormat>
  <Paragraphs>94</Paragraphs>
  <Slides>12</Slides>
  <Notes>6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Маркетинг Тадқиқотлари фанига кириш</vt:lpstr>
      <vt:lpstr>Фаннинг мақсади</vt:lpstr>
      <vt:lpstr>Слайд 3</vt:lpstr>
      <vt:lpstr>Режалаштирилган мавзулар</vt:lpstr>
      <vt:lpstr>Слайд 5</vt:lpstr>
      <vt:lpstr>Marketing tadqiqotlari natijasi</vt:lpstr>
      <vt:lpstr>Слайд 7</vt:lpstr>
      <vt:lpstr>Слайд 8</vt:lpstr>
      <vt:lpstr>Слайд 9</vt:lpstr>
      <vt:lpstr>Слайд 10</vt:lpstr>
      <vt:lpstr>Слайд 11</vt:lpstr>
      <vt:lpstr>Слайд 12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User</cp:lastModifiedBy>
  <cp:revision>20</cp:revision>
  <dcterms:created xsi:type="dcterms:W3CDTF">2017-11-06T09:49:36Z</dcterms:created>
  <dcterms:modified xsi:type="dcterms:W3CDTF">2017-11-06T13:26:32Z</dcterms:modified>
</cp:coreProperties>
</file>