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5"/>
  </p:handoutMasterIdLst>
  <p:sldIdLst>
    <p:sldId id="258" r:id="rId2"/>
    <p:sldId id="256" r:id="rId3"/>
    <p:sldId id="259" r:id="rId4"/>
    <p:sldId id="260" r:id="rId5"/>
    <p:sldId id="261" r:id="rId6"/>
    <p:sldId id="262" r:id="rId7"/>
    <p:sldId id="263" r:id="rId8"/>
    <p:sldId id="299"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84" r:id="rId43"/>
    <p:sldId id="28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4" d="100"/>
          <a:sy n="74" d="100"/>
        </p:scale>
        <p:origin x="540" y="90"/>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2/1/2017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2/1/2017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www.usability.gov/"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theidm.com/index.cf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sychology.wichita.edu/optimalweb/text.ht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www.w3.org/WAI/EO/Drafts/PWD-Use-Web/#diff" TargetMode="External"/><Relationship Id="rId2" Type="http://schemas.openxmlformats.org/officeDocument/2006/relationships/hyperlink" Target="http://www.w3.org/WAI/bcase/soc.html#of" TargetMode="External"/><Relationship Id="rId1" Type="http://schemas.openxmlformats.org/officeDocument/2006/relationships/slideLayout" Target="../slideLayouts/slideLayout2.xml"/><Relationship Id="rId5" Type="http://schemas.openxmlformats.org/officeDocument/2006/relationships/hyperlink" Target="http://www.w3.org/WAI/bcase/Overview" TargetMode="External"/><Relationship Id="rId4" Type="http://schemas.openxmlformats.org/officeDocument/2006/relationships/hyperlink" Target="http://www.w3.org/WAI/EO/Drafts/PWD-Use-Web/#usage"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www.census.gov/hhes/www/disability/sipp/disable05.html"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usabilitygeek.com/10-free-web-based-web-site-accessibility-evaluation-tools/" TargetMode="External"/><Relationship Id="rId2" Type="http://schemas.openxmlformats.org/officeDocument/2006/relationships/hyperlink" Target="http://wave.webaim.org/" TargetMode="External"/><Relationship Id="rId1" Type="http://schemas.openxmlformats.org/officeDocument/2006/relationships/slideLayout" Target="../slideLayouts/slideLayout2.xml"/><Relationship Id="rId5" Type="http://schemas.openxmlformats.org/officeDocument/2006/relationships/hyperlink" Target="http://www.508checker.com/" TargetMode="External"/><Relationship Id="rId4" Type="http://schemas.openxmlformats.org/officeDocument/2006/relationships/hyperlink" Target="https://www.w3.org/WAI/ER/tools/"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www.etre.com/tools/colourcheck/" TargetMode="External"/><Relationship Id="rId2" Type="http://schemas.openxmlformats.org/officeDocument/2006/relationships/hyperlink" Target="http://www.fujitsu.com/global/accessibility/assistance/cs/" TargetMode="Externa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colorschemedesigner.com/"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www.w3.org/WAI/" TargetMode="External"/><Relationship Id="rId2" Type="http://schemas.openxmlformats.org/officeDocument/2006/relationships/hyperlink" Target="http://www.webpagesthatsuck.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825579"/>
            <a:ext cx="7867135" cy="769441"/>
          </a:xfrm>
          <a:prstGeom prst="rect">
            <a:avLst/>
          </a:prstGeom>
          <a:noFill/>
        </p:spPr>
        <p:txBody>
          <a:bodyPr wrap="square" rtlCol="0" anchor="ctr">
            <a:spAutoFit/>
          </a:bodyPr>
          <a:lstStyle/>
          <a:p>
            <a:pPr algn="ctr"/>
            <a:r>
              <a:rPr lang="en-US" sz="4400" dirty="0">
                <a:solidFill>
                  <a:schemeClr val="tx2">
                    <a:satMod val="130000"/>
                  </a:schemeClr>
                </a:solidFill>
              </a:rPr>
              <a:t>Usability basics</a:t>
            </a:r>
            <a:endParaRPr lang="en-US" sz="4400" b="1" dirty="0"/>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Outcomes </a:t>
            </a:r>
            <a:endParaRPr lang="en-US" dirty="0"/>
          </a:p>
        </p:txBody>
      </p:sp>
      <p:sp>
        <p:nvSpPr>
          <p:cNvPr id="3" name="Content Placeholder 2"/>
          <p:cNvSpPr>
            <a:spLocks noGrp="1"/>
          </p:cNvSpPr>
          <p:nvPr>
            <p:ph sz="quarter" idx="11"/>
          </p:nvPr>
        </p:nvSpPr>
        <p:spPr/>
        <p:txBody>
          <a:bodyPr/>
          <a:lstStyle/>
          <a:p>
            <a:r>
              <a:rPr lang="en-US" altLang="en-US" dirty="0"/>
              <a:t>Understand usability</a:t>
            </a:r>
          </a:p>
          <a:p>
            <a:r>
              <a:rPr lang="en-US" altLang="en-US" dirty="0"/>
              <a:t>Some usability issues</a:t>
            </a:r>
          </a:p>
          <a:p>
            <a:r>
              <a:rPr lang="en-US" altLang="en-US" dirty="0"/>
              <a:t>How to evaluate usability</a:t>
            </a:r>
          </a:p>
          <a:p>
            <a:r>
              <a:rPr lang="en-US" altLang="en-US" dirty="0"/>
              <a:t>Usability tips</a:t>
            </a:r>
          </a:p>
          <a:p>
            <a:endParaRPr lang="en-US" dirty="0"/>
          </a:p>
        </p:txBody>
      </p:sp>
    </p:spTree>
    <p:extLst>
      <p:ext uri="{BB962C8B-B14F-4D97-AF65-F5344CB8AC3E}">
        <p14:creationId xmlns:p14="http://schemas.microsoft.com/office/powerpoint/2010/main" val="2627251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Usability is</a:t>
            </a:r>
          </a:p>
        </p:txBody>
      </p:sp>
      <p:sp>
        <p:nvSpPr>
          <p:cNvPr id="3" name="Content Placeholder 2"/>
          <p:cNvSpPr>
            <a:spLocks noGrp="1"/>
          </p:cNvSpPr>
          <p:nvPr>
            <p:ph sz="quarter" idx="11"/>
          </p:nvPr>
        </p:nvSpPr>
        <p:spPr/>
        <p:txBody>
          <a:bodyPr/>
          <a:lstStyle/>
          <a:p>
            <a:pPr>
              <a:spcBef>
                <a:spcPts val="500"/>
              </a:spcBef>
              <a:spcAft>
                <a:spcPts val="500"/>
              </a:spcAft>
              <a:buFontTx/>
              <a:buNone/>
            </a:pPr>
            <a:r>
              <a:rPr lang="en-US" altLang="en-US" dirty="0" smtClean="0"/>
              <a:t>	Usability </a:t>
            </a:r>
            <a:r>
              <a:rPr lang="en-US" altLang="en-US" dirty="0"/>
              <a:t>is the measure of the quality of a user's experience when interacting with a product or system — whether a Web site, a software application, mobile technology, or any user-operated device.</a:t>
            </a:r>
          </a:p>
          <a:p>
            <a:pPr>
              <a:buFontTx/>
              <a:buNone/>
            </a:pPr>
            <a:r>
              <a:rPr lang="en-US" altLang="en-US" dirty="0"/>
              <a:t>	</a:t>
            </a:r>
            <a:r>
              <a:rPr lang="en-US" altLang="en-US" sz="1600" i="1" dirty="0">
                <a:hlinkClick r:id="rId2"/>
              </a:rPr>
              <a:t>http://www.usability.gov</a:t>
            </a:r>
            <a:endParaRPr lang="ru-RU" altLang="en-US" sz="1600" i="1" dirty="0"/>
          </a:p>
          <a:p>
            <a:endParaRPr lang="en-US" dirty="0"/>
          </a:p>
        </p:txBody>
      </p:sp>
    </p:spTree>
    <p:extLst>
      <p:ext uri="{BB962C8B-B14F-4D97-AF65-F5344CB8AC3E}">
        <p14:creationId xmlns:p14="http://schemas.microsoft.com/office/powerpoint/2010/main" val="17317004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Usability is</a:t>
            </a:r>
          </a:p>
        </p:txBody>
      </p:sp>
      <p:sp>
        <p:nvSpPr>
          <p:cNvPr id="3" name="Content Placeholder 2"/>
          <p:cNvSpPr>
            <a:spLocks noGrp="1"/>
          </p:cNvSpPr>
          <p:nvPr>
            <p:ph sz="quarter" idx="11"/>
          </p:nvPr>
        </p:nvSpPr>
        <p:spPr/>
        <p:txBody>
          <a:bodyPr/>
          <a:lstStyle/>
          <a:p>
            <a:r>
              <a:rPr lang="en-US" altLang="en-US" dirty="0"/>
              <a:t>An approach to website design intended to enable the completion of user tasks.</a:t>
            </a:r>
            <a:br>
              <a:rPr lang="en-US" altLang="en-US" dirty="0"/>
            </a:br>
            <a:r>
              <a:rPr lang="en-US" altLang="en-US" sz="1600" dirty="0">
                <a:hlinkClick r:id="rId2"/>
              </a:rPr>
              <a:t>www.theidm.com/index.cfm</a:t>
            </a:r>
            <a:r>
              <a:rPr lang="en-US" altLang="en-US" dirty="0"/>
              <a:t> </a:t>
            </a:r>
          </a:p>
          <a:p>
            <a:endParaRPr lang="en-US" dirty="0"/>
          </a:p>
        </p:txBody>
      </p:sp>
      <p:pic>
        <p:nvPicPr>
          <p:cNvPr id="4" name="Picture 5" descr="usabilityday06"/>
          <p:cNvPicPr>
            <a:picLocks noChangeAspect="1" noChangeArrowheads="1"/>
          </p:cNvPicPr>
          <p:nvPr/>
        </p:nvPicPr>
        <p:blipFill>
          <a:blip r:embed="rId3">
            <a:extLst>
              <a:ext uri="{28A0092B-C50C-407E-A947-70E740481C1C}">
                <a14:useLocalDpi xmlns:a14="http://schemas.microsoft.com/office/drawing/2010/main" val="0"/>
              </a:ext>
            </a:extLst>
          </a:blip>
          <a:srcRect t="24001" b="8000"/>
          <a:stretch>
            <a:fillRect/>
          </a:stretch>
        </p:blipFill>
        <p:spPr bwMode="auto">
          <a:xfrm>
            <a:off x="1661375" y="2582214"/>
            <a:ext cx="7467600"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7586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Why do usability?</a:t>
            </a:r>
          </a:p>
        </p:txBody>
      </p:sp>
      <p:sp>
        <p:nvSpPr>
          <p:cNvPr id="3" name="Content Placeholder 2"/>
          <p:cNvSpPr>
            <a:spLocks noGrp="1"/>
          </p:cNvSpPr>
          <p:nvPr>
            <p:ph sz="quarter" idx="11"/>
          </p:nvPr>
        </p:nvSpPr>
        <p:spPr/>
        <p:txBody>
          <a:bodyPr/>
          <a:lstStyle/>
          <a:p>
            <a:r>
              <a:rPr lang="en-US" altLang="en-US" dirty="0"/>
              <a:t>85% of visitors abandon a new site due to poor design. </a:t>
            </a:r>
            <a:r>
              <a:rPr lang="en-US" altLang="en-US" i="1" dirty="0"/>
              <a:t>(</a:t>
            </a:r>
            <a:r>
              <a:rPr lang="en-US" altLang="en-US" i="1" dirty="0" err="1"/>
              <a:t>cPulse</a:t>
            </a:r>
            <a:r>
              <a:rPr lang="en-US" altLang="en-US" i="1" dirty="0"/>
              <a:t>)</a:t>
            </a:r>
          </a:p>
          <a:p>
            <a:r>
              <a:rPr lang="en-US" altLang="en-US" dirty="0"/>
              <a:t>Only 51% of sites complied with simple web usability principles. </a:t>
            </a:r>
            <a:r>
              <a:rPr lang="en-US" altLang="en-US" i="1" dirty="0"/>
              <a:t>(Forrester study of 20 major sites)</a:t>
            </a:r>
          </a:p>
          <a:p>
            <a:r>
              <a:rPr lang="en-US" altLang="en-US" dirty="0"/>
              <a:t>64% ineffectively use of space on page layout.</a:t>
            </a:r>
          </a:p>
          <a:p>
            <a:r>
              <a:rPr lang="en-US" altLang="en-US" dirty="0"/>
              <a:t>66% failed to provide in-depth overview of site contents on the home page.</a:t>
            </a:r>
          </a:p>
          <a:p>
            <a:endParaRPr lang="en-US" dirty="0"/>
          </a:p>
        </p:txBody>
      </p:sp>
    </p:spTree>
    <p:extLst>
      <p:ext uri="{BB962C8B-B14F-4D97-AF65-F5344CB8AC3E}">
        <p14:creationId xmlns:p14="http://schemas.microsoft.com/office/powerpoint/2010/main" val="42178760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What usability really is?</a:t>
            </a:r>
          </a:p>
        </p:txBody>
      </p:sp>
      <p:sp>
        <p:nvSpPr>
          <p:cNvPr id="3" name="Content Placeholder 2"/>
          <p:cNvSpPr>
            <a:spLocks noGrp="1"/>
          </p:cNvSpPr>
          <p:nvPr>
            <p:ph sz="quarter" idx="11"/>
          </p:nvPr>
        </p:nvSpPr>
        <p:spPr/>
        <p:txBody>
          <a:bodyPr/>
          <a:lstStyle/>
          <a:p>
            <a:r>
              <a:rPr lang="en-US" altLang="en-US" b="1" dirty="0" smtClean="0"/>
              <a:t>Learnability:</a:t>
            </a:r>
            <a:r>
              <a:rPr lang="en-US" altLang="en-US" dirty="0" smtClean="0"/>
              <a:t> the ease of learning the functionality and the behavior </a:t>
            </a:r>
            <a:r>
              <a:rPr lang="en-US" altLang="en-US" dirty="0" smtClean="0"/>
              <a:t>of the </a:t>
            </a:r>
            <a:r>
              <a:rPr lang="en-US" altLang="en-US" dirty="0" smtClean="0"/>
              <a:t>system.</a:t>
            </a:r>
            <a:endParaRPr lang="ru-RU" altLang="en-US" dirty="0" smtClean="0"/>
          </a:p>
          <a:p>
            <a:r>
              <a:rPr lang="en-US" altLang="en-US" b="1" dirty="0" smtClean="0"/>
              <a:t>Efficiency: </a:t>
            </a:r>
            <a:r>
              <a:rPr lang="en-US" altLang="en-US" dirty="0" smtClean="0"/>
              <a:t>the level of attainable productivity, once the user has learned the system.</a:t>
            </a:r>
            <a:endParaRPr lang="ru-RU" altLang="en-US" dirty="0" smtClean="0"/>
          </a:p>
          <a:p>
            <a:r>
              <a:rPr lang="en-US" altLang="en-US" b="1" dirty="0"/>
              <a:t>Memorability:</a:t>
            </a:r>
            <a:r>
              <a:rPr lang="en-US" altLang="en-US" dirty="0"/>
              <a:t> the ease of remembering the system functionality, so that the casual user can return to the system after a period of non-use, without needing to learn again how to use it.</a:t>
            </a:r>
          </a:p>
          <a:p>
            <a:r>
              <a:rPr lang="en-US" altLang="en-US" b="1" dirty="0"/>
              <a:t>Few errors: </a:t>
            </a:r>
            <a:r>
              <a:rPr lang="en-US" altLang="en-US" dirty="0"/>
              <a:t>the capability of the system to feature a low error rate, to support users making few errors during the use of the system, and in case they make errors, to help them to easy recover.</a:t>
            </a:r>
            <a:endParaRPr lang="ru-RU" altLang="en-US" dirty="0"/>
          </a:p>
          <a:p>
            <a:r>
              <a:rPr lang="en-US" altLang="en-US" b="1" dirty="0"/>
              <a:t>User’s satisfaction:</a:t>
            </a:r>
            <a:r>
              <a:rPr lang="en-US" altLang="en-US" dirty="0"/>
              <a:t> the measure in which the user finds the </a:t>
            </a:r>
            <a:r>
              <a:rPr lang="en-US" altLang="en-US" dirty="0" smtClean="0"/>
              <a:t>system </a:t>
            </a:r>
            <a:r>
              <a:rPr lang="en-US" altLang="en-US" dirty="0"/>
              <a:t>	pleasant to use</a:t>
            </a:r>
          </a:p>
          <a:p>
            <a:endParaRPr lang="en-US" dirty="0"/>
          </a:p>
        </p:txBody>
      </p:sp>
    </p:spTree>
    <p:extLst>
      <p:ext uri="{BB962C8B-B14F-4D97-AF65-F5344CB8AC3E}">
        <p14:creationId xmlns:p14="http://schemas.microsoft.com/office/powerpoint/2010/main" val="365881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Utility vs. usability</a:t>
            </a:r>
            <a:endParaRPr lang="en-US" dirty="0"/>
          </a:p>
        </p:txBody>
      </p:sp>
      <p:sp>
        <p:nvSpPr>
          <p:cNvPr id="3" name="Content Placeholder 2"/>
          <p:cNvSpPr>
            <a:spLocks noGrp="1"/>
          </p:cNvSpPr>
          <p:nvPr>
            <p:ph sz="quarter" idx="11"/>
          </p:nvPr>
        </p:nvSpPr>
        <p:spPr/>
        <p:txBody>
          <a:bodyPr/>
          <a:lstStyle/>
          <a:p>
            <a:r>
              <a:rPr lang="en-US" b="1" dirty="0"/>
              <a:t>Utility </a:t>
            </a:r>
            <a:r>
              <a:rPr lang="en-US" dirty="0"/>
              <a:t>= whether it provides the </a:t>
            </a:r>
            <a:r>
              <a:rPr lang="en-US" b="1" dirty="0"/>
              <a:t>features you </a:t>
            </a:r>
            <a:r>
              <a:rPr lang="en-US" b="1" dirty="0" smtClean="0"/>
              <a:t>need</a:t>
            </a:r>
          </a:p>
          <a:p>
            <a:r>
              <a:rPr lang="en-US" b="1" dirty="0"/>
              <a:t>Usability </a:t>
            </a:r>
            <a:r>
              <a:rPr lang="en-US" dirty="0"/>
              <a:t>= how </a:t>
            </a:r>
            <a:r>
              <a:rPr lang="en-US" b="1" dirty="0"/>
              <a:t>easy &amp; pleasant </a:t>
            </a:r>
            <a:r>
              <a:rPr lang="en-US" dirty="0"/>
              <a:t>these features are to use</a:t>
            </a:r>
          </a:p>
        </p:txBody>
      </p:sp>
    </p:spTree>
    <p:extLst>
      <p:ext uri="{BB962C8B-B14F-4D97-AF65-F5344CB8AC3E}">
        <p14:creationId xmlns:p14="http://schemas.microsoft.com/office/powerpoint/2010/main" val="2879912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Important terms</a:t>
            </a:r>
          </a:p>
        </p:txBody>
      </p:sp>
      <p:sp>
        <p:nvSpPr>
          <p:cNvPr id="3" name="Content Placeholder 2"/>
          <p:cNvSpPr>
            <a:spLocks noGrp="1"/>
          </p:cNvSpPr>
          <p:nvPr>
            <p:ph sz="quarter" idx="11"/>
          </p:nvPr>
        </p:nvSpPr>
        <p:spPr/>
        <p:txBody>
          <a:bodyPr/>
          <a:lstStyle/>
          <a:p>
            <a:r>
              <a:rPr lang="en-US" altLang="en-US" dirty="0"/>
              <a:t>User-Centered Design</a:t>
            </a:r>
          </a:p>
          <a:p>
            <a:r>
              <a:rPr lang="en-US" altLang="en-US" dirty="0"/>
              <a:t>Ergonomics</a:t>
            </a:r>
          </a:p>
          <a:p>
            <a:r>
              <a:rPr lang="en-US" altLang="en-US" dirty="0"/>
              <a:t>User Interface Design</a:t>
            </a:r>
          </a:p>
          <a:p>
            <a:r>
              <a:rPr lang="en-US" altLang="en-US" dirty="0"/>
              <a:t>Human-Computer Interaction</a:t>
            </a:r>
          </a:p>
          <a:p>
            <a:r>
              <a:rPr lang="en-US" altLang="en-US" dirty="0"/>
              <a:t>Human Factors</a:t>
            </a:r>
          </a:p>
          <a:p>
            <a:endParaRPr lang="en-US" altLang="en-US" sz="4000" dirty="0"/>
          </a:p>
          <a:p>
            <a:endParaRPr lang="en-US" dirty="0"/>
          </a:p>
        </p:txBody>
      </p:sp>
    </p:spTree>
    <p:extLst>
      <p:ext uri="{BB962C8B-B14F-4D97-AF65-F5344CB8AC3E}">
        <p14:creationId xmlns:p14="http://schemas.microsoft.com/office/powerpoint/2010/main" val="13037210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10031" cy="522288"/>
          </a:xfrm>
        </p:spPr>
        <p:txBody>
          <a:bodyPr/>
          <a:lstStyle/>
          <a:p>
            <a:r>
              <a:rPr lang="en-US" dirty="0"/>
              <a:t>Traditional web development</a:t>
            </a:r>
          </a:p>
        </p:txBody>
      </p:sp>
      <p:pic>
        <p:nvPicPr>
          <p:cNvPr id="4" name="Picture 5"/>
          <p:cNvPicPr>
            <a:picLocks noGrp="1" noChangeAspect="1" noChangeArrowheads="1"/>
          </p:cNvPicPr>
          <p:nvPr>
            <p:ph sz="quarter" idx="11"/>
          </p:nvPr>
        </p:nvPicPr>
        <p:blipFill>
          <a:blip r:embed="rId2">
            <a:extLst>
              <a:ext uri="{28A0092B-C50C-407E-A947-70E740481C1C}">
                <a14:useLocalDpi xmlns:a14="http://schemas.microsoft.com/office/drawing/2010/main" val="0"/>
              </a:ext>
            </a:extLst>
          </a:blip>
          <a:srcRect l="21094" t="43750" r="23438" b="17708"/>
          <a:stretch>
            <a:fillRect/>
          </a:stretch>
        </p:blipFill>
        <p:spPr bwMode="auto">
          <a:xfrm>
            <a:off x="1292275" y="1115694"/>
            <a:ext cx="9227085" cy="480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09536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Some </a:t>
            </a:r>
            <a:r>
              <a:rPr lang="en-US" dirty="0" smtClean="0"/>
              <a:t>usability: menus</a:t>
            </a:r>
            <a:endParaRPr lang="en-US" dirty="0"/>
          </a:p>
        </p:txBody>
      </p:sp>
      <p:sp>
        <p:nvSpPr>
          <p:cNvPr id="3" name="Content Placeholder 2"/>
          <p:cNvSpPr>
            <a:spLocks noGrp="1"/>
          </p:cNvSpPr>
          <p:nvPr>
            <p:ph sz="quarter" idx="11"/>
          </p:nvPr>
        </p:nvSpPr>
        <p:spPr/>
        <p:txBody>
          <a:bodyPr/>
          <a:lstStyle/>
          <a:p>
            <a:r>
              <a:rPr lang="en-US" altLang="en-US" dirty="0"/>
              <a:t>Information is found more quickly in Index menus than in cascading menus.</a:t>
            </a:r>
          </a:p>
          <a:p>
            <a:endParaRPr lang="en-US" altLang="en-US" dirty="0"/>
          </a:p>
          <a:p>
            <a:r>
              <a:rPr lang="en-US" altLang="en-US" dirty="0"/>
              <a:t>The use of the "breadcrumb" menus may help reduce user disorientation within the structure of a site. </a:t>
            </a:r>
          </a:p>
          <a:p>
            <a:pPr>
              <a:buFontTx/>
              <a:buNone/>
            </a:pPr>
            <a:r>
              <a:rPr lang="en-US" altLang="en-US" dirty="0"/>
              <a:t>	</a:t>
            </a:r>
            <a:r>
              <a:rPr lang="en-US" altLang="en-US" u="sng" dirty="0"/>
              <a:t>Homepage</a:t>
            </a:r>
            <a:r>
              <a:rPr lang="en-US" altLang="en-US" dirty="0"/>
              <a:t> &gt; </a:t>
            </a:r>
            <a:r>
              <a:rPr lang="en-US" altLang="en-US" u="sng" dirty="0"/>
              <a:t>First level</a:t>
            </a:r>
            <a:r>
              <a:rPr lang="en-US" altLang="en-US" dirty="0"/>
              <a:t> &gt; </a:t>
            </a:r>
            <a:r>
              <a:rPr lang="en-US" altLang="en-US" u="sng" dirty="0"/>
              <a:t>Second level</a:t>
            </a:r>
            <a:r>
              <a:rPr lang="en-US" altLang="en-US" dirty="0"/>
              <a:t> &gt; presently viewed level </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4333" y="3327646"/>
            <a:ext cx="894080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8364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Some usability: </a:t>
            </a:r>
            <a:r>
              <a:rPr lang="en-US" dirty="0" smtClean="0"/>
              <a:t>menus</a:t>
            </a:r>
            <a:endParaRPr lang="en-US" dirty="0"/>
          </a:p>
        </p:txBody>
      </p:sp>
      <p:pic>
        <p:nvPicPr>
          <p:cNvPr id="4" name="Picture 4" descr="Screen Clipping"/>
          <p:cNvPicPr>
            <a:picLocks noChangeAspect="1"/>
          </p:cNvPicPr>
          <p:nvPr/>
        </p:nvPicPr>
        <p:blipFill>
          <a:blip r:embed="rId2">
            <a:extLst>
              <a:ext uri="{28A0092B-C50C-407E-A947-70E740481C1C}">
                <a14:useLocalDpi xmlns:a14="http://schemas.microsoft.com/office/drawing/2010/main" val="0"/>
              </a:ext>
            </a:extLst>
          </a:blip>
          <a:srcRect b="44269"/>
          <a:stretch>
            <a:fillRect/>
          </a:stretch>
        </p:blipFill>
        <p:spPr bwMode="auto">
          <a:xfrm>
            <a:off x="1106520" y="1775138"/>
            <a:ext cx="9137650" cy="272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30222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Text Presentation</a:t>
            </a:r>
          </a:p>
        </p:txBody>
      </p:sp>
      <p:sp>
        <p:nvSpPr>
          <p:cNvPr id="3" name="Content Placeholder 2"/>
          <p:cNvSpPr>
            <a:spLocks noGrp="1"/>
          </p:cNvSpPr>
          <p:nvPr>
            <p:ph sz="quarter" idx="11"/>
          </p:nvPr>
        </p:nvSpPr>
        <p:spPr>
          <a:xfrm>
            <a:off x="538163" y="1142999"/>
            <a:ext cx="5502029" cy="5238835"/>
          </a:xfrm>
        </p:spPr>
        <p:txBody>
          <a:bodyPr/>
          <a:lstStyle/>
          <a:p>
            <a:r>
              <a:rPr lang="en-US" altLang="en-US" dirty="0"/>
              <a:t>Study shows that Verdana is the most preferred font </a:t>
            </a:r>
            <a:r>
              <a:rPr lang="en-US" altLang="en-US" sz="1600" dirty="0"/>
              <a:t>(</a:t>
            </a:r>
            <a:r>
              <a:rPr lang="en-US" altLang="en-US" sz="1600" dirty="0">
                <a:hlinkClick r:id="rId2"/>
              </a:rPr>
              <a:t>http://psychology.wichita.edu/optimalweb/text.htm</a:t>
            </a:r>
            <a:r>
              <a:rPr lang="en-US" altLang="en-US" sz="1600" dirty="0"/>
              <a:t> )</a:t>
            </a:r>
            <a:endParaRPr lang="en-US" altLang="en-US" dirty="0"/>
          </a:p>
          <a:p>
            <a:endParaRPr lang="en-US" altLang="en-US" dirty="0"/>
          </a:p>
          <a:p>
            <a:r>
              <a:rPr lang="en-US" altLang="en-US" dirty="0"/>
              <a:t>Older Adults are more accurate with, and prefer larger font sizes. They also prefer sans serif fonts over serif fonts</a:t>
            </a:r>
            <a:r>
              <a:rPr lang="en-US" altLang="en-US" dirty="0" smtClean="0"/>
              <a:t>.</a:t>
            </a:r>
          </a:p>
          <a:p>
            <a:r>
              <a:rPr lang="en-US" altLang="en-US" dirty="0"/>
              <a:t>The optimal text line length :</a:t>
            </a:r>
          </a:p>
          <a:p>
            <a:pPr lvl="1"/>
            <a:r>
              <a:rPr lang="en-US" altLang="en-US" dirty="0"/>
              <a:t>Approximately 55—75 characters per line </a:t>
            </a:r>
          </a:p>
          <a:p>
            <a:pPr lvl="1"/>
            <a:r>
              <a:rPr lang="en-US" altLang="en-US" dirty="0"/>
              <a:t>The average line length is 538.64 pixels (excluding margins and padding)</a:t>
            </a:r>
          </a:p>
          <a:p>
            <a:pPr marL="0" indent="0">
              <a:buNone/>
            </a:pPr>
            <a:r>
              <a:rPr lang="en-US" altLang="en-US" dirty="0" smtClean="0"/>
              <a:t> </a:t>
            </a:r>
            <a:endParaRPr lang="en-US" altLang="en-US" dirty="0"/>
          </a:p>
          <a:p>
            <a:endParaRPr lang="en-US" dirty="0"/>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40192" y="1983346"/>
            <a:ext cx="6053212" cy="3837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36586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Contrast</a:t>
            </a:r>
          </a:p>
        </p:txBody>
      </p:sp>
      <p:sp>
        <p:nvSpPr>
          <p:cNvPr id="4" name="Rectangle 3"/>
          <p:cNvSpPr txBox="1">
            <a:spLocks noChangeArrowheads="1"/>
          </p:cNvSpPr>
          <p:nvPr/>
        </p:nvSpPr>
        <p:spPr>
          <a:xfrm>
            <a:off x="1101144" y="1484290"/>
            <a:ext cx="4038600" cy="4525963"/>
          </a:xfrm>
          <a:prstGeom prst="rect">
            <a:avLst/>
          </a:prstGeom>
          <a:solidFill>
            <a:srgbClr val="008000"/>
          </a:solidFill>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5760" indent="-283464">
              <a:buFont typeface="Wingdings 2"/>
              <a:buChar char=""/>
              <a:defRPr/>
            </a:pPr>
            <a:r>
              <a:rPr lang="en-US" dirty="0" smtClean="0">
                <a:solidFill>
                  <a:schemeClr val="accent6"/>
                </a:solidFill>
              </a:rPr>
              <a:t>contrast between the text and the background: the more textured the background, the greater the contrast should be between them. </a:t>
            </a:r>
          </a:p>
        </p:txBody>
      </p:sp>
      <p:sp>
        <p:nvSpPr>
          <p:cNvPr id="5" name="Rectangle 5"/>
          <p:cNvSpPr txBox="1">
            <a:spLocks noChangeArrowheads="1"/>
          </p:cNvSpPr>
          <p:nvPr/>
        </p:nvSpPr>
        <p:spPr>
          <a:xfrm>
            <a:off x="5292144" y="1484290"/>
            <a:ext cx="4038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mtClean="0"/>
              <a:t>contrast between the text and the background: the more textured the background, the greater the contrast should be between them.</a:t>
            </a:r>
            <a:endParaRPr lang="en-US" altLang="en-US" dirty="0" smtClean="0"/>
          </a:p>
        </p:txBody>
      </p:sp>
    </p:spTree>
    <p:extLst>
      <p:ext uri="{BB962C8B-B14F-4D97-AF65-F5344CB8AC3E}">
        <p14:creationId xmlns:p14="http://schemas.microsoft.com/office/powerpoint/2010/main" val="39121767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Images and Animation</a:t>
            </a:r>
          </a:p>
        </p:txBody>
      </p:sp>
      <p:sp>
        <p:nvSpPr>
          <p:cNvPr id="3" name="Content Placeholder 2"/>
          <p:cNvSpPr>
            <a:spLocks noGrp="1"/>
          </p:cNvSpPr>
          <p:nvPr>
            <p:ph sz="quarter" idx="11"/>
          </p:nvPr>
        </p:nvSpPr>
        <p:spPr/>
        <p:txBody>
          <a:bodyPr/>
          <a:lstStyle/>
          <a:p>
            <a:r>
              <a:rPr lang="en-US" altLang="en-US" dirty="0"/>
              <a:t>Things that appear unneeded are tuned out</a:t>
            </a:r>
          </a:p>
          <a:p>
            <a:r>
              <a:rPr lang="en-US" altLang="en-US" dirty="0"/>
              <a:t>Images that do not get attention:</a:t>
            </a:r>
          </a:p>
          <a:p>
            <a:pPr lvl="1"/>
            <a:r>
              <a:rPr lang="en-US" altLang="en-US" dirty="0"/>
              <a:t>generic/stock art (cheesy)</a:t>
            </a:r>
          </a:p>
          <a:p>
            <a:pPr lvl="1"/>
            <a:r>
              <a:rPr lang="en-US" altLang="en-US" dirty="0"/>
              <a:t>off-putting, cold, fake, too polished</a:t>
            </a:r>
          </a:p>
          <a:p>
            <a:pPr lvl="1"/>
            <a:r>
              <a:rPr lang="en-US" altLang="en-US" dirty="0" smtClean="0"/>
              <a:t>boring</a:t>
            </a:r>
            <a:endParaRPr lang="en-US" altLang="en-US" dirty="0"/>
          </a:p>
          <a:p>
            <a:pPr lvl="1"/>
            <a:r>
              <a:rPr lang="en-US" altLang="en-US" dirty="0"/>
              <a:t>not related to content</a:t>
            </a:r>
          </a:p>
          <a:p>
            <a:pPr lvl="1"/>
            <a:r>
              <a:rPr lang="en-US" altLang="en-US" dirty="0"/>
              <a:t>look like ads</a:t>
            </a:r>
            <a:endParaRPr lang="en-AU" altLang="en-US"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49350" y="1797953"/>
            <a:ext cx="5879518" cy="435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704358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Images and Animation</a:t>
            </a:r>
          </a:p>
        </p:txBody>
      </p:sp>
      <p:sp>
        <p:nvSpPr>
          <p:cNvPr id="3" name="Content Placeholder 2"/>
          <p:cNvSpPr>
            <a:spLocks noGrp="1"/>
          </p:cNvSpPr>
          <p:nvPr>
            <p:ph sz="quarter" idx="11"/>
          </p:nvPr>
        </p:nvSpPr>
        <p:spPr/>
        <p:txBody>
          <a:bodyPr/>
          <a:lstStyle/>
          <a:p>
            <a:r>
              <a:rPr lang="en-US" altLang="en-US" sz="2800" dirty="0"/>
              <a:t>Images that get attention:</a:t>
            </a:r>
          </a:p>
          <a:p>
            <a:pPr lvl="1"/>
            <a:r>
              <a:rPr lang="en-US" altLang="en-US" sz="2000" dirty="0"/>
              <a:t>related to content</a:t>
            </a:r>
          </a:p>
          <a:p>
            <a:pPr lvl="1"/>
            <a:r>
              <a:rPr lang="en-US" altLang="en-US" sz="2000" dirty="0"/>
              <a:t>clear/right size</a:t>
            </a:r>
          </a:p>
          <a:p>
            <a:pPr lvl="1"/>
            <a:r>
              <a:rPr lang="en-US" altLang="en-US" sz="2000" dirty="0"/>
              <a:t>have approachable/real people (faces, smiling, looking at camera)</a:t>
            </a:r>
          </a:p>
          <a:p>
            <a:pPr lvl="1"/>
            <a:endParaRPr lang="en-US" altLang="en-US" dirty="0"/>
          </a:p>
          <a:p>
            <a:r>
              <a:rPr lang="en-US" altLang="en-US" sz="2800" dirty="0"/>
              <a:t>Animations:</a:t>
            </a:r>
          </a:p>
          <a:p>
            <a:pPr lvl="1"/>
            <a:r>
              <a:rPr lang="en-US" altLang="en-US" sz="2000" dirty="0"/>
              <a:t>looked at only if they are helpful </a:t>
            </a:r>
            <a:r>
              <a:rPr lang="en-US" altLang="en-US" sz="2000" dirty="0" smtClean="0"/>
              <a:t>e.g. </a:t>
            </a:r>
            <a:r>
              <a:rPr lang="en-US" altLang="en-US" sz="2000" dirty="0"/>
              <a:t>instructional animations</a:t>
            </a:r>
          </a:p>
          <a:p>
            <a:pPr lvl="1"/>
            <a:r>
              <a:rPr lang="en-US" altLang="en-US" sz="2000" dirty="0"/>
              <a:t>talking heads bore</a:t>
            </a:r>
          </a:p>
          <a:p>
            <a:pPr lvl="1"/>
            <a:r>
              <a:rPr lang="en-US" altLang="en-US" sz="2000" dirty="0"/>
              <a:t>those not related to content distract</a:t>
            </a:r>
            <a:endParaRPr lang="en-AU" altLang="en-US" sz="2000" dirty="0"/>
          </a:p>
          <a:p>
            <a:endParaRPr lang="en-US" dirty="0"/>
          </a:p>
        </p:txBody>
      </p:sp>
    </p:spTree>
    <p:extLst>
      <p:ext uri="{BB962C8B-B14F-4D97-AF65-F5344CB8AC3E}">
        <p14:creationId xmlns:p14="http://schemas.microsoft.com/office/powerpoint/2010/main" val="5443422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Eye Tracking</a:t>
            </a:r>
          </a:p>
        </p:txBody>
      </p:sp>
      <p:sp>
        <p:nvSpPr>
          <p:cNvPr id="3" name="Content Placeholder 2"/>
          <p:cNvSpPr>
            <a:spLocks noGrp="1"/>
          </p:cNvSpPr>
          <p:nvPr>
            <p:ph sz="quarter" idx="11"/>
          </p:nvPr>
        </p:nvSpPr>
        <p:spPr>
          <a:xfrm>
            <a:off x="538163" y="862885"/>
            <a:ext cx="11193462" cy="5285503"/>
          </a:xfrm>
        </p:spPr>
        <p:txBody>
          <a:bodyPr/>
          <a:lstStyle/>
          <a:p>
            <a:pPr fontAlgn="auto">
              <a:spcAft>
                <a:spcPts val="0"/>
              </a:spcAft>
              <a:buFont typeface="Wingdings 2"/>
              <a:buNone/>
              <a:defRPr/>
            </a:pPr>
            <a:r>
              <a:rPr lang="en-US" dirty="0"/>
              <a:t>One of the </a:t>
            </a:r>
            <a:r>
              <a:rPr lang="en-US" dirty="0" smtClean="0"/>
              <a:t>Usability testing </a:t>
            </a:r>
            <a:r>
              <a:rPr lang="en-US" dirty="0"/>
              <a:t>methods</a:t>
            </a:r>
            <a:endParaRPr lang="en-GB" dirty="0"/>
          </a:p>
          <a:p>
            <a:endParaRPr lang="en-US" dirty="0"/>
          </a:p>
        </p:txBody>
      </p:sp>
      <p:pic>
        <p:nvPicPr>
          <p:cNvPr id="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39356" y="1541306"/>
            <a:ext cx="6761409" cy="4817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03018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Eye </a:t>
            </a:r>
            <a:r>
              <a:rPr lang="en-US" dirty="0" smtClean="0"/>
              <a:t>Tracking</a:t>
            </a:r>
            <a:endParaRPr lang="en-US" dirty="0"/>
          </a:p>
        </p:txBody>
      </p:sp>
      <p:pic>
        <p:nvPicPr>
          <p:cNvPr id="4" name="Picture 1"/>
          <p:cNvPicPr>
            <a:picLocks noGrp="1" noChangeAspect="1"/>
          </p:cNvPicPr>
          <p:nvPr>
            <p:ph sz="quarter" idx="11"/>
          </p:nvPr>
        </p:nvPicPr>
        <p:blipFill>
          <a:blip r:embed="rId2">
            <a:extLst>
              <a:ext uri="{28A0092B-C50C-407E-A947-70E740481C1C}">
                <a14:useLocalDpi xmlns:a14="http://schemas.microsoft.com/office/drawing/2010/main" val="0"/>
              </a:ext>
            </a:extLst>
          </a:blip>
          <a:srcRect/>
          <a:stretch>
            <a:fillRect/>
          </a:stretch>
        </p:blipFill>
        <p:spPr bwMode="auto">
          <a:xfrm>
            <a:off x="2350113" y="1185694"/>
            <a:ext cx="7012827" cy="50258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18555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Eye </a:t>
            </a:r>
            <a:r>
              <a:rPr lang="en-US" dirty="0" smtClean="0"/>
              <a:t>Tracking</a:t>
            </a:r>
            <a:endParaRPr lang="en-US" dirty="0"/>
          </a:p>
        </p:txBody>
      </p:sp>
      <p:pic>
        <p:nvPicPr>
          <p:cNvPr id="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05093" y="893595"/>
            <a:ext cx="5961074" cy="5481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32306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Layout and navigation</a:t>
            </a:r>
          </a:p>
        </p:txBody>
      </p:sp>
      <p:sp>
        <p:nvSpPr>
          <p:cNvPr id="3" name="Content Placeholder 2"/>
          <p:cNvSpPr>
            <a:spLocks noGrp="1"/>
          </p:cNvSpPr>
          <p:nvPr>
            <p:ph sz="quarter" idx="11"/>
          </p:nvPr>
        </p:nvSpPr>
        <p:spPr/>
        <p:txBody>
          <a:bodyPr/>
          <a:lstStyle/>
          <a:p>
            <a:r>
              <a:rPr lang="en-US" altLang="en-US" dirty="0"/>
              <a:t>Wrong/confusing link names can alienate users</a:t>
            </a:r>
          </a:p>
          <a:p>
            <a:r>
              <a:rPr lang="en-US" altLang="en-US" dirty="0"/>
              <a:t>Go with conventional navigation layouts and elements (don’t reinvent the wheel).</a:t>
            </a:r>
          </a:p>
          <a:p>
            <a:r>
              <a:rPr lang="en-US" altLang="en-US" dirty="0"/>
              <a:t>Related links work if placed correctly (top right hand corner for those who are just scanning and bottom of page for readers who read whole article)</a:t>
            </a:r>
          </a:p>
          <a:p>
            <a:endParaRPr lang="en-US" dirty="0"/>
          </a:p>
        </p:txBody>
      </p:sp>
    </p:spTree>
    <p:extLst>
      <p:ext uri="{BB962C8B-B14F-4D97-AF65-F5344CB8AC3E}">
        <p14:creationId xmlns:p14="http://schemas.microsoft.com/office/powerpoint/2010/main" val="28035412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Layout and navigation</a:t>
            </a:r>
          </a:p>
        </p:txBody>
      </p:sp>
      <p:sp>
        <p:nvSpPr>
          <p:cNvPr id="3" name="Content Placeholder 2"/>
          <p:cNvSpPr>
            <a:spLocks noGrp="1"/>
          </p:cNvSpPr>
          <p:nvPr>
            <p:ph sz="quarter" idx="11"/>
          </p:nvPr>
        </p:nvSpPr>
        <p:spPr>
          <a:xfrm>
            <a:off x="538163" y="1143000"/>
            <a:ext cx="5411876" cy="5005388"/>
          </a:xfrm>
        </p:spPr>
        <p:txBody>
          <a:bodyPr/>
          <a:lstStyle/>
          <a:p>
            <a:r>
              <a:rPr lang="en-US" altLang="en-US" dirty="0"/>
              <a:t>Tables are useful for summarizing lots of content</a:t>
            </a:r>
          </a:p>
          <a:p>
            <a:r>
              <a:rPr lang="en-US" altLang="en-US" dirty="0"/>
              <a:t>Usability levels do not vary between users with low and high web experience</a:t>
            </a:r>
          </a:p>
          <a:p>
            <a:r>
              <a:rPr lang="en-US" altLang="en-US" dirty="0"/>
              <a:t>Frontload content with important info. If it doesn’t have important info, users will skip it and go straight to info they want</a:t>
            </a:r>
          </a:p>
          <a:p>
            <a:r>
              <a:rPr lang="en-US" altLang="en-US" dirty="0"/>
              <a:t>Small chunks of text are read more</a:t>
            </a:r>
            <a:endParaRPr lang="en-AU" altLang="en-US" dirty="0"/>
          </a:p>
          <a:p>
            <a:endParaRPr lang="en-US" dirty="0"/>
          </a:p>
        </p:txBody>
      </p:sp>
      <p:pic>
        <p:nvPicPr>
          <p:cNvPr id="4" name="Picture 1" descr="Screen Clippi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16696" y="767159"/>
            <a:ext cx="4419350" cy="5757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77017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Remember</a:t>
            </a:r>
          </a:p>
        </p:txBody>
      </p:sp>
      <p:sp>
        <p:nvSpPr>
          <p:cNvPr id="3" name="Content Placeholder 2"/>
          <p:cNvSpPr>
            <a:spLocks noGrp="1"/>
          </p:cNvSpPr>
          <p:nvPr>
            <p:ph sz="quarter" idx="11"/>
          </p:nvPr>
        </p:nvSpPr>
        <p:spPr/>
        <p:txBody>
          <a:bodyPr/>
          <a:lstStyle/>
          <a:p>
            <a:r>
              <a:rPr lang="en-US" altLang="en-US" dirty="0"/>
              <a:t>Your website should be easy to navigate</a:t>
            </a:r>
          </a:p>
          <a:p>
            <a:r>
              <a:rPr lang="en-US" altLang="en-US" dirty="0"/>
              <a:t>Pages must download quickly</a:t>
            </a:r>
          </a:p>
          <a:p>
            <a:r>
              <a:rPr lang="en-US" altLang="en-US" dirty="0"/>
              <a:t>Information should be easy to retrieve</a:t>
            </a:r>
          </a:p>
          <a:p>
            <a:r>
              <a:rPr lang="en-US" altLang="en-US" dirty="0"/>
              <a:t>Any task should be completed effectively</a:t>
            </a:r>
          </a:p>
          <a:p>
            <a:endParaRPr lang="en-US" dirty="0"/>
          </a:p>
        </p:txBody>
      </p:sp>
    </p:spTree>
    <p:extLst>
      <p:ext uri="{BB962C8B-B14F-4D97-AF65-F5344CB8AC3E}">
        <p14:creationId xmlns:p14="http://schemas.microsoft.com/office/powerpoint/2010/main" val="37467420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First Things First</a:t>
            </a:r>
          </a:p>
        </p:txBody>
      </p:sp>
      <p:sp>
        <p:nvSpPr>
          <p:cNvPr id="3" name="Content Placeholder 2"/>
          <p:cNvSpPr>
            <a:spLocks noGrp="1"/>
          </p:cNvSpPr>
          <p:nvPr>
            <p:ph sz="quarter" idx="11"/>
          </p:nvPr>
        </p:nvSpPr>
        <p:spPr/>
        <p:txBody>
          <a:bodyPr/>
          <a:lstStyle/>
          <a:p>
            <a:pPr>
              <a:lnSpc>
                <a:spcPct val="140000"/>
              </a:lnSpc>
            </a:pPr>
            <a:r>
              <a:rPr lang="en-US" altLang="en-US" dirty="0"/>
              <a:t>Usability is a commonsense!</a:t>
            </a:r>
          </a:p>
          <a:p>
            <a:pPr>
              <a:lnSpc>
                <a:spcPct val="140000"/>
              </a:lnSpc>
            </a:pPr>
            <a:r>
              <a:rPr lang="en-US" altLang="en-US" dirty="0"/>
              <a:t>There is no - “the right way”!</a:t>
            </a:r>
          </a:p>
          <a:p>
            <a:endParaRPr lang="en-US" dirty="0"/>
          </a:p>
        </p:txBody>
      </p:sp>
    </p:spTree>
    <p:extLst>
      <p:ext uri="{BB962C8B-B14F-4D97-AF65-F5344CB8AC3E}">
        <p14:creationId xmlns:p14="http://schemas.microsoft.com/office/powerpoint/2010/main" val="1835723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06245" cy="522288"/>
          </a:xfrm>
        </p:spPr>
        <p:txBody>
          <a:bodyPr/>
          <a:lstStyle/>
          <a:p>
            <a:r>
              <a:rPr lang="en-US" dirty="0"/>
              <a:t>Some Facts </a:t>
            </a:r>
            <a:r>
              <a:rPr lang="en-US" dirty="0" smtClean="0"/>
              <a:t>About the </a:t>
            </a:r>
            <a:r>
              <a:rPr lang="en-US" dirty="0"/>
              <a:t>Web Users</a:t>
            </a:r>
          </a:p>
        </p:txBody>
      </p:sp>
      <p:sp>
        <p:nvSpPr>
          <p:cNvPr id="3" name="Content Placeholder 2"/>
          <p:cNvSpPr>
            <a:spLocks noGrp="1"/>
          </p:cNvSpPr>
          <p:nvPr>
            <p:ph sz="quarter" idx="11"/>
          </p:nvPr>
        </p:nvSpPr>
        <p:spPr/>
        <p:txBody>
          <a:bodyPr/>
          <a:lstStyle/>
          <a:p>
            <a:r>
              <a:rPr lang="en-US" altLang="en-US" dirty="0"/>
              <a:t>We don’t read, we scan</a:t>
            </a:r>
          </a:p>
          <a:p>
            <a:r>
              <a:rPr lang="en-US" altLang="en-US" dirty="0"/>
              <a:t>We don’t make optimal decisions</a:t>
            </a:r>
          </a:p>
          <a:p>
            <a:r>
              <a:rPr lang="en-US" altLang="en-US" dirty="0"/>
              <a:t>We click on what looks almost right</a:t>
            </a:r>
          </a:p>
          <a:p>
            <a:r>
              <a:rPr lang="en-US" altLang="en-US" dirty="0"/>
              <a:t>We want to get what we want, fast</a:t>
            </a:r>
          </a:p>
          <a:p>
            <a:r>
              <a:rPr lang="en-US" altLang="en-US" dirty="0"/>
              <a:t>We don’t like when we are lost</a:t>
            </a:r>
          </a:p>
          <a:p>
            <a:r>
              <a:rPr lang="en-US" altLang="en-US" dirty="0"/>
              <a:t>We don’t’ like when something looks hard</a:t>
            </a:r>
          </a:p>
          <a:p>
            <a:r>
              <a:rPr lang="en-US" altLang="en-US" dirty="0"/>
              <a:t>Websites are like billboards at 100km/h!</a:t>
            </a:r>
            <a:endParaRPr lang="ru-RU" altLang="en-US" dirty="0"/>
          </a:p>
          <a:p>
            <a:endParaRPr lang="en-US" dirty="0"/>
          </a:p>
        </p:txBody>
      </p:sp>
    </p:spTree>
    <p:extLst>
      <p:ext uri="{BB962C8B-B14F-4D97-AF65-F5344CB8AC3E}">
        <p14:creationId xmlns:p14="http://schemas.microsoft.com/office/powerpoint/2010/main" val="30933712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Content Placeholder 2"/>
          <p:cNvSpPr>
            <a:spLocks noGrp="1"/>
          </p:cNvSpPr>
          <p:nvPr>
            <p:ph sz="quarter" idx="11"/>
          </p:nvPr>
        </p:nvSpPr>
        <p:spPr/>
        <p:txBody>
          <a:bodyPr/>
          <a:lstStyle/>
          <a:p>
            <a:pPr marL="0" indent="0" algn="ctr">
              <a:buNone/>
            </a:pPr>
            <a:r>
              <a:rPr lang="en-US" sz="4000" b="1" dirty="0">
                <a:solidFill>
                  <a:schemeClr val="tx2">
                    <a:satMod val="130000"/>
                  </a:schemeClr>
                </a:solidFill>
              </a:rPr>
              <a:t>Some </a:t>
            </a:r>
            <a:r>
              <a:rPr lang="en-US" sz="4000" b="1" dirty="0" smtClean="0">
                <a:solidFill>
                  <a:schemeClr val="tx2">
                    <a:satMod val="130000"/>
                  </a:schemeClr>
                </a:solidFill>
              </a:rPr>
              <a:t>Evolved “</a:t>
            </a:r>
            <a:r>
              <a:rPr lang="en-US" sz="4000" b="1" dirty="0">
                <a:solidFill>
                  <a:schemeClr val="tx2">
                    <a:satMod val="130000"/>
                  </a:schemeClr>
                </a:solidFill>
              </a:rPr>
              <a:t>Usability Rules</a:t>
            </a:r>
            <a:r>
              <a:rPr lang="en-US" sz="4000" b="1" dirty="0" smtClean="0">
                <a:solidFill>
                  <a:schemeClr val="tx2">
                    <a:satMod val="130000"/>
                  </a:schemeClr>
                </a:solidFill>
              </a:rPr>
              <a:t>”*</a:t>
            </a:r>
          </a:p>
          <a:p>
            <a:pPr marL="0" indent="0" algn="ctr">
              <a:buNone/>
            </a:pPr>
            <a:endParaRPr lang="en-US" b="1" dirty="0">
              <a:solidFill>
                <a:schemeClr val="tx2">
                  <a:satMod val="130000"/>
                </a:schemeClr>
              </a:solidFill>
            </a:endParaRPr>
          </a:p>
          <a:p>
            <a:pPr marL="0" indent="0" algn="ctr">
              <a:buNone/>
            </a:pPr>
            <a:r>
              <a:rPr lang="en-US" dirty="0"/>
              <a:t>* and a little footnotes on their effectiveness</a:t>
            </a:r>
            <a:endParaRPr lang="ru-RU" dirty="0"/>
          </a:p>
          <a:p>
            <a:pPr marL="0" indent="0">
              <a:buNone/>
            </a:pPr>
            <a:endParaRPr lang="en-US" dirty="0"/>
          </a:p>
        </p:txBody>
      </p:sp>
    </p:spTree>
    <p:extLst>
      <p:ext uri="{BB962C8B-B14F-4D97-AF65-F5344CB8AC3E}">
        <p14:creationId xmlns:p14="http://schemas.microsoft.com/office/powerpoint/2010/main" val="37837665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Usability Rules</a:t>
            </a:r>
          </a:p>
        </p:txBody>
      </p:sp>
      <p:sp>
        <p:nvSpPr>
          <p:cNvPr id="3" name="Content Placeholder 2"/>
          <p:cNvSpPr>
            <a:spLocks noGrp="1"/>
          </p:cNvSpPr>
          <p:nvPr>
            <p:ph sz="quarter" idx="11"/>
          </p:nvPr>
        </p:nvSpPr>
        <p:spPr/>
        <p:txBody>
          <a:bodyPr/>
          <a:lstStyle/>
          <a:p>
            <a:r>
              <a:rPr lang="en-US" dirty="0">
                <a:solidFill>
                  <a:schemeClr val="tx2">
                    <a:satMod val="130000"/>
                  </a:schemeClr>
                </a:solidFill>
              </a:rPr>
              <a:t>Nothing important should </a:t>
            </a:r>
            <a:r>
              <a:rPr lang="en-US" dirty="0" smtClean="0">
                <a:solidFill>
                  <a:schemeClr val="tx2">
                    <a:satMod val="130000"/>
                  </a:schemeClr>
                </a:solidFill>
              </a:rPr>
              <a:t>be 2 </a:t>
            </a:r>
            <a:r>
              <a:rPr lang="en-US" dirty="0">
                <a:solidFill>
                  <a:schemeClr val="tx2">
                    <a:satMod val="130000"/>
                  </a:schemeClr>
                </a:solidFill>
              </a:rPr>
              <a:t>clicks </a:t>
            </a:r>
            <a:r>
              <a:rPr lang="en-US" dirty="0" smtClean="0">
                <a:solidFill>
                  <a:schemeClr val="tx2">
                    <a:satMod val="130000"/>
                  </a:schemeClr>
                </a:solidFill>
              </a:rPr>
              <a:t>away (</a:t>
            </a:r>
            <a:r>
              <a:rPr lang="en-US" dirty="0"/>
              <a:t>It depends </a:t>
            </a:r>
            <a:r>
              <a:rPr lang="en-US" dirty="0" smtClean="0">
                <a:solidFill>
                  <a:schemeClr val="tx2">
                    <a:satMod val="130000"/>
                  </a:schemeClr>
                </a:solidFill>
              </a:rPr>
              <a:t>)</a:t>
            </a:r>
          </a:p>
          <a:p>
            <a:r>
              <a:rPr lang="en-US" dirty="0">
                <a:solidFill>
                  <a:schemeClr val="tx2">
                    <a:satMod val="130000"/>
                  </a:schemeClr>
                </a:solidFill>
              </a:rPr>
              <a:t>Speak the users’ </a:t>
            </a:r>
            <a:r>
              <a:rPr lang="en-US" dirty="0" smtClean="0">
                <a:solidFill>
                  <a:schemeClr val="tx2">
                    <a:satMod val="130000"/>
                  </a:schemeClr>
                </a:solidFill>
              </a:rPr>
              <a:t>language</a:t>
            </a:r>
          </a:p>
          <a:p>
            <a:r>
              <a:rPr lang="en-US" dirty="0">
                <a:solidFill>
                  <a:schemeClr val="tx2">
                    <a:satMod val="130000"/>
                  </a:schemeClr>
                </a:solidFill>
              </a:rPr>
              <a:t>Be </a:t>
            </a:r>
            <a:r>
              <a:rPr lang="en-US" dirty="0" smtClean="0">
                <a:solidFill>
                  <a:schemeClr val="tx2">
                    <a:satMod val="130000"/>
                  </a:schemeClr>
                </a:solidFill>
              </a:rPr>
              <a:t>Consistent</a:t>
            </a:r>
          </a:p>
          <a:p>
            <a:r>
              <a:rPr lang="en-US" dirty="0">
                <a:solidFill>
                  <a:schemeClr val="tx2">
                    <a:satMod val="130000"/>
                  </a:schemeClr>
                </a:solidFill>
              </a:rPr>
              <a:t>Don’t Make Me Think!</a:t>
            </a:r>
            <a:r>
              <a:rPr lang="en-US" baseline="30000" dirty="0">
                <a:solidFill>
                  <a:schemeClr val="tx2">
                    <a:satMod val="130000"/>
                  </a:schemeClr>
                </a:solidFill>
                <a:cs typeface="Arial" charset="0"/>
              </a:rPr>
              <a:t>®</a:t>
            </a:r>
            <a:r>
              <a:rPr lang="en-US" dirty="0">
                <a:solidFill>
                  <a:schemeClr val="tx2">
                    <a:satMod val="130000"/>
                  </a:schemeClr>
                </a:solidFill>
              </a:rPr>
              <a:t> </a:t>
            </a:r>
            <a:r>
              <a:rPr lang="en-US" dirty="0" smtClean="0">
                <a:solidFill>
                  <a:schemeClr val="tx2">
                    <a:satMod val="130000"/>
                  </a:schemeClr>
                </a:solidFill>
              </a:rPr>
              <a:t>(</a:t>
            </a:r>
            <a:r>
              <a:rPr lang="en-US" dirty="0" smtClean="0"/>
              <a:t>If </a:t>
            </a:r>
            <a:r>
              <a:rPr lang="en-US" dirty="0"/>
              <a:t>anything is difficult/hard, user’s are less likely to do </a:t>
            </a:r>
            <a:r>
              <a:rPr lang="en-US" dirty="0" smtClean="0"/>
              <a:t>it</a:t>
            </a:r>
            <a:r>
              <a:rPr lang="en-US" dirty="0" smtClean="0">
                <a:solidFill>
                  <a:schemeClr val="tx2">
                    <a:satMod val="130000"/>
                  </a:schemeClr>
                </a:solidFill>
              </a:rPr>
              <a:t>)</a:t>
            </a:r>
          </a:p>
          <a:p>
            <a:r>
              <a:rPr lang="en-US" dirty="0">
                <a:solidFill>
                  <a:schemeClr val="tx2">
                    <a:satMod val="130000"/>
                  </a:schemeClr>
                </a:solidFill>
              </a:rPr>
              <a:t>Use Short </a:t>
            </a:r>
            <a:r>
              <a:rPr lang="en-US" dirty="0" smtClean="0">
                <a:solidFill>
                  <a:schemeClr val="tx2">
                    <a:satMod val="130000"/>
                  </a:schemeClr>
                </a:solidFill>
              </a:rPr>
              <a:t>Sentences (</a:t>
            </a:r>
            <a:r>
              <a:rPr lang="en-US" dirty="0"/>
              <a:t>Remove unnecessary text and then remove the half of what is </a:t>
            </a:r>
            <a:r>
              <a:rPr lang="en-US" dirty="0" smtClean="0"/>
              <a:t>left</a:t>
            </a:r>
            <a:r>
              <a:rPr lang="en-US" dirty="0" smtClean="0">
                <a:solidFill>
                  <a:schemeClr val="tx2">
                    <a:satMod val="130000"/>
                  </a:schemeClr>
                </a:solidFill>
              </a:rPr>
              <a:t>)</a:t>
            </a:r>
          </a:p>
          <a:p>
            <a:r>
              <a:rPr lang="en-US" dirty="0">
                <a:solidFill>
                  <a:schemeClr val="tx2">
                    <a:satMod val="130000"/>
                  </a:schemeClr>
                </a:solidFill>
              </a:rPr>
              <a:t>Clear Visual </a:t>
            </a:r>
            <a:r>
              <a:rPr lang="en-US" dirty="0" smtClean="0">
                <a:solidFill>
                  <a:schemeClr val="tx2">
                    <a:satMod val="130000"/>
                  </a:schemeClr>
                </a:solidFill>
              </a:rPr>
              <a:t>Hierarchy (</a:t>
            </a:r>
            <a:r>
              <a:rPr lang="en-US" sz="1800" dirty="0" smtClean="0"/>
              <a:t>I am a less important text in this hierarchy, because I am using smaller text and I come after the main header</a:t>
            </a:r>
            <a:r>
              <a:rPr lang="en-US" dirty="0" smtClean="0">
                <a:solidFill>
                  <a:schemeClr val="tx2">
                    <a:satMod val="130000"/>
                  </a:schemeClr>
                </a:solidFill>
              </a:rPr>
              <a:t>)</a:t>
            </a:r>
          </a:p>
          <a:p>
            <a:r>
              <a:rPr lang="en-US" dirty="0"/>
              <a:t>Answer you visitors’ common questions</a:t>
            </a:r>
          </a:p>
        </p:txBody>
      </p:sp>
    </p:spTree>
    <p:extLst>
      <p:ext uri="{BB962C8B-B14F-4D97-AF65-F5344CB8AC3E}">
        <p14:creationId xmlns:p14="http://schemas.microsoft.com/office/powerpoint/2010/main" val="68863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Users’ Questions</a:t>
            </a:r>
          </a:p>
        </p:txBody>
      </p:sp>
      <p:sp>
        <p:nvSpPr>
          <p:cNvPr id="3" name="Content Placeholder 2"/>
          <p:cNvSpPr>
            <a:spLocks noGrp="1"/>
          </p:cNvSpPr>
          <p:nvPr>
            <p:ph sz="quarter" idx="11"/>
          </p:nvPr>
        </p:nvSpPr>
        <p:spPr/>
        <p:txBody>
          <a:bodyPr/>
          <a:lstStyle/>
          <a:p>
            <a:r>
              <a:rPr lang="en-US" altLang="en-US" dirty="0"/>
              <a:t>Where am I?</a:t>
            </a:r>
          </a:p>
          <a:p>
            <a:r>
              <a:rPr lang="en-US" altLang="en-US" dirty="0"/>
              <a:t>Where should I begin?</a:t>
            </a:r>
          </a:p>
          <a:p>
            <a:r>
              <a:rPr lang="en-US" altLang="en-US" dirty="0"/>
              <a:t>Where did they put ___?</a:t>
            </a:r>
          </a:p>
          <a:p>
            <a:r>
              <a:rPr lang="en-US" altLang="en-US" dirty="0"/>
              <a:t>What are the most important things are?</a:t>
            </a:r>
          </a:p>
          <a:p>
            <a:r>
              <a:rPr lang="en-US" altLang="en-US" dirty="0"/>
              <a:t>What does ____ mean?</a:t>
            </a:r>
            <a:endParaRPr lang="ru-RU" altLang="en-US" dirty="0"/>
          </a:p>
          <a:p>
            <a:endParaRPr lang="en-US" dirty="0"/>
          </a:p>
        </p:txBody>
      </p:sp>
    </p:spTree>
    <p:extLst>
      <p:ext uri="{BB962C8B-B14F-4D97-AF65-F5344CB8AC3E}">
        <p14:creationId xmlns:p14="http://schemas.microsoft.com/office/powerpoint/2010/main" val="5218999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5 seconds</a:t>
            </a:r>
            <a:endParaRPr lang="en-US" dirty="0"/>
          </a:p>
        </p:txBody>
      </p:sp>
      <p:sp>
        <p:nvSpPr>
          <p:cNvPr id="3" name="Content Placeholder 2"/>
          <p:cNvSpPr>
            <a:spLocks noGrp="1"/>
          </p:cNvSpPr>
          <p:nvPr>
            <p:ph sz="quarter" idx="11"/>
          </p:nvPr>
        </p:nvSpPr>
        <p:spPr/>
        <p:txBody>
          <a:bodyPr/>
          <a:lstStyle/>
          <a:p>
            <a:pPr marL="0" indent="0" algn="ctr">
              <a:buNone/>
            </a:pPr>
            <a:r>
              <a:rPr lang="en-US" sz="4000" dirty="0">
                <a:solidFill>
                  <a:schemeClr val="tx2">
                    <a:satMod val="130000"/>
                  </a:schemeClr>
                </a:solidFill>
              </a:rPr>
              <a:t>What was on that </a:t>
            </a:r>
            <a:r>
              <a:rPr lang="en-US" sz="4000" dirty="0" smtClean="0">
                <a:solidFill>
                  <a:schemeClr val="tx2">
                    <a:satMod val="130000"/>
                  </a:schemeClr>
                </a:solidFill>
              </a:rPr>
              <a:t>billboard </a:t>
            </a:r>
            <a:r>
              <a:rPr lang="en-US" sz="4000" dirty="0">
                <a:solidFill>
                  <a:schemeClr val="tx2">
                    <a:satMod val="130000"/>
                  </a:schemeClr>
                </a:solidFill>
              </a:rPr>
              <a:t>that we just passed</a:t>
            </a:r>
            <a:r>
              <a:rPr lang="en-US" sz="4000" dirty="0" smtClean="0">
                <a:solidFill>
                  <a:schemeClr val="tx2">
                    <a:satMod val="130000"/>
                  </a:schemeClr>
                </a:solidFill>
              </a:rPr>
              <a:t>?</a:t>
            </a:r>
          </a:p>
          <a:p>
            <a:pPr marL="0" indent="0" algn="ctr">
              <a:buNone/>
            </a:pPr>
            <a:endParaRPr lang="en-US" sz="4000" dirty="0" smtClean="0">
              <a:solidFill>
                <a:schemeClr val="tx2">
                  <a:satMod val="130000"/>
                </a:schemeClr>
              </a:solidFill>
            </a:endParaRPr>
          </a:p>
          <a:p>
            <a:pPr marL="0" indent="0" algn="ctr">
              <a:buNone/>
            </a:pPr>
            <a:endParaRPr lang="en-US" sz="4000" dirty="0">
              <a:solidFill>
                <a:schemeClr val="tx2">
                  <a:satMod val="130000"/>
                </a:schemeClr>
              </a:solidFill>
            </a:endParaRPr>
          </a:p>
          <a:p>
            <a:pPr marL="0" indent="0" algn="ctr">
              <a:buNone/>
            </a:pPr>
            <a:r>
              <a:rPr lang="en-US" sz="4000" dirty="0"/>
              <a:t>If users treat our websites like a billboard,</a:t>
            </a:r>
            <a:br>
              <a:rPr lang="en-US" sz="4000" dirty="0"/>
            </a:br>
            <a:r>
              <a:rPr lang="en-US" sz="4000" dirty="0"/>
              <a:t>let’s design a great billboards!</a:t>
            </a:r>
            <a:endParaRPr lang="ru-RU" sz="4000" dirty="0"/>
          </a:p>
          <a:p>
            <a:pPr marL="0" indent="0" algn="ctr">
              <a:buNone/>
            </a:pPr>
            <a:endParaRPr lang="en-US" sz="4000" dirty="0"/>
          </a:p>
        </p:txBody>
      </p:sp>
    </p:spTree>
    <p:extLst>
      <p:ext uri="{BB962C8B-B14F-4D97-AF65-F5344CB8AC3E}">
        <p14:creationId xmlns:p14="http://schemas.microsoft.com/office/powerpoint/2010/main" val="425171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Web </a:t>
            </a:r>
            <a:r>
              <a:rPr lang="en-US" dirty="0" smtClean="0"/>
              <a:t>Accessibility</a:t>
            </a:r>
            <a:endParaRPr lang="en-US" dirty="0"/>
          </a:p>
        </p:txBody>
      </p:sp>
      <p:sp>
        <p:nvSpPr>
          <p:cNvPr id="3" name="Content Placeholder 2"/>
          <p:cNvSpPr>
            <a:spLocks noGrp="1"/>
          </p:cNvSpPr>
          <p:nvPr>
            <p:ph sz="quarter" idx="11"/>
          </p:nvPr>
        </p:nvSpPr>
        <p:spPr/>
        <p:txBody>
          <a:bodyPr/>
          <a:lstStyle/>
          <a:p>
            <a:r>
              <a:rPr lang="en-US" dirty="0"/>
              <a:t>What is accessibility?</a:t>
            </a:r>
          </a:p>
          <a:p>
            <a:r>
              <a:rPr lang="en-US" dirty="0"/>
              <a:t>Why care about accessibility?</a:t>
            </a:r>
          </a:p>
          <a:p>
            <a:r>
              <a:rPr lang="en-US" dirty="0"/>
              <a:t>How to ensure accessibility?</a:t>
            </a:r>
          </a:p>
          <a:p>
            <a:endParaRPr lang="en-US" dirty="0"/>
          </a:p>
        </p:txBody>
      </p:sp>
    </p:spTree>
    <p:extLst>
      <p:ext uri="{BB962C8B-B14F-4D97-AF65-F5344CB8AC3E}">
        <p14:creationId xmlns:p14="http://schemas.microsoft.com/office/powerpoint/2010/main" val="35835002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Accessibility</a:t>
            </a:r>
          </a:p>
        </p:txBody>
      </p:sp>
      <p:sp>
        <p:nvSpPr>
          <p:cNvPr id="4" name="Rectangle 3"/>
          <p:cNvSpPr>
            <a:spLocks noGrp="1" noChangeArrowheads="1"/>
          </p:cNvSpPr>
          <p:nvPr>
            <p:ph sz="quarter" idx="11"/>
          </p:nvPr>
        </p:nvSpPr>
        <p:spPr/>
        <p:txBody>
          <a:bodyPr/>
          <a:lstStyle/>
          <a:p>
            <a:pPr>
              <a:lnSpc>
                <a:spcPct val="80000"/>
              </a:lnSpc>
            </a:pPr>
            <a:r>
              <a:rPr lang="en-US" sz="900" b="1" dirty="0"/>
              <a:t>Web accessibility means that people with disabilities can use the Web</a:t>
            </a:r>
            <a:r>
              <a:rPr lang="en-US" sz="900" dirty="0"/>
              <a:t>. More specifically, Web accessibility means that people with disabilities can perceive, understand, navigate, and interact with the Web, and that they can contribute to the Web. Web accessibility also benefits others, including </a:t>
            </a:r>
            <a:r>
              <a:rPr lang="en-US" sz="900" dirty="0">
                <a:hlinkClick r:id="rId2"/>
              </a:rPr>
              <a:t>older people</a:t>
            </a:r>
            <a:r>
              <a:rPr lang="en-US" sz="900" dirty="0"/>
              <a:t> with changing abilities due to aging.</a:t>
            </a:r>
          </a:p>
          <a:p>
            <a:pPr>
              <a:lnSpc>
                <a:spcPct val="80000"/>
              </a:lnSpc>
            </a:pPr>
            <a:r>
              <a:rPr lang="en-US" sz="900" dirty="0"/>
              <a:t>Web accessibility encompasses all disabilities that affect access to the Web, including visual, auditory, physical, speech, cognitive, and neurological disabilities. The document "</a:t>
            </a:r>
            <a:r>
              <a:rPr lang="en-US" sz="900" b="1" dirty="0"/>
              <a:t>How People with Disabilities Use the Web</a:t>
            </a:r>
            <a:r>
              <a:rPr lang="en-US" sz="900" dirty="0"/>
              <a:t>" describes how </a:t>
            </a:r>
            <a:r>
              <a:rPr lang="en-US" sz="900" dirty="0">
                <a:hlinkClick r:id="rId3"/>
              </a:rPr>
              <a:t>different disabilities affect Web use</a:t>
            </a:r>
            <a:r>
              <a:rPr lang="en-US" sz="900" dirty="0"/>
              <a:t> and includes </a:t>
            </a:r>
            <a:r>
              <a:rPr lang="en-US" sz="900" dirty="0">
                <a:hlinkClick r:id="rId4"/>
              </a:rPr>
              <a:t>scenarios of people with disabilities using the Web</a:t>
            </a:r>
            <a:r>
              <a:rPr lang="en-US" sz="900" dirty="0"/>
              <a:t>. </a:t>
            </a:r>
          </a:p>
          <a:p>
            <a:pPr>
              <a:lnSpc>
                <a:spcPct val="80000"/>
              </a:lnSpc>
            </a:pPr>
            <a:r>
              <a:rPr lang="en-US" sz="900" dirty="0"/>
              <a:t>Millions of people have disabilities that affect their use of the Web. Currently most Web sites and </a:t>
            </a:r>
            <a:r>
              <a:rPr lang="en-US" sz="900" dirty="0">
                <a:hlinkClick r:id="" action="ppaction://noaction"/>
              </a:rPr>
              <a:t>Web software</a:t>
            </a:r>
            <a:r>
              <a:rPr lang="en-US" sz="900" dirty="0"/>
              <a:t> have </a:t>
            </a:r>
            <a:r>
              <a:rPr lang="en-US" sz="900" b="1" dirty="0"/>
              <a:t>accessibility barriers</a:t>
            </a:r>
            <a:r>
              <a:rPr lang="en-US" sz="900" dirty="0"/>
              <a:t> that make it difficult or impossible for many people with disabilities to use the Web. As more accessible Web sites and software become available, people with disabilities are able to use and contribute to the Web more effectively.</a:t>
            </a:r>
          </a:p>
          <a:p>
            <a:pPr>
              <a:lnSpc>
                <a:spcPct val="80000"/>
              </a:lnSpc>
            </a:pPr>
            <a:r>
              <a:rPr lang="en-US" sz="900" dirty="0"/>
              <a:t>Web accessibility also </a:t>
            </a:r>
            <a:r>
              <a:rPr lang="en-US" sz="900" b="1" dirty="0"/>
              <a:t>benefits</a:t>
            </a:r>
            <a:r>
              <a:rPr lang="en-US" sz="900" dirty="0"/>
              <a:t> people </a:t>
            </a:r>
            <a:r>
              <a:rPr lang="en-US" sz="900" i="1" dirty="0"/>
              <a:t>without</a:t>
            </a:r>
            <a:r>
              <a:rPr lang="en-US" sz="900" dirty="0"/>
              <a:t> disabilities. For example, a key principle of Web accessibility is designing Web sites and software that are flexible to meet different user needs, preferences, and situations. This </a:t>
            </a:r>
            <a:r>
              <a:rPr lang="en-US" sz="900" b="1" dirty="0"/>
              <a:t>flexibility</a:t>
            </a:r>
            <a:r>
              <a:rPr lang="en-US" sz="900" dirty="0"/>
              <a:t> also benefits people </a:t>
            </a:r>
            <a:r>
              <a:rPr lang="en-US" sz="900" i="1" dirty="0"/>
              <a:t>without</a:t>
            </a:r>
            <a:r>
              <a:rPr lang="en-US" sz="900" dirty="0"/>
              <a:t> disabilities in certain situations, such as people using a slow Internet connection, people with "temporary disabilities" such as a broken arm, and people with changing abilities due to aging. The document "</a:t>
            </a:r>
            <a:r>
              <a:rPr lang="en-US" sz="900" dirty="0">
                <a:hlinkClick r:id="rId5"/>
              </a:rPr>
              <a:t>Developing a Web Accessibility Business Case for Your Organization</a:t>
            </a:r>
            <a:r>
              <a:rPr lang="en-US" sz="900" dirty="0"/>
              <a:t>" describes many different benefits of Web accessibility, including </a:t>
            </a:r>
            <a:r>
              <a:rPr lang="en-US" sz="900" b="1" dirty="0"/>
              <a:t>benefits for organizations</a:t>
            </a:r>
            <a:r>
              <a:rPr lang="en-US" sz="900" dirty="0"/>
              <a:t>.</a:t>
            </a:r>
          </a:p>
        </p:txBody>
      </p:sp>
    </p:spTree>
    <p:extLst>
      <p:ext uri="{BB962C8B-B14F-4D97-AF65-F5344CB8AC3E}">
        <p14:creationId xmlns:p14="http://schemas.microsoft.com/office/powerpoint/2010/main" val="24231508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err="1"/>
              <a:t>Accessibilité</a:t>
            </a:r>
            <a:endParaRPr lang="en-US" dirty="0"/>
          </a:p>
        </p:txBody>
      </p:sp>
      <p:sp>
        <p:nvSpPr>
          <p:cNvPr id="3" name="Content Placeholder 2"/>
          <p:cNvSpPr>
            <a:spLocks noGrp="1"/>
          </p:cNvSpPr>
          <p:nvPr>
            <p:ph sz="quarter" idx="11"/>
          </p:nvPr>
        </p:nvSpPr>
        <p:spPr/>
        <p:txBody>
          <a:bodyPr/>
          <a:lstStyle/>
          <a:p>
            <a:r>
              <a:rPr lang="en-US" dirty="0" err="1"/>
              <a:t>l'affichage</a:t>
            </a:r>
            <a:r>
              <a:rPr lang="en-US" dirty="0"/>
              <a:t> </a:t>
            </a:r>
            <a:r>
              <a:rPr lang="en-US" dirty="0" err="1"/>
              <a:t>reste</a:t>
            </a:r>
            <a:r>
              <a:rPr lang="en-US" dirty="0"/>
              <a:t> correct </a:t>
            </a:r>
            <a:r>
              <a:rPr lang="en-US" dirty="0" err="1"/>
              <a:t>sur</a:t>
            </a:r>
            <a:r>
              <a:rPr lang="en-US" dirty="0"/>
              <a:t> </a:t>
            </a:r>
            <a:r>
              <a:rPr lang="en-US" dirty="0" err="1"/>
              <a:t>tous</a:t>
            </a:r>
            <a:r>
              <a:rPr lang="en-US" dirty="0"/>
              <a:t> les </a:t>
            </a:r>
            <a:r>
              <a:rPr lang="en-US" dirty="0" err="1"/>
              <a:t>navigateurs</a:t>
            </a:r>
            <a:r>
              <a:rPr lang="en-US" dirty="0"/>
              <a:t> </a:t>
            </a:r>
            <a:r>
              <a:rPr lang="en-US" dirty="0" err="1"/>
              <a:t>classiques</a:t>
            </a:r>
            <a:r>
              <a:rPr lang="en-US" dirty="0"/>
              <a:t>, </a:t>
            </a:r>
            <a:r>
              <a:rPr lang="en-US" dirty="0" err="1"/>
              <a:t>ainsi</a:t>
            </a:r>
            <a:r>
              <a:rPr lang="en-US" dirty="0"/>
              <a:t> </a:t>
            </a:r>
            <a:r>
              <a:rPr lang="en-US" dirty="0" err="1"/>
              <a:t>que</a:t>
            </a:r>
            <a:r>
              <a:rPr lang="en-US" dirty="0"/>
              <a:t> </a:t>
            </a:r>
            <a:r>
              <a:rPr lang="en-US" dirty="0" err="1"/>
              <a:t>sur</a:t>
            </a:r>
            <a:r>
              <a:rPr lang="en-US" dirty="0"/>
              <a:t> les </a:t>
            </a:r>
            <a:r>
              <a:rPr lang="en-US" dirty="0" err="1"/>
              <a:t>navigateurs</a:t>
            </a:r>
            <a:r>
              <a:rPr lang="en-US" dirty="0"/>
              <a:t> en mode </a:t>
            </a:r>
            <a:r>
              <a:rPr lang="en-US" dirty="0" err="1"/>
              <a:t>texte</a:t>
            </a:r>
            <a:r>
              <a:rPr lang="en-US" dirty="0"/>
              <a:t>, les </a:t>
            </a:r>
            <a:r>
              <a:rPr lang="en-US" dirty="0" err="1"/>
              <a:t>lecteurs</a:t>
            </a:r>
            <a:r>
              <a:rPr lang="en-US" dirty="0"/>
              <a:t> "braille"... En </a:t>
            </a:r>
            <a:r>
              <a:rPr lang="en-US" dirty="0" err="1"/>
              <a:t>outre</a:t>
            </a:r>
            <a:r>
              <a:rPr lang="en-US" dirty="0"/>
              <a:t>, les sites </a:t>
            </a:r>
            <a:r>
              <a:rPr lang="en-US" dirty="0" err="1"/>
              <a:t>sont</a:t>
            </a:r>
            <a:r>
              <a:rPr lang="en-US" dirty="0"/>
              <a:t> </a:t>
            </a:r>
            <a:r>
              <a:rPr lang="en-US" dirty="0" err="1"/>
              <a:t>accessibles</a:t>
            </a:r>
            <a:r>
              <a:rPr lang="en-US" dirty="0"/>
              <a:t> via </a:t>
            </a:r>
            <a:r>
              <a:rPr lang="en-US" dirty="0" err="1"/>
              <a:t>tous</a:t>
            </a:r>
            <a:r>
              <a:rPr lang="en-US" dirty="0"/>
              <a:t> les supports </a:t>
            </a:r>
            <a:r>
              <a:rPr lang="en-US" dirty="0" err="1"/>
              <a:t>actuels</a:t>
            </a:r>
            <a:r>
              <a:rPr lang="en-US" dirty="0"/>
              <a:t> et </a:t>
            </a:r>
            <a:r>
              <a:rPr lang="en-US" dirty="0" err="1"/>
              <a:t>futurs</a:t>
            </a:r>
            <a:r>
              <a:rPr lang="en-US" dirty="0"/>
              <a:t> qui </a:t>
            </a:r>
            <a:r>
              <a:rPr lang="en-US" dirty="0" err="1"/>
              <a:t>respectent</a:t>
            </a:r>
            <a:r>
              <a:rPr lang="en-US" dirty="0"/>
              <a:t> et </a:t>
            </a:r>
            <a:r>
              <a:rPr lang="en-US" dirty="0" err="1"/>
              <a:t>respecteront</a:t>
            </a:r>
            <a:r>
              <a:rPr lang="en-US" dirty="0"/>
              <a:t> </a:t>
            </a:r>
            <a:r>
              <a:rPr lang="en-US" dirty="0" err="1"/>
              <a:t>ces</a:t>
            </a:r>
            <a:r>
              <a:rPr lang="en-US" dirty="0"/>
              <a:t> </a:t>
            </a:r>
            <a:r>
              <a:rPr lang="en-US" dirty="0" err="1"/>
              <a:t>normes</a:t>
            </a:r>
            <a:r>
              <a:rPr lang="en-US" dirty="0"/>
              <a:t> (WebTV, </a:t>
            </a:r>
            <a:r>
              <a:rPr lang="en-US" dirty="0" err="1"/>
              <a:t>Ordinateur</a:t>
            </a:r>
            <a:r>
              <a:rPr lang="en-US" dirty="0"/>
              <a:t> de </a:t>
            </a:r>
            <a:r>
              <a:rPr lang="en-US" dirty="0" err="1"/>
              <a:t>poche</a:t>
            </a:r>
            <a:r>
              <a:rPr lang="en-US" dirty="0"/>
              <a:t>...) </a:t>
            </a:r>
          </a:p>
          <a:p>
            <a:endParaRPr lang="en-US" dirty="0"/>
          </a:p>
        </p:txBody>
      </p:sp>
    </p:spTree>
    <p:extLst>
      <p:ext uri="{BB962C8B-B14F-4D97-AF65-F5344CB8AC3E}">
        <p14:creationId xmlns:p14="http://schemas.microsoft.com/office/powerpoint/2010/main" val="252859205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Accessibility</a:t>
            </a:r>
          </a:p>
        </p:txBody>
      </p:sp>
      <p:sp>
        <p:nvSpPr>
          <p:cNvPr id="4" name="Rectangle 3"/>
          <p:cNvSpPr>
            <a:spLocks noGrp="1" noChangeArrowheads="1"/>
          </p:cNvSpPr>
          <p:nvPr>
            <p:ph sz="quarter" idx="11"/>
          </p:nvPr>
        </p:nvSpPr>
        <p:spPr>
          <a:solidFill>
            <a:srgbClr val="339966"/>
          </a:solidFill>
          <a:ln/>
        </p:spPr>
        <p:txBody>
          <a:bodyPr/>
          <a:lstStyle/>
          <a:p>
            <a:r>
              <a:rPr lang="en-US" b="1" dirty="0">
                <a:solidFill>
                  <a:srgbClr val="FF3300"/>
                </a:solidFill>
              </a:rPr>
              <a:t>Accessibility is a general term used to describe the degree to which a product (e.g., device, service, environment) is accessible by as many people as possible.</a:t>
            </a:r>
            <a:r>
              <a:rPr lang="en-US" dirty="0"/>
              <a:t> </a:t>
            </a:r>
          </a:p>
        </p:txBody>
      </p:sp>
    </p:spTree>
    <p:extLst>
      <p:ext uri="{BB962C8B-B14F-4D97-AF65-F5344CB8AC3E}">
        <p14:creationId xmlns:p14="http://schemas.microsoft.com/office/powerpoint/2010/main" val="26705132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Accessibility</a:t>
            </a:r>
          </a:p>
        </p:txBody>
      </p:sp>
      <p:sp>
        <p:nvSpPr>
          <p:cNvPr id="3" name="Content Placeholder 2"/>
          <p:cNvSpPr>
            <a:spLocks noGrp="1"/>
          </p:cNvSpPr>
          <p:nvPr>
            <p:ph sz="quarter" idx="11"/>
          </p:nvPr>
        </p:nvSpPr>
        <p:spPr/>
        <p:txBody>
          <a:bodyPr/>
          <a:lstStyle/>
          <a:p>
            <a:r>
              <a:rPr lang="en-US" dirty="0"/>
              <a:t>Web accessibility encompasses all abilities that affect access to the Web, including </a:t>
            </a:r>
            <a:endParaRPr lang="en-US" dirty="0" smtClean="0"/>
          </a:p>
          <a:p>
            <a:pPr lvl="1"/>
            <a:r>
              <a:rPr lang="en-US" b="1" dirty="0" smtClean="0"/>
              <a:t>visual</a:t>
            </a:r>
            <a:r>
              <a:rPr lang="en-US" b="1" dirty="0"/>
              <a:t>, </a:t>
            </a:r>
            <a:endParaRPr lang="en-US" b="1" dirty="0" smtClean="0"/>
          </a:p>
          <a:p>
            <a:pPr lvl="1"/>
            <a:r>
              <a:rPr lang="en-US" b="1" dirty="0" smtClean="0"/>
              <a:t>auditory</a:t>
            </a:r>
            <a:r>
              <a:rPr lang="en-US" b="1" dirty="0"/>
              <a:t>, </a:t>
            </a:r>
            <a:endParaRPr lang="en-US" b="1" dirty="0" smtClean="0"/>
          </a:p>
          <a:p>
            <a:pPr lvl="1"/>
            <a:r>
              <a:rPr lang="en-US" b="1" dirty="0" smtClean="0"/>
              <a:t>physical</a:t>
            </a:r>
            <a:r>
              <a:rPr lang="en-US" b="1" dirty="0"/>
              <a:t>, </a:t>
            </a:r>
            <a:endParaRPr lang="en-US" b="1" dirty="0" smtClean="0"/>
          </a:p>
          <a:p>
            <a:pPr lvl="1"/>
            <a:r>
              <a:rPr lang="en-US" b="1" dirty="0" smtClean="0"/>
              <a:t>cognitive</a:t>
            </a:r>
            <a:r>
              <a:rPr lang="en-US" b="1" dirty="0"/>
              <a:t>, </a:t>
            </a:r>
            <a:endParaRPr lang="en-US" b="1" dirty="0" smtClean="0"/>
          </a:p>
          <a:p>
            <a:pPr lvl="1"/>
            <a:r>
              <a:rPr lang="en-US" b="1" dirty="0" smtClean="0"/>
              <a:t>neurological </a:t>
            </a:r>
          </a:p>
          <a:p>
            <a:pPr lvl="1"/>
            <a:r>
              <a:rPr lang="en-US" b="1" dirty="0" smtClean="0"/>
              <a:t>technological</a:t>
            </a:r>
            <a:r>
              <a:rPr lang="en-US" b="1" dirty="0"/>
              <a:t>.</a:t>
            </a:r>
            <a:r>
              <a:rPr lang="en-US" sz="1200" dirty="0"/>
              <a:t> </a:t>
            </a:r>
          </a:p>
          <a:p>
            <a:endParaRPr lang="en-US" dirty="0"/>
          </a:p>
        </p:txBody>
      </p:sp>
    </p:spTree>
    <p:extLst>
      <p:ext uri="{BB962C8B-B14F-4D97-AF65-F5344CB8AC3E}">
        <p14:creationId xmlns:p14="http://schemas.microsoft.com/office/powerpoint/2010/main" val="33328681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8761546" cy="522288"/>
          </a:xfrm>
        </p:spPr>
        <p:txBody>
          <a:bodyPr/>
          <a:lstStyle/>
          <a:p>
            <a:r>
              <a:rPr lang="en-US" dirty="0"/>
              <a:t>Why Accessibility is important?</a:t>
            </a:r>
          </a:p>
        </p:txBody>
      </p:sp>
      <p:sp>
        <p:nvSpPr>
          <p:cNvPr id="3" name="Content Placeholder 2"/>
          <p:cNvSpPr>
            <a:spLocks noGrp="1"/>
          </p:cNvSpPr>
          <p:nvPr>
            <p:ph sz="quarter" idx="11"/>
          </p:nvPr>
        </p:nvSpPr>
        <p:spPr/>
        <p:txBody>
          <a:bodyPr/>
          <a:lstStyle/>
          <a:p>
            <a:r>
              <a:rPr lang="ru-RU" dirty="0" err="1"/>
              <a:t>According</a:t>
            </a:r>
            <a:r>
              <a:rPr lang="ru-RU" dirty="0"/>
              <a:t> </a:t>
            </a:r>
            <a:r>
              <a:rPr lang="ru-RU" dirty="0" err="1"/>
              <a:t>to</a:t>
            </a:r>
            <a:r>
              <a:rPr lang="ru-RU" dirty="0"/>
              <a:t> a </a:t>
            </a:r>
            <a:r>
              <a:rPr lang="ru-RU" dirty="0">
                <a:hlinkClick r:id="rId2"/>
              </a:rPr>
              <a:t>2005 </a:t>
            </a:r>
            <a:r>
              <a:rPr lang="ru-RU" dirty="0" err="1">
                <a:hlinkClick r:id="rId2"/>
              </a:rPr>
              <a:t>report</a:t>
            </a:r>
            <a:r>
              <a:rPr lang="ru-RU" dirty="0">
                <a:hlinkClick r:id="rId2"/>
              </a:rPr>
              <a:t> </a:t>
            </a:r>
            <a:r>
              <a:rPr lang="ru-RU" dirty="0" err="1">
                <a:hlinkClick r:id="rId2"/>
              </a:rPr>
              <a:t>from</a:t>
            </a:r>
            <a:r>
              <a:rPr lang="ru-RU" dirty="0">
                <a:hlinkClick r:id="rId2"/>
              </a:rPr>
              <a:t> </a:t>
            </a:r>
            <a:r>
              <a:rPr lang="ru-RU" dirty="0" err="1">
                <a:hlinkClick r:id="rId2"/>
              </a:rPr>
              <a:t>the</a:t>
            </a:r>
            <a:r>
              <a:rPr lang="ru-RU" dirty="0">
                <a:hlinkClick r:id="rId2"/>
              </a:rPr>
              <a:t> </a:t>
            </a:r>
            <a:r>
              <a:rPr lang="ru-RU" dirty="0" err="1">
                <a:hlinkClick r:id="rId2"/>
              </a:rPr>
              <a:t>United</a:t>
            </a:r>
            <a:r>
              <a:rPr lang="ru-RU" dirty="0">
                <a:hlinkClick r:id="rId2"/>
              </a:rPr>
              <a:t> </a:t>
            </a:r>
            <a:r>
              <a:rPr lang="ru-RU" dirty="0" err="1">
                <a:hlinkClick r:id="rId2"/>
              </a:rPr>
              <a:t>States</a:t>
            </a:r>
            <a:r>
              <a:rPr lang="ru-RU" dirty="0">
                <a:hlinkClick r:id="rId2"/>
              </a:rPr>
              <a:t> </a:t>
            </a:r>
            <a:r>
              <a:rPr lang="ru-RU" dirty="0" err="1">
                <a:hlinkClick r:id="rId2"/>
              </a:rPr>
              <a:t>Census</a:t>
            </a:r>
            <a:r>
              <a:rPr lang="ru-RU" dirty="0">
                <a:hlinkClick r:id="rId2"/>
              </a:rPr>
              <a:t> </a:t>
            </a:r>
            <a:r>
              <a:rPr lang="ru-RU" dirty="0" err="1">
                <a:hlinkClick r:id="rId2"/>
              </a:rPr>
              <a:t>Bureau</a:t>
            </a:r>
            <a:r>
              <a:rPr lang="ru-RU" dirty="0"/>
              <a:t>, </a:t>
            </a:r>
            <a:r>
              <a:rPr lang="ru-RU" dirty="0" err="1"/>
              <a:t>there</a:t>
            </a:r>
            <a:r>
              <a:rPr lang="ru-RU" dirty="0"/>
              <a:t> </a:t>
            </a:r>
            <a:r>
              <a:rPr lang="ru-RU" dirty="0" err="1"/>
              <a:t>were</a:t>
            </a:r>
            <a:r>
              <a:rPr lang="ru-RU" dirty="0"/>
              <a:t> </a:t>
            </a:r>
            <a:r>
              <a:rPr lang="ru-RU" dirty="0" err="1"/>
              <a:t>approximately</a:t>
            </a:r>
            <a:r>
              <a:rPr lang="ru-RU" dirty="0"/>
              <a:t> 54 </a:t>
            </a:r>
            <a:r>
              <a:rPr lang="ru-RU" dirty="0" err="1"/>
              <a:t>million</a:t>
            </a:r>
            <a:r>
              <a:rPr lang="ru-RU" dirty="0"/>
              <a:t> </a:t>
            </a:r>
            <a:r>
              <a:rPr lang="ru-RU" dirty="0" err="1"/>
              <a:t>people</a:t>
            </a:r>
            <a:r>
              <a:rPr lang="ru-RU" dirty="0"/>
              <a:t> </a:t>
            </a:r>
            <a:r>
              <a:rPr lang="ru-RU" dirty="0" err="1"/>
              <a:t>with</a:t>
            </a:r>
            <a:r>
              <a:rPr lang="ru-RU" dirty="0"/>
              <a:t> </a:t>
            </a:r>
            <a:r>
              <a:rPr lang="ru-RU" dirty="0" err="1"/>
              <a:t>disabilities</a:t>
            </a:r>
            <a:r>
              <a:rPr lang="ru-RU" dirty="0"/>
              <a:t> </a:t>
            </a:r>
            <a:r>
              <a:rPr lang="ru-RU" dirty="0" err="1"/>
              <a:t>in</a:t>
            </a:r>
            <a:r>
              <a:rPr lang="ru-RU" dirty="0"/>
              <a:t> </a:t>
            </a:r>
            <a:r>
              <a:rPr lang="ru-RU" dirty="0" err="1"/>
              <a:t>the</a:t>
            </a:r>
            <a:r>
              <a:rPr lang="ru-RU" dirty="0"/>
              <a:t> U.S. </a:t>
            </a:r>
            <a:r>
              <a:rPr lang="ru-RU" dirty="0" err="1"/>
              <a:t>at</a:t>
            </a:r>
            <a:r>
              <a:rPr lang="ru-RU" dirty="0"/>
              <a:t> </a:t>
            </a:r>
            <a:r>
              <a:rPr lang="ru-RU" dirty="0" err="1"/>
              <a:t>that</a:t>
            </a:r>
            <a:r>
              <a:rPr lang="ru-RU" dirty="0"/>
              <a:t> </a:t>
            </a:r>
            <a:r>
              <a:rPr lang="ru-RU" dirty="0" err="1"/>
              <a:t>time</a:t>
            </a:r>
            <a:r>
              <a:rPr lang="ru-RU" dirty="0"/>
              <a:t>, </a:t>
            </a:r>
            <a:r>
              <a:rPr lang="ru-RU" dirty="0" err="1"/>
              <a:t>constituting</a:t>
            </a:r>
            <a:r>
              <a:rPr lang="ru-RU" dirty="0"/>
              <a:t> 18.7 </a:t>
            </a:r>
            <a:r>
              <a:rPr lang="ru-RU" dirty="0" err="1"/>
              <a:t>percent</a:t>
            </a:r>
            <a:r>
              <a:rPr lang="ru-RU" dirty="0"/>
              <a:t> </a:t>
            </a:r>
            <a:r>
              <a:rPr lang="ru-RU" dirty="0" err="1"/>
              <a:t>of</a:t>
            </a:r>
            <a:r>
              <a:rPr lang="ru-RU" dirty="0"/>
              <a:t> </a:t>
            </a:r>
            <a:r>
              <a:rPr lang="ru-RU" dirty="0" err="1"/>
              <a:t>the</a:t>
            </a:r>
            <a:r>
              <a:rPr lang="ru-RU" dirty="0"/>
              <a:t> </a:t>
            </a:r>
            <a:r>
              <a:rPr lang="ru-RU" dirty="0" err="1"/>
              <a:t>total</a:t>
            </a:r>
            <a:r>
              <a:rPr lang="ru-RU" dirty="0"/>
              <a:t> </a:t>
            </a:r>
            <a:r>
              <a:rPr lang="ru-RU" dirty="0" err="1"/>
              <a:t>population</a:t>
            </a:r>
            <a:r>
              <a:rPr lang="ru-RU" dirty="0"/>
              <a:t>. </a:t>
            </a:r>
            <a:endParaRPr lang="en-US" dirty="0"/>
          </a:p>
          <a:p>
            <a:endParaRPr lang="en-US" dirty="0"/>
          </a:p>
          <a:p>
            <a:r>
              <a:rPr lang="en-US" dirty="0"/>
              <a:t>Equal opportunities for all people</a:t>
            </a:r>
          </a:p>
          <a:p>
            <a:endParaRPr lang="en-US" dirty="0"/>
          </a:p>
          <a:p>
            <a:r>
              <a:rPr lang="en-US" dirty="0"/>
              <a:t>Improves website quality for all</a:t>
            </a:r>
          </a:p>
          <a:p>
            <a:endParaRPr lang="en-US" dirty="0"/>
          </a:p>
        </p:txBody>
      </p:sp>
    </p:spTree>
    <p:extLst>
      <p:ext uri="{BB962C8B-B14F-4D97-AF65-F5344CB8AC3E}">
        <p14:creationId xmlns:p14="http://schemas.microsoft.com/office/powerpoint/2010/main" val="19765686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Accessibility technology</a:t>
            </a:r>
          </a:p>
        </p:txBody>
      </p:sp>
      <p:sp>
        <p:nvSpPr>
          <p:cNvPr id="3" name="Content Placeholder 2"/>
          <p:cNvSpPr>
            <a:spLocks noGrp="1"/>
          </p:cNvSpPr>
          <p:nvPr>
            <p:ph sz="quarter" idx="11"/>
          </p:nvPr>
        </p:nvSpPr>
        <p:spPr/>
        <p:txBody>
          <a:bodyPr/>
          <a:lstStyle/>
          <a:p>
            <a:r>
              <a:rPr lang="en-US" dirty="0"/>
              <a:t>Screen readers</a:t>
            </a:r>
          </a:p>
          <a:p>
            <a:r>
              <a:rPr lang="en-US" dirty="0"/>
              <a:t>Braille keyboards</a:t>
            </a:r>
          </a:p>
          <a:p>
            <a:r>
              <a:rPr lang="en-US" dirty="0"/>
              <a:t>Screen Magnification</a:t>
            </a:r>
          </a:p>
          <a:p>
            <a:r>
              <a:rPr lang="en-US" dirty="0"/>
              <a:t>Speech recognition</a:t>
            </a:r>
          </a:p>
          <a:p>
            <a:endParaRPr lang="en-US" dirty="0"/>
          </a:p>
        </p:txBody>
      </p:sp>
    </p:spTree>
    <p:extLst>
      <p:ext uri="{BB962C8B-B14F-4D97-AF65-F5344CB8AC3E}">
        <p14:creationId xmlns:p14="http://schemas.microsoft.com/office/powerpoint/2010/main" val="32363256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Is my site accessible?</a:t>
            </a:r>
          </a:p>
        </p:txBody>
      </p:sp>
      <p:sp>
        <p:nvSpPr>
          <p:cNvPr id="3" name="Content Placeholder 2"/>
          <p:cNvSpPr>
            <a:spLocks noGrp="1"/>
          </p:cNvSpPr>
          <p:nvPr>
            <p:ph sz="quarter" idx="11"/>
          </p:nvPr>
        </p:nvSpPr>
        <p:spPr/>
        <p:txBody>
          <a:bodyPr/>
          <a:lstStyle/>
          <a:p>
            <a:r>
              <a:rPr lang="en-US" dirty="0">
                <a:hlinkClick r:id="rId2"/>
              </a:rPr>
              <a:t>http://</a:t>
            </a:r>
            <a:r>
              <a:rPr lang="en-US" dirty="0" smtClean="0">
                <a:hlinkClick r:id="rId2"/>
              </a:rPr>
              <a:t>wave.webaim.org/</a:t>
            </a:r>
            <a:endParaRPr lang="en-US" dirty="0" smtClean="0"/>
          </a:p>
          <a:p>
            <a:r>
              <a:rPr lang="en-US" dirty="0">
                <a:hlinkClick r:id="rId3"/>
              </a:rPr>
              <a:t>http://usabilitygeek.com/10-free-web-based-web-site-accessibility-evaluation-tools</a:t>
            </a:r>
            <a:r>
              <a:rPr lang="en-US" dirty="0" smtClean="0">
                <a:hlinkClick r:id="rId3"/>
              </a:rPr>
              <a:t>/</a:t>
            </a:r>
            <a:endParaRPr lang="en-US" dirty="0" smtClean="0"/>
          </a:p>
          <a:p>
            <a:r>
              <a:rPr lang="en-US" dirty="0" smtClean="0">
                <a:hlinkClick r:id="rId4"/>
              </a:rPr>
              <a:t>https</a:t>
            </a:r>
            <a:r>
              <a:rPr lang="en-US" dirty="0">
                <a:hlinkClick r:id="rId4"/>
              </a:rPr>
              <a:t>://www.w3.org/WAI/ER/tools</a:t>
            </a:r>
            <a:r>
              <a:rPr lang="en-US" dirty="0" smtClean="0">
                <a:hlinkClick r:id="rId4"/>
              </a:rPr>
              <a:t>/</a:t>
            </a:r>
            <a:endParaRPr lang="en-US" dirty="0" smtClean="0"/>
          </a:p>
          <a:p>
            <a:r>
              <a:rPr lang="en-US" dirty="0" smtClean="0">
                <a:hlinkClick r:id="rId5"/>
              </a:rPr>
              <a:t>http</a:t>
            </a:r>
            <a:r>
              <a:rPr lang="en-US" dirty="0">
                <a:hlinkClick r:id="rId5"/>
              </a:rPr>
              <a:t>://www.508checker.com/</a:t>
            </a:r>
            <a:endParaRPr lang="en-US" dirty="0"/>
          </a:p>
          <a:p>
            <a:endParaRPr lang="en-US" dirty="0"/>
          </a:p>
        </p:txBody>
      </p:sp>
    </p:spTree>
    <p:extLst>
      <p:ext uri="{BB962C8B-B14F-4D97-AF65-F5344CB8AC3E}">
        <p14:creationId xmlns:p14="http://schemas.microsoft.com/office/powerpoint/2010/main" val="25142036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083518" cy="522288"/>
          </a:xfrm>
        </p:spPr>
        <p:txBody>
          <a:bodyPr/>
          <a:lstStyle/>
          <a:p>
            <a:r>
              <a:rPr lang="en-US" dirty="0"/>
              <a:t>HTML </a:t>
            </a:r>
            <a:r>
              <a:rPr lang="en-US" dirty="0" smtClean="0"/>
              <a:t>for </a:t>
            </a:r>
            <a:r>
              <a:rPr lang="en-US" dirty="0"/>
              <a:t>Web Content Accessibility</a:t>
            </a:r>
          </a:p>
        </p:txBody>
      </p:sp>
      <p:sp>
        <p:nvSpPr>
          <p:cNvPr id="3" name="Content Placeholder 2"/>
          <p:cNvSpPr>
            <a:spLocks noGrp="1"/>
          </p:cNvSpPr>
          <p:nvPr>
            <p:ph sz="quarter" idx="11"/>
          </p:nvPr>
        </p:nvSpPr>
        <p:spPr/>
        <p:txBody>
          <a:bodyPr/>
          <a:lstStyle/>
          <a:p>
            <a:r>
              <a:rPr lang="en-US" dirty="0"/>
              <a:t>Document </a:t>
            </a:r>
            <a:r>
              <a:rPr lang="en-US" dirty="0" smtClean="0"/>
              <a:t>must: </a:t>
            </a:r>
          </a:p>
          <a:p>
            <a:pPr lvl="1"/>
            <a:r>
              <a:rPr lang="en-US" dirty="0"/>
              <a:t>Have a title</a:t>
            </a:r>
          </a:p>
          <a:p>
            <a:pPr lvl="1"/>
            <a:r>
              <a:rPr lang="en-US" dirty="0"/>
              <a:t>Have a !DOCTYPE</a:t>
            </a:r>
          </a:p>
          <a:p>
            <a:pPr lvl="1"/>
            <a:r>
              <a:rPr lang="en-US" dirty="0"/>
              <a:t>Be valid</a:t>
            </a:r>
          </a:p>
          <a:p>
            <a:pPr lvl="1"/>
            <a:r>
              <a:rPr lang="en-US" dirty="0"/>
              <a:t>Have content broken into manageable chunks</a:t>
            </a:r>
          </a:p>
          <a:p>
            <a:pPr lvl="1"/>
            <a:r>
              <a:rPr lang="en-US" dirty="0"/>
              <a:t>Use headings (not restyled normal text</a:t>
            </a:r>
            <a:r>
              <a:rPr lang="en-US" dirty="0" smtClean="0"/>
              <a:t>)</a:t>
            </a:r>
          </a:p>
          <a:p>
            <a:pPr lvl="1"/>
            <a:r>
              <a:rPr lang="en-US" dirty="0"/>
              <a:t>Use </a:t>
            </a:r>
            <a:r>
              <a:rPr lang="en-US" dirty="0" err="1"/>
              <a:t>lang</a:t>
            </a:r>
            <a:r>
              <a:rPr lang="en-US" dirty="0"/>
              <a:t> attribute if changes in the language occur:</a:t>
            </a:r>
          </a:p>
          <a:p>
            <a:pPr>
              <a:buFontTx/>
              <a:buNone/>
            </a:pPr>
            <a:r>
              <a:rPr lang="en-US" i="1" dirty="0">
                <a:solidFill>
                  <a:srgbClr val="3333CC"/>
                </a:solidFill>
              </a:rPr>
              <a:t>&lt;p&gt;And with a certain &lt;span </a:t>
            </a:r>
            <a:r>
              <a:rPr lang="en-US" i="1" dirty="0" err="1">
                <a:solidFill>
                  <a:srgbClr val="3333CC"/>
                </a:solidFill>
              </a:rPr>
              <a:t>lang</a:t>
            </a:r>
            <a:r>
              <a:rPr lang="en-US" i="1" dirty="0">
                <a:solidFill>
                  <a:srgbClr val="3333CC"/>
                </a:solidFill>
              </a:rPr>
              <a:t>="</a:t>
            </a:r>
            <a:r>
              <a:rPr lang="en-US" i="1" dirty="0" err="1">
                <a:solidFill>
                  <a:srgbClr val="FF3300"/>
                </a:solidFill>
              </a:rPr>
              <a:t>fr</a:t>
            </a:r>
            <a:r>
              <a:rPr lang="en-US" i="1" dirty="0">
                <a:solidFill>
                  <a:srgbClr val="3333CC"/>
                </a:solidFill>
              </a:rPr>
              <a:t>"&gt;je ne sais quoi&lt;/span&gt;, she entered both the room, and his life, forever. &lt;q&gt;My name is Natasha,&lt;/q&gt; she said. &lt;q </a:t>
            </a:r>
            <a:r>
              <a:rPr lang="en-US" i="1" dirty="0" err="1">
                <a:solidFill>
                  <a:srgbClr val="3333CC"/>
                </a:solidFill>
              </a:rPr>
              <a:t>lang</a:t>
            </a:r>
            <a:r>
              <a:rPr lang="en-US" i="1" dirty="0">
                <a:solidFill>
                  <a:srgbClr val="3333CC"/>
                </a:solidFill>
              </a:rPr>
              <a:t>="</a:t>
            </a:r>
            <a:r>
              <a:rPr lang="en-US" i="1" dirty="0">
                <a:solidFill>
                  <a:srgbClr val="FF3300"/>
                </a:solidFill>
              </a:rPr>
              <a:t>it</a:t>
            </a:r>
            <a:r>
              <a:rPr lang="en-US" i="1" dirty="0">
                <a:solidFill>
                  <a:srgbClr val="3333CC"/>
                </a:solidFill>
              </a:rPr>
              <a:t>"&gt;</a:t>
            </a:r>
            <a:r>
              <a:rPr lang="en-US" i="1" dirty="0" err="1">
                <a:solidFill>
                  <a:srgbClr val="3333CC"/>
                </a:solidFill>
              </a:rPr>
              <a:t>Piacere</a:t>
            </a:r>
            <a:r>
              <a:rPr lang="en-US" i="1" dirty="0">
                <a:solidFill>
                  <a:srgbClr val="3333CC"/>
                </a:solidFill>
              </a:rPr>
              <a:t>,&lt;/q&gt; he replied in impeccable Italian, locking the door.</a:t>
            </a:r>
            <a:r>
              <a:rPr lang="en-US" dirty="0"/>
              <a:t> </a:t>
            </a:r>
          </a:p>
          <a:p>
            <a:r>
              <a:rPr lang="en-US" dirty="0"/>
              <a:t>Use CSS to control layout and presentation. </a:t>
            </a:r>
          </a:p>
          <a:p>
            <a:r>
              <a:rPr lang="en-US" dirty="0"/>
              <a:t>Use markup rather than images to convey information, e.g. mathematical equations</a:t>
            </a:r>
          </a:p>
          <a:p>
            <a:pPr lvl="1"/>
            <a:endParaRPr lang="en-US" dirty="0"/>
          </a:p>
          <a:p>
            <a:pPr lvl="2"/>
            <a:endParaRPr lang="en-US" dirty="0"/>
          </a:p>
        </p:txBody>
      </p:sp>
    </p:spTree>
    <p:extLst>
      <p:ext uri="{BB962C8B-B14F-4D97-AF65-F5344CB8AC3E}">
        <p14:creationId xmlns:p14="http://schemas.microsoft.com/office/powerpoint/2010/main" val="9129966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Tables must</a:t>
            </a:r>
          </a:p>
        </p:txBody>
      </p:sp>
      <p:sp>
        <p:nvSpPr>
          <p:cNvPr id="3" name="Content Placeholder 2"/>
          <p:cNvSpPr>
            <a:spLocks noGrp="1"/>
          </p:cNvSpPr>
          <p:nvPr>
            <p:ph sz="quarter" idx="11"/>
          </p:nvPr>
        </p:nvSpPr>
        <p:spPr/>
        <p:txBody>
          <a:bodyPr/>
          <a:lstStyle/>
          <a:p>
            <a:r>
              <a:rPr lang="en-US" dirty="0"/>
              <a:t>Use summary attribute</a:t>
            </a:r>
          </a:p>
          <a:p>
            <a:r>
              <a:rPr lang="en-US" dirty="0"/>
              <a:t>Provide caption via Caption element</a:t>
            </a:r>
          </a:p>
          <a:p>
            <a:r>
              <a:rPr lang="en-US" dirty="0"/>
              <a:t>Not be used for Layout, unless can be </a:t>
            </a:r>
            <a:r>
              <a:rPr lang="en-US" dirty="0" smtClean="0"/>
              <a:t>linearized</a:t>
            </a:r>
          </a:p>
          <a:p>
            <a:endParaRPr lang="en-US" dirty="0"/>
          </a:p>
          <a:p>
            <a:pPr marL="457200" lvl="1" indent="0">
              <a:buNone/>
            </a:pPr>
            <a:r>
              <a:rPr lang="en-US" dirty="0"/>
              <a:t>&lt;TABLE border="1" </a:t>
            </a:r>
          </a:p>
          <a:p>
            <a:pPr marL="457200" lvl="1" indent="0">
              <a:buNone/>
            </a:pPr>
            <a:r>
              <a:rPr lang="en-US" dirty="0">
                <a:solidFill>
                  <a:srgbClr val="FF3300"/>
                </a:solidFill>
              </a:rPr>
              <a:t>summary="This table gives some statistics about fruit flies: average height and weight, and percentage with red eyes (for both males and females)."&gt;</a:t>
            </a:r>
            <a:r>
              <a:rPr lang="en-US" dirty="0"/>
              <a:t> </a:t>
            </a:r>
          </a:p>
          <a:p>
            <a:pPr marL="457200" lvl="1" indent="0">
              <a:buNone/>
            </a:pPr>
            <a:r>
              <a:rPr lang="en-US" dirty="0">
                <a:solidFill>
                  <a:srgbClr val="FF3300"/>
                </a:solidFill>
              </a:rPr>
              <a:t>&lt;CAPTION&gt;&lt;</a:t>
            </a:r>
            <a:r>
              <a:rPr lang="en-US" dirty="0"/>
              <a:t>EM&gt;A test table with merged cells&lt;/EM&gt;</a:t>
            </a:r>
            <a:r>
              <a:rPr lang="en-US" dirty="0">
                <a:solidFill>
                  <a:srgbClr val="FF3300"/>
                </a:solidFill>
              </a:rPr>
              <a:t>&lt;/CAPTION&gt;</a:t>
            </a:r>
            <a:r>
              <a:rPr lang="en-US" dirty="0"/>
              <a:t> </a:t>
            </a:r>
          </a:p>
          <a:p>
            <a:pPr marL="457200" lvl="1" indent="0">
              <a:buNone/>
            </a:pPr>
            <a:r>
              <a:rPr lang="en-US" dirty="0"/>
              <a:t>&lt;TR</a:t>
            </a:r>
            <a:r>
              <a:rPr lang="en-US" dirty="0" smtClean="0"/>
              <a:t>&gt;&lt;TH </a:t>
            </a:r>
            <a:r>
              <a:rPr lang="en-US" dirty="0" err="1"/>
              <a:t>colspan</a:t>
            </a:r>
            <a:r>
              <a:rPr lang="en-US" dirty="0"/>
              <a:t>="2"&gt;</a:t>
            </a:r>
            <a:r>
              <a:rPr lang="en-US" dirty="0" smtClean="0"/>
              <a:t>Average&lt;/TH&gt; &lt;/TR</a:t>
            </a:r>
            <a:r>
              <a:rPr lang="en-US" dirty="0"/>
              <a:t>&gt;</a:t>
            </a:r>
          </a:p>
          <a:p>
            <a:pPr marL="457200" lvl="1" indent="0">
              <a:buNone/>
            </a:pPr>
            <a:r>
              <a:rPr lang="en-US" dirty="0"/>
              <a:t>&lt;/TABLE&gt; </a:t>
            </a:r>
          </a:p>
          <a:p>
            <a:endParaRPr lang="en-US" dirty="0"/>
          </a:p>
        </p:txBody>
      </p:sp>
    </p:spTree>
    <p:extLst>
      <p:ext uri="{BB962C8B-B14F-4D97-AF65-F5344CB8AC3E}">
        <p14:creationId xmlns:p14="http://schemas.microsoft.com/office/powerpoint/2010/main" val="19914498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Links and images</a:t>
            </a:r>
            <a:endParaRPr lang="en-US" dirty="0"/>
          </a:p>
        </p:txBody>
      </p:sp>
      <p:sp>
        <p:nvSpPr>
          <p:cNvPr id="3" name="Content Placeholder 2"/>
          <p:cNvSpPr>
            <a:spLocks noGrp="1"/>
          </p:cNvSpPr>
          <p:nvPr>
            <p:ph sz="quarter" idx="11"/>
          </p:nvPr>
        </p:nvSpPr>
        <p:spPr/>
        <p:txBody>
          <a:bodyPr/>
          <a:lstStyle/>
          <a:p>
            <a:r>
              <a:rPr lang="en-US" dirty="0"/>
              <a:t>Links </a:t>
            </a:r>
            <a:r>
              <a:rPr lang="en-US" dirty="0" smtClean="0"/>
              <a:t>must</a:t>
            </a:r>
          </a:p>
          <a:p>
            <a:pPr lvl="1"/>
            <a:r>
              <a:rPr lang="en-US" dirty="0"/>
              <a:t>Provide a text equivalent for every non-text element </a:t>
            </a:r>
          </a:p>
          <a:p>
            <a:pPr lvl="1">
              <a:buFontTx/>
              <a:buNone/>
            </a:pPr>
            <a:r>
              <a:rPr lang="en-US" dirty="0"/>
              <a:t>	</a:t>
            </a:r>
            <a:r>
              <a:rPr lang="en-US" i="1" dirty="0">
                <a:solidFill>
                  <a:srgbClr val="3333CC"/>
                </a:solidFill>
              </a:rPr>
              <a:t>&lt;a </a:t>
            </a:r>
            <a:r>
              <a:rPr lang="en-US" i="1" dirty="0" err="1">
                <a:solidFill>
                  <a:srgbClr val="3333CC"/>
                </a:solidFill>
              </a:rPr>
              <a:t>href</a:t>
            </a:r>
            <a:r>
              <a:rPr lang="en-US" i="1" dirty="0">
                <a:solidFill>
                  <a:srgbClr val="3333CC"/>
                </a:solidFill>
              </a:rPr>
              <a:t>="routes.html"&gt; &lt;</a:t>
            </a:r>
            <a:r>
              <a:rPr lang="en-US" i="1" dirty="0" err="1">
                <a:solidFill>
                  <a:srgbClr val="3333CC"/>
                </a:solidFill>
              </a:rPr>
              <a:t>img</a:t>
            </a:r>
            <a:r>
              <a:rPr lang="en-US" i="1" dirty="0">
                <a:solidFill>
                  <a:srgbClr val="3333CC"/>
                </a:solidFill>
              </a:rPr>
              <a:t> </a:t>
            </a:r>
            <a:r>
              <a:rPr lang="en-US" i="1" dirty="0" err="1">
                <a:solidFill>
                  <a:srgbClr val="3333CC"/>
                </a:solidFill>
              </a:rPr>
              <a:t>src</a:t>
            </a:r>
            <a:r>
              <a:rPr lang="en-US" i="1" dirty="0">
                <a:solidFill>
                  <a:srgbClr val="3333CC"/>
                </a:solidFill>
              </a:rPr>
              <a:t>="topo.html" alt="Current routes at Boulders Climbing Gym“/&gt; </a:t>
            </a:r>
            <a:r>
              <a:rPr lang="en-US" i="1" dirty="0" smtClean="0">
                <a:solidFill>
                  <a:srgbClr val="3333CC"/>
                </a:solidFill>
              </a:rPr>
              <a:t>&lt;/</a:t>
            </a:r>
            <a:r>
              <a:rPr lang="en-US" i="1" dirty="0">
                <a:solidFill>
                  <a:srgbClr val="3333CC"/>
                </a:solidFill>
              </a:rPr>
              <a:t>a&gt; </a:t>
            </a:r>
          </a:p>
          <a:p>
            <a:pPr lvl="1"/>
            <a:r>
              <a:rPr lang="en-US" dirty="0"/>
              <a:t>Group related </a:t>
            </a:r>
            <a:r>
              <a:rPr lang="en-US" dirty="0" smtClean="0"/>
              <a:t>links</a:t>
            </a:r>
          </a:p>
          <a:p>
            <a:pPr lvl="1"/>
            <a:endParaRPr lang="en-US" dirty="0" smtClean="0"/>
          </a:p>
          <a:p>
            <a:r>
              <a:rPr lang="en-US" dirty="0"/>
              <a:t>Images must</a:t>
            </a:r>
          </a:p>
          <a:p>
            <a:pPr lvl="1"/>
            <a:r>
              <a:rPr lang="en-US" dirty="0"/>
              <a:t>Have an alt-text attribute</a:t>
            </a:r>
          </a:p>
          <a:p>
            <a:pPr>
              <a:buFontTx/>
              <a:buNone/>
            </a:pPr>
            <a:r>
              <a:rPr lang="en-US" dirty="0"/>
              <a:t>	</a:t>
            </a:r>
            <a:r>
              <a:rPr lang="en-US" dirty="0" smtClean="0"/>
              <a:t>	</a:t>
            </a:r>
            <a:r>
              <a:rPr lang="en-US" i="1" dirty="0" smtClean="0">
                <a:solidFill>
                  <a:srgbClr val="3333CC"/>
                </a:solidFill>
              </a:rPr>
              <a:t>&lt;</a:t>
            </a:r>
            <a:r>
              <a:rPr lang="en-US" i="1" dirty="0" err="1">
                <a:solidFill>
                  <a:srgbClr val="3333CC"/>
                </a:solidFill>
              </a:rPr>
              <a:t>img</a:t>
            </a:r>
            <a:r>
              <a:rPr lang="en-US" i="1" dirty="0">
                <a:solidFill>
                  <a:srgbClr val="3333CC"/>
                </a:solidFill>
              </a:rPr>
              <a:t> </a:t>
            </a:r>
            <a:r>
              <a:rPr lang="en-US" i="1" dirty="0" err="1">
                <a:solidFill>
                  <a:srgbClr val="3333CC"/>
                </a:solidFill>
              </a:rPr>
              <a:t>src</a:t>
            </a:r>
            <a:r>
              <a:rPr lang="en-US" i="1" dirty="0">
                <a:solidFill>
                  <a:srgbClr val="3333CC"/>
                </a:solidFill>
              </a:rPr>
              <a:t>="magnifyingglass.gif" alt="Search“ /&gt; </a:t>
            </a:r>
          </a:p>
          <a:p>
            <a:pPr lvl="1"/>
            <a:endParaRPr lang="en-US" dirty="0"/>
          </a:p>
        </p:txBody>
      </p:sp>
    </p:spTree>
    <p:extLst>
      <p:ext uri="{BB962C8B-B14F-4D97-AF65-F5344CB8AC3E}">
        <p14:creationId xmlns:p14="http://schemas.microsoft.com/office/powerpoint/2010/main" val="289387253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CSS Techniques</a:t>
            </a:r>
          </a:p>
        </p:txBody>
      </p:sp>
      <p:sp>
        <p:nvSpPr>
          <p:cNvPr id="3" name="Content Placeholder 2"/>
          <p:cNvSpPr>
            <a:spLocks noGrp="1"/>
          </p:cNvSpPr>
          <p:nvPr>
            <p:ph sz="quarter" idx="11"/>
          </p:nvPr>
        </p:nvSpPr>
        <p:spPr/>
        <p:txBody>
          <a:bodyPr/>
          <a:lstStyle/>
          <a:p>
            <a:r>
              <a:rPr lang="en-US" dirty="0"/>
              <a:t>CSS: </a:t>
            </a:r>
            <a:r>
              <a:rPr lang="en-US" dirty="0" smtClean="0"/>
              <a:t>Colors</a:t>
            </a:r>
          </a:p>
          <a:p>
            <a:pPr lvl="1"/>
            <a:r>
              <a:rPr lang="en-US" dirty="0" smtClean="0"/>
              <a:t>Ensure </a:t>
            </a:r>
            <a:r>
              <a:rPr lang="en-US" dirty="0"/>
              <a:t>that foreground and background color combinations provide sufficient contrast when viewed by someone having color deficits or when viewed on a black and white screen. </a:t>
            </a:r>
          </a:p>
          <a:p>
            <a:endParaRPr lang="en-US" dirty="0" smtClean="0"/>
          </a:p>
          <a:p>
            <a:r>
              <a:rPr lang="en-US" dirty="0"/>
              <a:t>Accessibility </a:t>
            </a:r>
            <a:r>
              <a:rPr lang="en-US" dirty="0" smtClean="0"/>
              <a:t>Color</a:t>
            </a:r>
          </a:p>
          <a:p>
            <a:pPr lvl="1"/>
            <a:r>
              <a:rPr lang="en-US" dirty="0">
                <a:hlinkClick r:id="rId2"/>
              </a:rPr>
              <a:t>http://www.fujitsu.com/global/accessibility/assistance/cs/</a:t>
            </a:r>
            <a:r>
              <a:rPr lang="en-US" dirty="0"/>
              <a:t>  //Color selector</a:t>
            </a:r>
          </a:p>
          <a:p>
            <a:pPr lvl="1"/>
            <a:r>
              <a:rPr lang="en-US" dirty="0">
                <a:hlinkClick r:id="rId3"/>
              </a:rPr>
              <a:t>http://www.etre.com/tools/colourcheck</a:t>
            </a:r>
            <a:r>
              <a:rPr lang="en-US" dirty="0" smtClean="0">
                <a:hlinkClick r:id="rId3"/>
              </a:rPr>
              <a:t>/</a:t>
            </a:r>
            <a:endParaRPr lang="en-US" dirty="0"/>
          </a:p>
          <a:p>
            <a:pPr lvl="1"/>
            <a:r>
              <a:rPr lang="ru-RU" dirty="0">
                <a:hlinkClick r:id="rId4"/>
              </a:rPr>
              <a:t>http://colorschemedesigner.com/</a:t>
            </a:r>
            <a:r>
              <a:rPr lang="ru-RU" dirty="0"/>
              <a:t> </a:t>
            </a:r>
            <a:endParaRPr lang="en-US" dirty="0"/>
          </a:p>
          <a:p>
            <a:endParaRPr lang="en-US" dirty="0"/>
          </a:p>
        </p:txBody>
      </p:sp>
      <p:pic>
        <p:nvPicPr>
          <p:cNvPr id="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7753083" y="2440546"/>
            <a:ext cx="3541610" cy="3998891"/>
          </a:xfrm>
          <a:prstGeom prst="rect">
            <a:avLst/>
          </a:prstGeom>
          <a:noFill/>
          <a:ln/>
        </p:spPr>
      </p:pic>
    </p:spTree>
    <p:extLst>
      <p:ext uri="{BB962C8B-B14F-4D97-AF65-F5344CB8AC3E}">
        <p14:creationId xmlns:p14="http://schemas.microsoft.com/office/powerpoint/2010/main" val="107906148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CSS: accessibility </a:t>
            </a:r>
            <a:endParaRPr lang="en-US" dirty="0"/>
          </a:p>
        </p:txBody>
      </p:sp>
      <p:sp>
        <p:nvSpPr>
          <p:cNvPr id="3" name="Content Placeholder 2"/>
          <p:cNvSpPr>
            <a:spLocks noGrp="1"/>
          </p:cNvSpPr>
          <p:nvPr>
            <p:ph sz="quarter" idx="11"/>
          </p:nvPr>
        </p:nvSpPr>
        <p:spPr/>
        <p:txBody>
          <a:bodyPr/>
          <a:lstStyle/>
          <a:p>
            <a:r>
              <a:rPr lang="en-US" dirty="0"/>
              <a:t>CSS2's aural properties provide information to non-sighted users and voice-browser users much in the same way fonts provide visual information. </a:t>
            </a:r>
          </a:p>
          <a:p>
            <a:pPr>
              <a:buFontTx/>
              <a:buNone/>
            </a:pPr>
            <a:endParaRPr lang="en-US" i="1" dirty="0">
              <a:solidFill>
                <a:srgbClr val="3333CC"/>
              </a:solidFill>
            </a:endParaRPr>
          </a:p>
          <a:p>
            <a:pPr>
              <a:buFontTx/>
              <a:buNone/>
            </a:pPr>
            <a:r>
              <a:rPr lang="en-US" i="1" dirty="0">
                <a:solidFill>
                  <a:srgbClr val="3333CC"/>
                </a:solidFill>
              </a:rPr>
              <a:t>H1 { voice-family: </a:t>
            </a:r>
            <a:r>
              <a:rPr lang="en-US" i="1" dirty="0" err="1">
                <a:solidFill>
                  <a:srgbClr val="3333CC"/>
                </a:solidFill>
              </a:rPr>
              <a:t>paul</a:t>
            </a:r>
            <a:r>
              <a:rPr lang="en-US" i="1" dirty="0">
                <a:solidFill>
                  <a:srgbClr val="3333CC"/>
                </a:solidFill>
              </a:rPr>
              <a:t>; </a:t>
            </a:r>
          </a:p>
          <a:p>
            <a:pPr>
              <a:buFontTx/>
              <a:buNone/>
            </a:pPr>
            <a:r>
              <a:rPr lang="en-US" i="1" dirty="0">
                <a:solidFill>
                  <a:srgbClr val="3333CC"/>
                </a:solidFill>
              </a:rPr>
              <a:t>		stress: 20; </a:t>
            </a:r>
          </a:p>
          <a:p>
            <a:pPr>
              <a:buFontTx/>
              <a:buNone/>
            </a:pPr>
            <a:r>
              <a:rPr lang="en-US" i="1" dirty="0">
                <a:solidFill>
                  <a:srgbClr val="3333CC"/>
                </a:solidFill>
              </a:rPr>
              <a:t>		richness: 90; </a:t>
            </a:r>
          </a:p>
          <a:p>
            <a:pPr>
              <a:buFontTx/>
              <a:buNone/>
            </a:pPr>
            <a:r>
              <a:rPr lang="en-US" i="1" dirty="0">
                <a:solidFill>
                  <a:srgbClr val="3333CC"/>
                </a:solidFill>
              </a:rPr>
              <a:t>		cue-before: </a:t>
            </a:r>
            <a:r>
              <a:rPr lang="en-US" i="1" dirty="0" err="1">
                <a:solidFill>
                  <a:srgbClr val="3333CC"/>
                </a:solidFill>
              </a:rPr>
              <a:t>url</a:t>
            </a:r>
            <a:r>
              <a:rPr lang="en-US" i="1" dirty="0">
                <a:solidFill>
                  <a:srgbClr val="3333CC"/>
                </a:solidFill>
              </a:rPr>
              <a:t>("ping.au") </a:t>
            </a:r>
          </a:p>
          <a:p>
            <a:pPr>
              <a:buFontTx/>
              <a:buNone/>
            </a:pPr>
            <a:r>
              <a:rPr lang="en-US" i="1" dirty="0">
                <a:solidFill>
                  <a:srgbClr val="3333CC"/>
                </a:solidFill>
              </a:rPr>
              <a:t>} </a:t>
            </a:r>
          </a:p>
          <a:p>
            <a:endParaRPr lang="en-US" dirty="0"/>
          </a:p>
        </p:txBody>
      </p:sp>
    </p:spTree>
    <p:extLst>
      <p:ext uri="{BB962C8B-B14F-4D97-AF65-F5344CB8AC3E}">
        <p14:creationId xmlns:p14="http://schemas.microsoft.com/office/powerpoint/2010/main" val="74887758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Reading</a:t>
            </a:r>
          </a:p>
        </p:txBody>
      </p:sp>
      <p:sp>
        <p:nvSpPr>
          <p:cNvPr id="3" name="Content Placeholder 2"/>
          <p:cNvSpPr>
            <a:spLocks noGrp="1"/>
          </p:cNvSpPr>
          <p:nvPr>
            <p:ph sz="quarter" idx="11"/>
          </p:nvPr>
        </p:nvSpPr>
        <p:spPr>
          <a:xfrm>
            <a:off x="538163" y="1143000"/>
            <a:ext cx="4458840" cy="2062103"/>
          </a:xfrm>
        </p:spPr>
        <p:txBody>
          <a:bodyPr/>
          <a:lstStyle/>
          <a:p>
            <a:r>
              <a:rPr lang="ru-RU" altLang="en-US" sz="1800" b="1" dirty="0" err="1"/>
              <a:t>Homepage</a:t>
            </a:r>
            <a:r>
              <a:rPr lang="ru-RU" altLang="en-US" sz="1800" b="1" dirty="0"/>
              <a:t> </a:t>
            </a:r>
            <a:r>
              <a:rPr lang="ru-RU" altLang="en-US" sz="1800" b="1" dirty="0" err="1"/>
              <a:t>Usability</a:t>
            </a:r>
            <a:r>
              <a:rPr lang="ru-RU" altLang="en-US" sz="1800" b="1" dirty="0"/>
              <a:t>:</a:t>
            </a:r>
            <a:r>
              <a:rPr lang="en-US" altLang="en-US" sz="1800" b="1" dirty="0"/>
              <a:t/>
            </a:r>
            <a:br>
              <a:rPr lang="en-US" altLang="en-US" sz="1800" b="1" dirty="0"/>
            </a:br>
            <a:r>
              <a:rPr lang="ru-RU" altLang="en-US" sz="1800" b="1" dirty="0"/>
              <a:t>50 </a:t>
            </a:r>
            <a:r>
              <a:rPr lang="ru-RU" altLang="en-US" sz="1800" b="1" dirty="0" err="1"/>
              <a:t>Websites</a:t>
            </a:r>
            <a:r>
              <a:rPr lang="ru-RU" altLang="en-US" sz="1800" b="1" dirty="0"/>
              <a:t> </a:t>
            </a:r>
            <a:r>
              <a:rPr lang="ru-RU" altLang="en-US" sz="1800" b="1" dirty="0" err="1"/>
              <a:t>Deconstructed</a:t>
            </a:r>
            <a:r>
              <a:rPr lang="en-US" altLang="en-US" sz="1800" b="1" dirty="0"/>
              <a:t/>
            </a:r>
            <a:br>
              <a:rPr lang="en-US" altLang="en-US" sz="1800" b="1" dirty="0"/>
            </a:br>
            <a:r>
              <a:rPr lang="en-US" altLang="en-US" sz="1800" b="1" dirty="0"/>
              <a:t/>
            </a:r>
            <a:br>
              <a:rPr lang="en-US" altLang="en-US" sz="1800" b="1" dirty="0"/>
            </a:br>
            <a:r>
              <a:rPr lang="en-US" altLang="en-US" sz="1800" b="1" dirty="0"/>
              <a:t/>
            </a:r>
            <a:br>
              <a:rPr lang="en-US" altLang="en-US" sz="1800" b="1" dirty="0"/>
            </a:br>
            <a:r>
              <a:rPr lang="ru-RU" altLang="en-US" sz="1800" dirty="0" err="1"/>
              <a:t>By</a:t>
            </a:r>
            <a:r>
              <a:rPr lang="ru-RU" altLang="en-US" sz="1800" dirty="0"/>
              <a:t> </a:t>
            </a:r>
            <a:r>
              <a:rPr lang="ru-RU" altLang="en-US" sz="1800" dirty="0" err="1"/>
              <a:t>Jakob</a:t>
            </a:r>
            <a:r>
              <a:rPr lang="ru-RU" altLang="en-US" sz="1800" dirty="0"/>
              <a:t> </a:t>
            </a:r>
            <a:r>
              <a:rPr lang="ru-RU" altLang="en-US" sz="1800" dirty="0" err="1"/>
              <a:t>Nielsen</a:t>
            </a:r>
            <a:r>
              <a:rPr lang="ru-RU" altLang="en-US" sz="1800" dirty="0"/>
              <a:t>, </a:t>
            </a:r>
            <a:r>
              <a:rPr lang="ru-RU" altLang="en-US" sz="1800" dirty="0" err="1"/>
              <a:t>Marie</a:t>
            </a:r>
            <a:r>
              <a:rPr lang="ru-RU" altLang="en-US" sz="1800" dirty="0"/>
              <a:t> </a:t>
            </a:r>
            <a:r>
              <a:rPr lang="ru-RU" altLang="en-US" sz="1800" dirty="0" err="1"/>
              <a:t>Tahir</a:t>
            </a:r>
            <a:r>
              <a:rPr lang="en-US" altLang="en-US" sz="1800" dirty="0"/>
              <a:t/>
            </a:r>
            <a:br>
              <a:rPr lang="en-US" altLang="en-US" sz="1800" dirty="0"/>
            </a:br>
            <a:r>
              <a:rPr lang="ru-RU" altLang="en-US" sz="1800" dirty="0" err="1"/>
              <a:t>Edition</a:t>
            </a:r>
            <a:r>
              <a:rPr lang="ru-RU" altLang="en-US" sz="1800" dirty="0"/>
              <a:t>: 2, </a:t>
            </a:r>
            <a:r>
              <a:rPr lang="ru-RU" altLang="en-US" sz="1800" dirty="0" err="1"/>
              <a:t>illustrated</a:t>
            </a:r>
            <a:r>
              <a:rPr lang="en-US" altLang="en-US" sz="1800" dirty="0"/>
              <a:t/>
            </a:r>
            <a:br>
              <a:rPr lang="en-US" altLang="en-US" sz="1800" dirty="0"/>
            </a:br>
            <a:r>
              <a:rPr lang="ru-RU" altLang="en-US" sz="1800" dirty="0" err="1"/>
              <a:t>Published</a:t>
            </a:r>
            <a:r>
              <a:rPr lang="ru-RU" altLang="en-US" sz="1800" dirty="0"/>
              <a:t> </a:t>
            </a:r>
            <a:r>
              <a:rPr lang="ru-RU" altLang="en-US" sz="1800" dirty="0" err="1"/>
              <a:t>by</a:t>
            </a:r>
            <a:r>
              <a:rPr lang="ru-RU" altLang="en-US" sz="1800" dirty="0"/>
              <a:t> </a:t>
            </a:r>
            <a:r>
              <a:rPr lang="ru-RU" altLang="en-US" sz="1800" dirty="0" err="1"/>
              <a:t>New</a:t>
            </a:r>
            <a:r>
              <a:rPr lang="ru-RU" altLang="en-US" sz="1800" dirty="0"/>
              <a:t> </a:t>
            </a:r>
            <a:r>
              <a:rPr lang="ru-RU" altLang="en-US" sz="1800" dirty="0" err="1"/>
              <a:t>Riders</a:t>
            </a:r>
            <a:r>
              <a:rPr lang="ru-RU" altLang="en-US" sz="1800" dirty="0"/>
              <a:t>, 2001</a:t>
            </a:r>
            <a:r>
              <a:rPr lang="en-US" altLang="en-US" sz="1800" dirty="0"/>
              <a:t/>
            </a:r>
            <a:br>
              <a:rPr lang="en-US" altLang="en-US" sz="1800" dirty="0"/>
            </a:br>
            <a:r>
              <a:rPr lang="ru-RU" altLang="en-US" sz="1800" dirty="0"/>
              <a:t>ISBN 073571102X, 9780735711020</a:t>
            </a:r>
            <a:endParaRPr lang="en-US" altLang="en-US" sz="1800" dirty="0"/>
          </a:p>
          <a:p>
            <a:endParaRPr lang="en-US" dirty="0"/>
          </a:p>
        </p:txBody>
      </p:sp>
      <p:sp>
        <p:nvSpPr>
          <p:cNvPr id="4" name="Rectangle 3"/>
          <p:cNvSpPr/>
          <p:nvPr/>
        </p:nvSpPr>
        <p:spPr>
          <a:xfrm>
            <a:off x="6035899" y="1143000"/>
            <a:ext cx="4846749" cy="2062103"/>
          </a:xfrm>
          <a:prstGeom prst="rect">
            <a:avLst/>
          </a:prstGeom>
        </p:spPr>
        <p:txBody>
          <a:bodyPr wrap="square">
            <a:spAutoFit/>
          </a:bodyPr>
          <a:lstStyle/>
          <a:p>
            <a:r>
              <a:rPr lang="ru-RU" altLang="en-US" b="1" dirty="0" err="1"/>
              <a:t>Don't</a:t>
            </a:r>
            <a:r>
              <a:rPr lang="ru-RU" altLang="en-US" b="1" dirty="0"/>
              <a:t> </a:t>
            </a:r>
            <a:r>
              <a:rPr lang="ru-RU" altLang="en-US" b="1" dirty="0" err="1"/>
              <a:t>make</a:t>
            </a:r>
            <a:r>
              <a:rPr lang="ru-RU" altLang="en-US" b="1" dirty="0"/>
              <a:t> </a:t>
            </a:r>
            <a:r>
              <a:rPr lang="ru-RU" altLang="en-US" b="1" dirty="0" err="1"/>
              <a:t>me</a:t>
            </a:r>
            <a:r>
              <a:rPr lang="ru-RU" altLang="en-US" b="1" dirty="0"/>
              <a:t> </a:t>
            </a:r>
            <a:r>
              <a:rPr lang="ru-RU" altLang="en-US" b="1" dirty="0" err="1"/>
              <a:t>think</a:t>
            </a:r>
            <a:r>
              <a:rPr lang="ru-RU" altLang="en-US" b="1" dirty="0"/>
              <a:t>!:</a:t>
            </a:r>
            <a:r>
              <a:rPr lang="en-US" altLang="en-US" b="1" dirty="0"/>
              <a:t/>
            </a:r>
            <a:br>
              <a:rPr lang="en-US" altLang="en-US" b="1" dirty="0"/>
            </a:br>
            <a:r>
              <a:rPr lang="en-US" altLang="en-US" b="1" dirty="0" smtClean="0"/>
              <a:t>A</a:t>
            </a:r>
            <a:r>
              <a:rPr lang="ru-RU" altLang="en-US" b="1" dirty="0" smtClean="0"/>
              <a:t> </a:t>
            </a:r>
            <a:r>
              <a:rPr lang="ru-RU" altLang="en-US" b="1" dirty="0" err="1" smtClean="0"/>
              <a:t>common</a:t>
            </a:r>
            <a:r>
              <a:rPr lang="ru-RU" altLang="en-US" b="1" dirty="0" smtClean="0"/>
              <a:t> </a:t>
            </a:r>
            <a:r>
              <a:rPr lang="ru-RU" altLang="en-US" b="1" dirty="0" err="1" smtClean="0"/>
              <a:t>sense</a:t>
            </a:r>
            <a:r>
              <a:rPr lang="ru-RU" altLang="en-US" b="1" dirty="0" smtClean="0"/>
              <a:t> </a:t>
            </a:r>
            <a:r>
              <a:rPr lang="ru-RU" altLang="en-US" b="1" dirty="0" err="1" smtClean="0"/>
              <a:t>approach</a:t>
            </a:r>
            <a:r>
              <a:rPr lang="ru-RU" altLang="en-US" b="1" dirty="0" smtClean="0"/>
              <a:t> </a:t>
            </a:r>
            <a:r>
              <a:rPr lang="ru-RU" altLang="en-US" b="1" dirty="0" err="1" smtClean="0"/>
              <a:t>to</a:t>
            </a:r>
            <a:r>
              <a:rPr lang="ru-RU" altLang="en-US" b="1" dirty="0" smtClean="0"/>
              <a:t> </a:t>
            </a:r>
            <a:r>
              <a:rPr lang="ru-RU" altLang="en-US" b="1" dirty="0" err="1" smtClean="0"/>
              <a:t>web</a:t>
            </a:r>
            <a:r>
              <a:rPr lang="ru-RU" altLang="en-US" b="1" dirty="0" smtClean="0"/>
              <a:t> </a:t>
            </a:r>
            <a:r>
              <a:rPr lang="ru-RU" altLang="en-US" b="1" dirty="0" err="1" smtClean="0"/>
              <a:t>usability</a:t>
            </a:r>
            <a:r>
              <a:rPr lang="en-US" altLang="en-US" b="1" dirty="0" smtClean="0"/>
              <a:t/>
            </a:r>
            <a:br>
              <a:rPr lang="en-US" altLang="en-US" b="1" dirty="0" smtClean="0"/>
            </a:br>
            <a:r>
              <a:rPr lang="en-US" altLang="en-US" b="1" dirty="0"/>
              <a:t/>
            </a:r>
            <a:br>
              <a:rPr lang="en-US" altLang="en-US" b="1" dirty="0"/>
            </a:br>
            <a:r>
              <a:rPr lang="ru-RU" altLang="en-US" sz="1400" dirty="0" err="1"/>
              <a:t>By</a:t>
            </a:r>
            <a:r>
              <a:rPr lang="ru-RU" altLang="en-US" sz="1400" dirty="0"/>
              <a:t> </a:t>
            </a:r>
            <a:r>
              <a:rPr lang="ru-RU" altLang="en-US" sz="1400" dirty="0" err="1"/>
              <a:t>Steve</a:t>
            </a:r>
            <a:r>
              <a:rPr lang="ru-RU" altLang="en-US" sz="1400" dirty="0"/>
              <a:t> </a:t>
            </a:r>
            <a:r>
              <a:rPr lang="ru-RU" altLang="en-US" sz="1400" dirty="0" err="1"/>
              <a:t>Krug</a:t>
            </a:r>
            <a:r>
              <a:rPr lang="en-US" altLang="en-US" sz="1400" dirty="0"/>
              <a:t/>
            </a:r>
            <a:br>
              <a:rPr lang="en-US" altLang="en-US" sz="1400" dirty="0"/>
            </a:br>
            <a:r>
              <a:rPr lang="ru-RU" altLang="en-US" sz="1400" dirty="0" err="1"/>
              <a:t>Edition</a:t>
            </a:r>
            <a:r>
              <a:rPr lang="ru-RU" altLang="en-US" sz="1400" dirty="0"/>
              <a:t>: 2, </a:t>
            </a:r>
            <a:r>
              <a:rPr lang="ru-RU" altLang="en-US" sz="1400" dirty="0" err="1"/>
              <a:t>illustrated</a:t>
            </a:r>
            <a:r>
              <a:rPr lang="en-US" altLang="en-US" sz="1400" dirty="0"/>
              <a:t/>
            </a:r>
            <a:br>
              <a:rPr lang="en-US" altLang="en-US" sz="1400" dirty="0"/>
            </a:br>
            <a:r>
              <a:rPr lang="ru-RU" altLang="en-US" sz="1400" dirty="0" err="1"/>
              <a:t>Published</a:t>
            </a:r>
            <a:r>
              <a:rPr lang="ru-RU" altLang="en-US" sz="1400" dirty="0"/>
              <a:t> </a:t>
            </a:r>
            <a:r>
              <a:rPr lang="ru-RU" altLang="en-US" sz="1400" dirty="0" err="1"/>
              <a:t>by</a:t>
            </a:r>
            <a:r>
              <a:rPr lang="ru-RU" altLang="en-US" sz="1400" dirty="0"/>
              <a:t> </a:t>
            </a:r>
            <a:r>
              <a:rPr lang="ru-RU" altLang="en-US" sz="1400" dirty="0" err="1"/>
              <a:t>New</a:t>
            </a:r>
            <a:r>
              <a:rPr lang="ru-RU" altLang="en-US" sz="1400" dirty="0"/>
              <a:t> </a:t>
            </a:r>
            <a:r>
              <a:rPr lang="ru-RU" altLang="en-US" sz="1400" dirty="0" err="1"/>
              <a:t>Riders</a:t>
            </a:r>
            <a:r>
              <a:rPr lang="ru-RU" altLang="en-US" sz="1400" dirty="0"/>
              <a:t>, 2006</a:t>
            </a:r>
            <a:r>
              <a:rPr lang="en-US" altLang="en-US" sz="1400" dirty="0"/>
              <a:t/>
            </a:r>
            <a:br>
              <a:rPr lang="en-US" altLang="en-US" sz="1400" dirty="0"/>
            </a:br>
            <a:r>
              <a:rPr lang="ru-RU" altLang="en-US" sz="1400" dirty="0"/>
              <a:t>ISBN 0321344758, 9780321344755</a:t>
            </a:r>
            <a:endParaRPr lang="ru-RU" altLang="en-US" dirty="0"/>
          </a:p>
        </p:txBody>
      </p:sp>
      <p:pic>
        <p:nvPicPr>
          <p:cNvPr id="5" name="Picture 5" descr="Title P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0244" y="3371045"/>
            <a:ext cx="2396449" cy="3094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descr="Front Co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3227" y="3371045"/>
            <a:ext cx="2085520" cy="2884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432238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Web resources</a:t>
            </a:r>
            <a:endParaRPr lang="en-US" dirty="0"/>
          </a:p>
        </p:txBody>
      </p:sp>
      <p:sp>
        <p:nvSpPr>
          <p:cNvPr id="3" name="Content Placeholder 2"/>
          <p:cNvSpPr>
            <a:spLocks noGrp="1"/>
          </p:cNvSpPr>
          <p:nvPr>
            <p:ph sz="quarter" idx="11"/>
          </p:nvPr>
        </p:nvSpPr>
        <p:spPr/>
        <p:txBody>
          <a:bodyPr/>
          <a:lstStyle/>
          <a:p>
            <a:r>
              <a:rPr lang="en-US" altLang="en-US" dirty="0">
                <a:hlinkClick r:id="rId2"/>
              </a:rPr>
              <a:t>http://</a:t>
            </a:r>
            <a:r>
              <a:rPr lang="en-US" altLang="en-US" dirty="0" smtClean="0">
                <a:hlinkClick r:id="rId2"/>
              </a:rPr>
              <a:t>drpete.co/blog/25-point-website-usability-checklist</a:t>
            </a:r>
          </a:p>
          <a:p>
            <a:r>
              <a:rPr lang="en-US" altLang="en-US" dirty="0">
                <a:hlinkClick r:id="rId2"/>
              </a:rPr>
              <a:t>https://</a:t>
            </a:r>
            <a:r>
              <a:rPr lang="en-US" altLang="en-US" dirty="0" smtClean="0">
                <a:hlinkClick r:id="rId2"/>
              </a:rPr>
              <a:t>stayintech.com/info/UX</a:t>
            </a:r>
          </a:p>
          <a:p>
            <a:r>
              <a:rPr lang="en-US" altLang="en-US" dirty="0">
                <a:hlinkClick r:id="rId2"/>
              </a:rPr>
              <a:t>https://www.nngroup.com/articles/usability-101-introduction-to-usability</a:t>
            </a:r>
            <a:r>
              <a:rPr lang="en-US" altLang="en-US" dirty="0" smtClean="0">
                <a:hlinkClick r:id="rId2"/>
              </a:rPr>
              <a:t>/</a:t>
            </a:r>
          </a:p>
          <a:p>
            <a:r>
              <a:rPr lang="en-US" altLang="en-US" dirty="0">
                <a:hlinkClick r:id="rId2"/>
              </a:rPr>
              <a:t>http://usabilitygeek.com/10-free-web-based-web-site-accessibility-evaluation-tools</a:t>
            </a:r>
            <a:r>
              <a:rPr lang="en-US" altLang="en-US" dirty="0" smtClean="0">
                <a:hlinkClick r:id="rId2"/>
              </a:rPr>
              <a:t>/</a:t>
            </a:r>
          </a:p>
          <a:p>
            <a:r>
              <a:rPr lang="en-US" altLang="en-US" dirty="0">
                <a:hlinkClick r:id="rId2"/>
              </a:rPr>
              <a:t>https://search.google.com/search-console/mobile-friendly</a:t>
            </a:r>
          </a:p>
          <a:p>
            <a:r>
              <a:rPr lang="en-US" altLang="en-US" dirty="0" smtClean="0">
                <a:hlinkClick r:id="rId2"/>
              </a:rPr>
              <a:t>http</a:t>
            </a:r>
            <a:r>
              <a:rPr lang="en-US" altLang="en-US" dirty="0">
                <a:hlinkClick r:id="rId2"/>
              </a:rPr>
              <a:t>://www.webpagesthatsuck.com</a:t>
            </a:r>
            <a:r>
              <a:rPr lang="en-US" altLang="en-US" dirty="0" smtClean="0">
                <a:hlinkClick r:id="rId2"/>
              </a:rPr>
              <a:t>/</a:t>
            </a:r>
            <a:endParaRPr lang="en-US" altLang="en-US" dirty="0" smtClean="0"/>
          </a:p>
          <a:p>
            <a:r>
              <a:rPr lang="en-US" dirty="0">
                <a:hlinkClick r:id="rId3"/>
              </a:rPr>
              <a:t>http://www.w3.org/WAI/</a:t>
            </a:r>
            <a:r>
              <a:rPr lang="en-US" dirty="0"/>
              <a:t> </a:t>
            </a:r>
          </a:p>
          <a:p>
            <a:endParaRPr lang="en-US" altLang="en-US" dirty="0"/>
          </a:p>
          <a:p>
            <a:endParaRPr lang="en-US" dirty="0"/>
          </a:p>
        </p:txBody>
      </p:sp>
    </p:spTree>
    <p:extLst>
      <p:ext uri="{BB962C8B-B14F-4D97-AF65-F5344CB8AC3E}">
        <p14:creationId xmlns:p14="http://schemas.microsoft.com/office/powerpoint/2010/main" val="30721763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1890</TotalTime>
  <Words>1696</Words>
  <Application>Microsoft Office PowerPoint</Application>
  <PresentationFormat>Widescreen</PresentationFormat>
  <Paragraphs>212</Paragraphs>
  <Slides>43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43</vt:i4>
      </vt:variant>
    </vt:vector>
  </HeadingPairs>
  <TitlesOfParts>
    <vt:vector size="47" baseType="lpstr">
      <vt:lpstr>Arial</vt:lpstr>
      <vt:lpstr>Calibri</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Shirin Primkulova</cp:lastModifiedBy>
  <cp:revision>25</cp:revision>
  <dcterms:created xsi:type="dcterms:W3CDTF">2015-06-15T09:27:21Z</dcterms:created>
  <dcterms:modified xsi:type="dcterms:W3CDTF">2017-02-01T09:59:42Z</dcterms:modified>
</cp:coreProperties>
</file>