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45"/>
  </p:handoutMasterIdLst>
  <p:sldIdLst>
    <p:sldId id="258" r:id="rId2"/>
    <p:sldId id="259" r:id="rId3"/>
    <p:sldId id="260" r:id="rId4"/>
    <p:sldId id="261" r:id="rId5"/>
    <p:sldId id="262" r:id="rId6"/>
    <p:sldId id="263" r:id="rId7"/>
    <p:sldId id="256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81" r:id="rId18"/>
    <p:sldId id="282" r:id="rId19"/>
    <p:sldId id="283" r:id="rId20"/>
    <p:sldId id="284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99" r:id="rId43"/>
    <p:sldId id="300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83FA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8" d="100"/>
          <a:sy n="88" d="100"/>
        </p:scale>
        <p:origin x="382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272412-ECD9-4589-8F80-ED35644F1A6B}" type="datetimeFigureOut">
              <a:rPr lang="en-US" smtClean="0"/>
              <a:t>4/14/2017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A4C0F7-5F49-42B7-B90C-A2B4D6FD84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937246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12192000" cy="77560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4821" y="65530"/>
            <a:ext cx="2925543" cy="640960"/>
          </a:xfrm>
          <a:prstGeom prst="rect">
            <a:avLst/>
          </a:prstGeom>
        </p:spPr>
      </p:pic>
      <p:sp>
        <p:nvSpPr>
          <p:cNvPr id="12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2709863" y="2522538"/>
            <a:ext cx="6753225" cy="131445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400" b="1"/>
            </a:lvl1pPr>
          </a:lstStyle>
          <a:p>
            <a:pPr lvl="0"/>
            <a:r>
              <a:rPr lang="en-GB" dirty="0" smtClean="0"/>
              <a:t>Presentation Title </a:t>
            </a:r>
            <a:endParaRPr lang="en-US" dirty="0"/>
          </a:p>
        </p:txBody>
      </p:sp>
      <p:sp>
        <p:nvSpPr>
          <p:cNvPr id="6" name="Rectangle 5"/>
          <p:cNvSpPr/>
          <p:nvPr userDrawn="1"/>
        </p:nvSpPr>
        <p:spPr>
          <a:xfrm>
            <a:off x="0" y="6596743"/>
            <a:ext cx="12192000" cy="26125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30653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12192000" cy="77560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 userDrawn="1"/>
        </p:nvSpPr>
        <p:spPr>
          <a:xfrm>
            <a:off x="0" y="6596743"/>
            <a:ext cx="12192000" cy="26125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4821" y="65530"/>
            <a:ext cx="2925543" cy="640960"/>
          </a:xfrm>
          <a:prstGeom prst="rect">
            <a:avLst/>
          </a:prstGeom>
        </p:spPr>
      </p:pic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163513" y="130175"/>
            <a:ext cx="7151687" cy="52228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40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 smtClean="0"/>
              <a:t>Slide title </a:t>
            </a:r>
            <a:endParaRPr lang="en-US" dirty="0" smtClean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1" hasCustomPrompt="1"/>
          </p:nvPr>
        </p:nvSpPr>
        <p:spPr>
          <a:xfrm>
            <a:off x="538163" y="1143000"/>
            <a:ext cx="11193462" cy="50053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</a:lstStyle>
          <a:p>
            <a:pPr lvl="0"/>
            <a:r>
              <a:rPr lang="en-US" dirty="0" smtClean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33617384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461EBD1-15FC-4EB6-AA62-F7669D922D59}" type="datetimeFigureOut">
              <a:rPr lang="en-US" smtClean="0"/>
              <a:t>4/14/2017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7BDF671-A9B3-4D24-95D9-8857BA5B7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46789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193" y="2694430"/>
            <a:ext cx="6705614" cy="1469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6382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developer.mozilla.org/en-US/docs/Web/CSS/@media/height" TargetMode="External"/><Relationship Id="rId7" Type="http://schemas.openxmlformats.org/officeDocument/2006/relationships/hyperlink" Target="https://developer.mozilla.org/en-US/docs/Web/CSS/@media/color" TargetMode="External"/><Relationship Id="rId2" Type="http://schemas.openxmlformats.org/officeDocument/2006/relationships/hyperlink" Target="https://developer.mozilla.org/en-US/docs/Web/CSS/@media/width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developer.mozilla.org/en-US/docs/Web/CSS/@media/resolution" TargetMode="External"/><Relationship Id="rId5" Type="http://schemas.openxmlformats.org/officeDocument/2006/relationships/hyperlink" Target="https://developer.mozilla.org/en-US/docs/Web/CSS/@media/orientation" TargetMode="External"/><Relationship Id="rId4" Type="http://schemas.openxmlformats.org/officeDocument/2006/relationships/hyperlink" Target="https://developer.mozilla.org/en-US/docs/Web/CSS/@media/aspect-ratio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11784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Agenda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 smtClean="0"/>
              <a:t>Media queries</a:t>
            </a:r>
          </a:p>
          <a:p>
            <a:r>
              <a:rPr lang="en-US" dirty="0" smtClean="0"/>
              <a:t>Introduction to JavaScript. JS </a:t>
            </a:r>
            <a:r>
              <a:rPr lang="en-US" dirty="0" smtClean="0"/>
              <a:t>syntax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3099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Media queries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/>
              <a:t>A media query consists of a </a:t>
            </a:r>
            <a:r>
              <a:rPr lang="en-US" b="1" dirty="0"/>
              <a:t>media type </a:t>
            </a:r>
            <a:r>
              <a:rPr lang="en-US" dirty="0"/>
              <a:t>and zero or more expressions that check for the conditions of particular </a:t>
            </a:r>
            <a:r>
              <a:rPr lang="en-US" b="1" i="1" dirty="0" smtClean="0"/>
              <a:t>media features</a:t>
            </a:r>
            <a:r>
              <a:rPr lang="en-US" dirty="0" smtClean="0"/>
              <a:t>. </a:t>
            </a:r>
          </a:p>
          <a:p>
            <a:r>
              <a:rPr lang="en-US" dirty="0" smtClean="0"/>
              <a:t>Media </a:t>
            </a:r>
            <a:r>
              <a:rPr lang="en-US" dirty="0"/>
              <a:t>types: </a:t>
            </a:r>
            <a:endParaRPr lang="en-US" dirty="0" smtClean="0"/>
          </a:p>
          <a:p>
            <a:pPr lvl="1"/>
            <a:r>
              <a:rPr lang="en-US" dirty="0"/>
              <a:t>screen</a:t>
            </a:r>
          </a:p>
          <a:p>
            <a:pPr lvl="1"/>
            <a:r>
              <a:rPr lang="en-US" dirty="0"/>
              <a:t>print</a:t>
            </a:r>
          </a:p>
          <a:p>
            <a:pPr lvl="1"/>
            <a:r>
              <a:rPr lang="en-US" dirty="0"/>
              <a:t>speech</a:t>
            </a:r>
          </a:p>
          <a:p>
            <a:pPr lvl="1"/>
            <a:r>
              <a:rPr lang="en-US" dirty="0" smtClean="0"/>
              <a:t>braille </a:t>
            </a:r>
          </a:p>
          <a:p>
            <a:pPr lvl="1"/>
            <a:r>
              <a:rPr lang="en-US" dirty="0" smtClean="0"/>
              <a:t>handheld</a:t>
            </a:r>
          </a:p>
          <a:p>
            <a:pPr lvl="1"/>
            <a:r>
              <a:rPr lang="en-US" dirty="0" smtClean="0"/>
              <a:t>projection</a:t>
            </a:r>
          </a:p>
          <a:p>
            <a:pPr lvl="1"/>
            <a:r>
              <a:rPr lang="en-US" dirty="0" err="1" smtClean="0"/>
              <a:t>tty</a:t>
            </a:r>
            <a:endParaRPr lang="en-US" dirty="0" smtClean="0"/>
          </a:p>
          <a:p>
            <a:pPr lvl="1"/>
            <a:r>
              <a:rPr lang="en-US" dirty="0" err="1" smtClean="0"/>
              <a:t>tv</a:t>
            </a:r>
            <a:r>
              <a:rPr lang="en-US" dirty="0" smtClean="0"/>
              <a:t> </a:t>
            </a:r>
          </a:p>
          <a:p>
            <a:pPr lvl="1"/>
            <a:r>
              <a:rPr lang="en-US" dirty="0" smtClean="0"/>
              <a:t>embossed </a:t>
            </a:r>
          </a:p>
        </p:txBody>
      </p:sp>
    </p:spTree>
    <p:extLst>
      <p:ext uri="{BB962C8B-B14F-4D97-AF65-F5344CB8AC3E}">
        <p14:creationId xmlns:p14="http://schemas.microsoft.com/office/powerpoint/2010/main" val="2616833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Media types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/>
              <a:t>The value is a comma-separated list of </a:t>
            </a:r>
            <a:r>
              <a:rPr lang="en-US" dirty="0" smtClean="0"/>
              <a:t>entries:</a:t>
            </a:r>
          </a:p>
          <a:p>
            <a:endParaRPr lang="en-US" dirty="0" smtClean="0"/>
          </a:p>
          <a:p>
            <a:pPr marL="457200" lvl="1" indent="0">
              <a:buNone/>
            </a:pP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media="screen, 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3d-glasses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, print and resolution &gt; 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90dpi“</a:t>
            </a:r>
          </a:p>
          <a:p>
            <a:pPr marL="457200" lvl="1" indent="0">
              <a:buNone/>
            </a:pPr>
            <a:endParaRPr lang="en-US" dirty="0"/>
          </a:p>
          <a:p>
            <a:r>
              <a:rPr lang="en-US" dirty="0" smtClean="0"/>
              <a:t>All -  </a:t>
            </a:r>
            <a:r>
              <a:rPr lang="en-US" dirty="0"/>
              <a:t>is </a:t>
            </a:r>
            <a:r>
              <a:rPr lang="en-US" dirty="0" smtClean="0"/>
              <a:t>used </a:t>
            </a:r>
            <a:r>
              <a:rPr lang="en-US" dirty="0"/>
              <a:t>to indicate that the style sheet applies to all media </a:t>
            </a:r>
            <a:r>
              <a:rPr lang="en-US" dirty="0" smtClean="0"/>
              <a:t>types. If type is not specified than it is “All”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dirty="0"/>
              <a:t>these are identical:</a:t>
            </a:r>
          </a:p>
          <a:p>
            <a:pPr marL="457200" lvl="1" indent="0">
              <a:buNone/>
            </a:pPr>
            <a:r>
              <a:rPr lang="en-US" dirty="0" smtClean="0"/>
              <a:t>	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@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media (min-width:500px) { … }</a:t>
            </a:r>
          </a:p>
          <a:p>
            <a:pPr marL="0" lvl="1" indent="0">
              <a:spcBef>
                <a:spcPts val="1000"/>
              </a:spcBef>
              <a:buNone/>
            </a:pP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	@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media all and (min-width:500px) { … }</a:t>
            </a:r>
          </a:p>
          <a:p>
            <a:endParaRPr lang="en-US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5906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Media </a:t>
            </a:r>
            <a:r>
              <a:rPr lang="en-US" dirty="0" smtClean="0"/>
              <a:t>features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/>
              <a:t>R</a:t>
            </a:r>
            <a:r>
              <a:rPr lang="en-US" dirty="0" smtClean="0"/>
              <a:t>esemble </a:t>
            </a:r>
            <a:r>
              <a:rPr lang="en-US" dirty="0"/>
              <a:t>CSS properties: they have names and accept certain </a:t>
            </a:r>
            <a:r>
              <a:rPr lang="en-US" dirty="0" smtClean="0"/>
              <a:t>values</a:t>
            </a:r>
          </a:p>
          <a:p>
            <a:r>
              <a:rPr lang="en-US" dirty="0"/>
              <a:t>S</a:t>
            </a:r>
            <a:r>
              <a:rPr lang="en-US" dirty="0" smtClean="0"/>
              <a:t>everal </a:t>
            </a:r>
            <a:r>
              <a:rPr lang="en-US" dirty="0"/>
              <a:t>important differences between properties and media </a:t>
            </a:r>
            <a:r>
              <a:rPr lang="en-US" dirty="0" smtClean="0"/>
              <a:t>features:</a:t>
            </a:r>
          </a:p>
          <a:p>
            <a:pPr lvl="1"/>
            <a:r>
              <a:rPr lang="en-US" dirty="0"/>
              <a:t>Properties are used in </a:t>
            </a:r>
            <a:r>
              <a:rPr lang="en-US" b="1" i="1" dirty="0"/>
              <a:t>declarations</a:t>
            </a:r>
            <a:r>
              <a:rPr lang="en-US" dirty="0"/>
              <a:t> to give information about how to present a document. </a:t>
            </a:r>
            <a:endParaRPr lang="en-US" dirty="0" smtClean="0"/>
          </a:p>
          <a:p>
            <a:pPr lvl="1"/>
            <a:r>
              <a:rPr lang="en-US" dirty="0" smtClean="0"/>
              <a:t>Media </a:t>
            </a:r>
            <a:r>
              <a:rPr lang="en-US" dirty="0"/>
              <a:t>features are used in </a:t>
            </a:r>
            <a:r>
              <a:rPr lang="en-US" b="1" i="1" dirty="0"/>
              <a:t>expressions</a:t>
            </a:r>
            <a:r>
              <a:rPr lang="en-US" dirty="0"/>
              <a:t> to describe requirements of the output device. </a:t>
            </a:r>
          </a:p>
          <a:p>
            <a:pPr lvl="1"/>
            <a:r>
              <a:rPr lang="en-US" dirty="0"/>
              <a:t>Most media features accept optional ‘min-’ or ‘max-’ prefixes to express "greater or equal to" and "smaller or equal to" constraints</a:t>
            </a:r>
            <a:r>
              <a:rPr lang="en-US" dirty="0" smtClean="0"/>
              <a:t>.</a:t>
            </a:r>
          </a:p>
          <a:p>
            <a:pPr lvl="1"/>
            <a:endParaRPr lang="en-US" dirty="0"/>
          </a:p>
          <a:p>
            <a:pPr marL="0" indent="0">
              <a:buNone/>
            </a:pP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@media handheld and (min-width: 20em), screen and (min-width: 20em) { … }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7054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Media </a:t>
            </a:r>
            <a:r>
              <a:rPr lang="en-US" dirty="0" smtClean="0"/>
              <a:t>features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538163" y="1143000"/>
            <a:ext cx="4141413" cy="5005388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Each </a:t>
            </a:r>
            <a:r>
              <a:rPr lang="en-US" i="1" dirty="0" smtClean="0"/>
              <a:t>media </a:t>
            </a:r>
            <a:r>
              <a:rPr lang="en-US" i="1" dirty="0"/>
              <a:t>feature</a:t>
            </a:r>
            <a:r>
              <a:rPr lang="en-US" dirty="0"/>
              <a:t> tests for one specific feature of the browser or device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sz="2000" dirty="0">
                <a:latin typeface="Courier New" panose="02070309020205020404" pitchFamily="49" charset="0"/>
                <a:cs typeface="Courier New" panose="02070309020205020404" pitchFamily="49" charset="0"/>
              </a:rPr>
              <a:t>@media screen and (device-aspect-ratio: 16/9</a:t>
            </a:r>
            <a:r>
              <a:rPr lang="en-US" sz="20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)</a:t>
            </a:r>
          </a:p>
          <a:p>
            <a:pPr marL="0" indent="0">
              <a:buNone/>
            </a:pPr>
            <a:endParaRPr lang="en-US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indent="0">
              <a:buNone/>
            </a:pPr>
            <a:r>
              <a:rPr lang="en-US" sz="2000" dirty="0">
                <a:latin typeface="Courier New" panose="02070309020205020404" pitchFamily="49" charset="0"/>
                <a:cs typeface="Courier New" panose="02070309020205020404" pitchFamily="49" charset="0"/>
              </a:rPr>
              <a:t>@media all and (</a:t>
            </a:r>
            <a:r>
              <a:rPr lang="en-US" sz="20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orientation:portrait</a:t>
            </a:r>
            <a:r>
              <a:rPr lang="en-US" sz="20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)</a:t>
            </a:r>
            <a:endParaRPr lang="en-US" sz="2000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192265"/>
              </p:ext>
            </p:extLst>
          </p:nvPr>
        </p:nvGraphicFramePr>
        <p:xfrm>
          <a:off x="5284694" y="1143000"/>
          <a:ext cx="6602506" cy="4616731"/>
        </p:xfrm>
        <a:graphic>
          <a:graphicData uri="http://schemas.openxmlformats.org/drawingml/2006/table">
            <a:tbl>
              <a:tblPr/>
              <a:tblGrid>
                <a:gridCol w="1855636"/>
                <a:gridCol w="4746870"/>
              </a:tblGrid>
              <a:tr h="295708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+mj-lt"/>
                        </a:rPr>
                        <a:t>Name</a:t>
                      </a:r>
                    </a:p>
                  </a:txBody>
                  <a:tcPr marL="24041" marR="24041" marT="12020" marB="120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+mj-lt"/>
                        </a:rPr>
                        <a:t>Summary</a:t>
                      </a:r>
                    </a:p>
                  </a:txBody>
                  <a:tcPr marL="24041" marR="24041" marT="12020" marB="120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8047">
                <a:tc>
                  <a:txBody>
                    <a:bodyPr/>
                    <a:lstStyle/>
                    <a:p>
                      <a:pPr algn="ctr"/>
                      <a:r>
                        <a:rPr lang="en-US" sz="2400">
                          <a:latin typeface="+mj-lt"/>
                          <a:hlinkClick r:id="rId2"/>
                        </a:rPr>
                        <a:t>width</a:t>
                      </a:r>
                      <a:endParaRPr lang="en-US" sz="2400">
                        <a:latin typeface="+mj-lt"/>
                      </a:endParaRPr>
                    </a:p>
                  </a:txBody>
                  <a:tcPr marL="24041" marR="24041" marT="12020" marB="120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2400">
                          <a:latin typeface="+mj-lt"/>
                        </a:rPr>
                        <a:t>Viewport width</a:t>
                      </a:r>
                    </a:p>
                  </a:txBody>
                  <a:tcPr marL="24041" marR="24041" marT="12020" marB="120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4765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+mj-lt"/>
                          <a:hlinkClick r:id="rId3"/>
                        </a:rPr>
                        <a:t>height</a:t>
                      </a:r>
                      <a:endParaRPr lang="en-US" sz="2400" dirty="0">
                        <a:latin typeface="+mj-lt"/>
                      </a:endParaRPr>
                    </a:p>
                  </a:txBody>
                  <a:tcPr marL="24041" marR="24041" marT="12020" marB="120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2400">
                          <a:latin typeface="+mj-lt"/>
                        </a:rPr>
                        <a:t>Viewport height</a:t>
                      </a:r>
                    </a:p>
                  </a:txBody>
                  <a:tcPr marL="24041" marR="24041" marT="12020" marB="120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1558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+mj-lt"/>
                          <a:hlinkClick r:id="rId4"/>
                        </a:rPr>
                        <a:t>device-aspect-ratio</a:t>
                      </a:r>
                      <a:endParaRPr lang="en-US" sz="2400" dirty="0">
                        <a:latin typeface="+mj-lt"/>
                      </a:endParaRPr>
                    </a:p>
                  </a:txBody>
                  <a:tcPr marL="24041" marR="24041" marT="12020" marB="120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2400" dirty="0">
                          <a:latin typeface="+mj-lt"/>
                        </a:rPr>
                        <a:t>Width-to-height aspect ratio of the viewport</a:t>
                      </a:r>
                    </a:p>
                  </a:txBody>
                  <a:tcPr marL="24041" marR="24041" marT="12020" marB="120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571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+mj-lt"/>
                          <a:hlinkClick r:id="rId5"/>
                        </a:rPr>
                        <a:t>orientation</a:t>
                      </a:r>
                      <a:endParaRPr lang="en-US" sz="2400" dirty="0">
                        <a:latin typeface="+mj-lt"/>
                      </a:endParaRPr>
                    </a:p>
                  </a:txBody>
                  <a:tcPr marL="24041" marR="24041" marT="12020" marB="120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2400" dirty="0">
                          <a:latin typeface="+mj-lt"/>
                        </a:rPr>
                        <a:t>Orientation of the viewport</a:t>
                      </a:r>
                    </a:p>
                  </a:txBody>
                  <a:tcPr marL="24041" marR="24041" marT="12020" marB="120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71529">
                <a:tc>
                  <a:txBody>
                    <a:bodyPr/>
                    <a:lstStyle/>
                    <a:p>
                      <a:pPr algn="ctr"/>
                      <a:r>
                        <a:rPr lang="en-US" sz="2400">
                          <a:latin typeface="+mj-lt"/>
                          <a:hlinkClick r:id="rId6"/>
                        </a:rPr>
                        <a:t>resolution</a:t>
                      </a:r>
                      <a:endParaRPr lang="en-US" sz="2400">
                        <a:latin typeface="+mj-lt"/>
                      </a:endParaRPr>
                    </a:p>
                  </a:txBody>
                  <a:tcPr marL="24041" marR="24041" marT="12020" marB="120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2400">
                          <a:latin typeface="+mj-lt"/>
                        </a:rPr>
                        <a:t>Pixel density of the output device</a:t>
                      </a:r>
                    </a:p>
                  </a:txBody>
                  <a:tcPr marL="24041" marR="24041" marT="12020" marB="120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12628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+mj-lt"/>
                          <a:hlinkClick r:id="rId7"/>
                        </a:rPr>
                        <a:t>color</a:t>
                      </a:r>
                      <a:endParaRPr lang="en-US" sz="2400" dirty="0">
                        <a:latin typeface="+mj-lt"/>
                      </a:endParaRPr>
                    </a:p>
                  </a:txBody>
                  <a:tcPr marL="24041" marR="24041" marT="12020" marB="120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2400" dirty="0">
                          <a:latin typeface="+mj-lt"/>
                        </a:rPr>
                        <a:t>Number of bits per color component of the output device, or zero if the device isn't color.</a:t>
                      </a:r>
                    </a:p>
                  </a:txBody>
                  <a:tcPr marL="24041" marR="24041" marT="12020" marB="120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44481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74789" y="2825579"/>
            <a:ext cx="7867135" cy="76944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4400" b="1" dirty="0" smtClean="0"/>
              <a:t>Introduction to JS</a:t>
            </a:r>
            <a:endParaRPr lang="en-US" sz="4400" b="1" dirty="0"/>
          </a:p>
        </p:txBody>
      </p:sp>
    </p:spTree>
    <p:extLst>
      <p:ext uri="{BB962C8B-B14F-4D97-AF65-F5344CB8AC3E}">
        <p14:creationId xmlns:p14="http://schemas.microsoft.com/office/powerpoint/2010/main" val="3490383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JavaScript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 smtClean="0"/>
              <a:t>by </a:t>
            </a:r>
            <a:r>
              <a:rPr lang="en-US" dirty="0"/>
              <a:t>Brendan </a:t>
            </a:r>
            <a:r>
              <a:rPr lang="en-US" dirty="0" err="1"/>
              <a:t>Eich</a:t>
            </a:r>
            <a:r>
              <a:rPr lang="en-US" dirty="0"/>
              <a:t> in </a:t>
            </a:r>
            <a:r>
              <a:rPr lang="en-US" dirty="0" smtClean="0"/>
              <a:t>1995 (</a:t>
            </a:r>
            <a:r>
              <a:rPr lang="en-US" dirty="0" err="1" smtClean="0"/>
              <a:t>LiveSript</a:t>
            </a:r>
            <a:r>
              <a:rPr lang="en-US" dirty="0" smtClean="0"/>
              <a:t>)</a:t>
            </a:r>
          </a:p>
          <a:p>
            <a:r>
              <a:rPr lang="en-US" dirty="0" smtClean="0"/>
              <a:t>was </a:t>
            </a:r>
            <a:r>
              <a:rPr lang="en-US" dirty="0"/>
              <a:t>developed for Netscape. The first browser to run JavaScript was Netscape 2 in </a:t>
            </a:r>
            <a:r>
              <a:rPr lang="en-US" dirty="0" smtClean="0"/>
              <a:t>1996 (</a:t>
            </a:r>
            <a:r>
              <a:rPr lang="en-US" dirty="0" err="1" smtClean="0"/>
              <a:t>Nescape</a:t>
            </a:r>
            <a:r>
              <a:rPr lang="en-US" dirty="0" smtClean="0"/>
              <a:t> and Sun had an agreement to call it JavaScript – bad idea)</a:t>
            </a:r>
          </a:p>
          <a:p>
            <a:r>
              <a:rPr lang="en-US" dirty="0" smtClean="0"/>
              <a:t>Microsoft developed Jscript for IE3 (even more confusion)</a:t>
            </a:r>
          </a:p>
          <a:p>
            <a:r>
              <a:rPr lang="en-US" dirty="0" smtClean="0"/>
              <a:t>became </a:t>
            </a:r>
            <a:r>
              <a:rPr lang="en-US" dirty="0"/>
              <a:t>an ECMA standard in </a:t>
            </a:r>
            <a:r>
              <a:rPr lang="en-US" dirty="0" smtClean="0"/>
              <a:t>1997</a:t>
            </a:r>
          </a:p>
          <a:p>
            <a:r>
              <a:rPr lang="en-US" dirty="0" err="1" smtClean="0"/>
              <a:t>ECMAScript</a:t>
            </a:r>
            <a:r>
              <a:rPr lang="en-US" dirty="0" smtClean="0"/>
              <a:t> </a:t>
            </a:r>
            <a:r>
              <a:rPr lang="en-US" dirty="0"/>
              <a:t>is the official name of the </a:t>
            </a:r>
            <a:r>
              <a:rPr lang="en-US" dirty="0" smtClean="0"/>
              <a:t>language, even though many people in community call it </a:t>
            </a:r>
            <a:r>
              <a:rPr lang="en-US" dirty="0" err="1" smtClean="0"/>
              <a:t>Javascript</a:t>
            </a:r>
            <a:endParaRPr lang="en-US" dirty="0" smtClean="0"/>
          </a:p>
          <a:p>
            <a:r>
              <a:rPr lang="en-US" dirty="0" smtClean="0"/>
              <a:t>1999 – </a:t>
            </a:r>
            <a:r>
              <a:rPr lang="en-US" dirty="0" err="1" smtClean="0"/>
              <a:t>ECMAScript</a:t>
            </a:r>
            <a:r>
              <a:rPr lang="en-US" dirty="0" smtClean="0"/>
              <a:t> 3  (supported by all browsers)</a:t>
            </a:r>
          </a:p>
          <a:p>
            <a:r>
              <a:rPr lang="en-US" dirty="0" smtClean="0"/>
              <a:t>2009 – </a:t>
            </a:r>
            <a:r>
              <a:rPr lang="en-US" dirty="0" err="1" smtClean="0"/>
              <a:t>ECMAScript</a:t>
            </a:r>
            <a:r>
              <a:rPr lang="en-US" dirty="0" smtClean="0"/>
              <a:t> 5 (adoption takes years, compatibility is a big deal)</a:t>
            </a:r>
          </a:p>
          <a:p>
            <a:r>
              <a:rPr lang="en-US" dirty="0" smtClean="0"/>
              <a:t>Advantage of having standardized language is: any OS, any Backend, any Editor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8221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JS Can do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/>
              <a:t>A programming language that can:</a:t>
            </a:r>
          </a:p>
          <a:p>
            <a:pPr lvl="1"/>
            <a:r>
              <a:rPr lang="en-US" b="1" dirty="0"/>
              <a:t>Change HTML Content</a:t>
            </a:r>
          </a:p>
          <a:p>
            <a:pPr lvl="1"/>
            <a:r>
              <a:rPr lang="en-US" b="1" dirty="0"/>
              <a:t>Change HTML Attributes</a:t>
            </a:r>
          </a:p>
          <a:p>
            <a:pPr lvl="1"/>
            <a:r>
              <a:rPr lang="en-US" b="1" dirty="0"/>
              <a:t>Change HTML Styles (CSS)</a:t>
            </a:r>
          </a:p>
          <a:p>
            <a:pPr lvl="1"/>
            <a:r>
              <a:rPr lang="en-US" b="1" dirty="0"/>
              <a:t>Hide HTML Elements</a:t>
            </a:r>
          </a:p>
          <a:p>
            <a:pPr lvl="1"/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5168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Where to put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470928" y="887505"/>
            <a:ext cx="11193462" cy="5553635"/>
          </a:xfrm>
        </p:spPr>
        <p:txBody>
          <a:bodyPr/>
          <a:lstStyle/>
          <a:p>
            <a:pPr marL="0" indent="0">
              <a:buNone/>
            </a:pP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&lt;script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&gt;</a:t>
            </a:r>
          </a:p>
          <a:p>
            <a:pPr marL="0" indent="0">
              <a:buNone/>
            </a:pP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	JS code</a:t>
            </a:r>
          </a:p>
          <a:p>
            <a:pPr marL="0" indent="0">
              <a:buNone/>
            </a:pP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&lt;/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script&gt; </a:t>
            </a:r>
          </a:p>
          <a:p>
            <a:r>
              <a:rPr lang="en-US" dirty="0" smtClean="0"/>
              <a:t>any </a:t>
            </a:r>
            <a:r>
              <a:rPr lang="en-US" dirty="0"/>
              <a:t>number of scripts in an HTML </a:t>
            </a:r>
            <a:r>
              <a:rPr lang="en-US" dirty="0" smtClean="0"/>
              <a:t>document</a:t>
            </a:r>
          </a:p>
          <a:p>
            <a:r>
              <a:rPr lang="en-US" dirty="0"/>
              <a:t>Placing scripts at the bottom of the &lt;body&gt; element improves the display speed, because script compilation slows down the display</a:t>
            </a:r>
            <a:r>
              <a:rPr lang="en-US" dirty="0" smtClean="0"/>
              <a:t>.</a:t>
            </a:r>
          </a:p>
          <a:p>
            <a:r>
              <a:rPr lang="en-US" dirty="0"/>
              <a:t>Scripts can also be placed in external files</a:t>
            </a:r>
            <a:r>
              <a:rPr lang="en-US" dirty="0" smtClean="0"/>
              <a:t>:</a:t>
            </a:r>
          </a:p>
          <a:p>
            <a:pPr marL="0" indent="0">
              <a:buNone/>
            </a:pPr>
            <a:r>
              <a:rPr lang="en-US" dirty="0" smtClean="0"/>
              <a:t>	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&lt;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script </a:t>
            </a:r>
            <a:r>
              <a:rPr lang="en-US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src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="myScript.js"&gt;&lt;/script&gt;</a:t>
            </a:r>
          </a:p>
          <a:p>
            <a:pPr marL="0" indent="0">
              <a:buNone/>
            </a:pPr>
            <a:r>
              <a:rPr lang="en-US" b="1" dirty="0" smtClean="0"/>
              <a:t>Advantages of external JS?</a:t>
            </a:r>
          </a:p>
          <a:p>
            <a:pPr lvl="1"/>
            <a:r>
              <a:rPr lang="en-US" dirty="0"/>
              <a:t>It separates HTML and code</a:t>
            </a:r>
          </a:p>
          <a:p>
            <a:pPr lvl="1"/>
            <a:r>
              <a:rPr lang="en-US" dirty="0"/>
              <a:t>It makes HTML and JavaScript easier to read and maintain</a:t>
            </a:r>
          </a:p>
          <a:p>
            <a:pPr lvl="1"/>
            <a:r>
              <a:rPr lang="en-US" dirty="0"/>
              <a:t>Cached JavaScript files can speed up page loads</a:t>
            </a:r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endParaRPr lang="en-US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3387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Display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363351" y="860611"/>
            <a:ext cx="11193462" cy="5862917"/>
          </a:xfrm>
        </p:spPr>
        <p:txBody>
          <a:bodyPr/>
          <a:lstStyle/>
          <a:p>
            <a:r>
              <a:rPr lang="en-US" dirty="0" smtClean="0"/>
              <a:t>JavaScript </a:t>
            </a:r>
            <a:r>
              <a:rPr lang="en-US" dirty="0"/>
              <a:t>can "display" data in different ways</a:t>
            </a:r>
            <a:r>
              <a:rPr lang="en-US" dirty="0" smtClean="0"/>
              <a:t>:</a:t>
            </a:r>
          </a:p>
          <a:p>
            <a:endParaRPr lang="en-US" dirty="0"/>
          </a:p>
          <a:p>
            <a:r>
              <a:rPr lang="en-US" dirty="0"/>
              <a:t>Writing into an HTML element, using </a:t>
            </a:r>
            <a:r>
              <a:rPr lang="en-US" dirty="0" err="1" smtClean="0">
                <a:solidFill>
                  <a:srgbClr val="FF0000"/>
                </a:solidFill>
              </a:rPr>
              <a:t>innerHTML</a:t>
            </a:r>
            <a:endParaRPr lang="en-US" dirty="0" smtClean="0">
              <a:solidFill>
                <a:srgbClr val="FF0000"/>
              </a:solidFill>
            </a:endParaRPr>
          </a:p>
          <a:p>
            <a:pPr marL="457200" lvl="1" indent="0">
              <a:buNone/>
            </a:pPr>
            <a:r>
              <a:rPr lang="en-US" dirty="0"/>
              <a:t>The </a:t>
            </a:r>
            <a:r>
              <a:rPr lang="en-US" b="1" dirty="0" err="1"/>
              <a:t>innerHTML</a:t>
            </a:r>
            <a:r>
              <a:rPr lang="en-US" dirty="0"/>
              <a:t> property defines the HTML </a:t>
            </a:r>
            <a:r>
              <a:rPr lang="en-US" dirty="0" smtClean="0"/>
              <a:t>content</a:t>
            </a:r>
          </a:p>
          <a:p>
            <a:pPr marL="457200" lvl="1" indent="0">
              <a:buNone/>
            </a:pPr>
            <a:endParaRPr lang="en-US" dirty="0"/>
          </a:p>
          <a:p>
            <a:r>
              <a:rPr lang="en-US" dirty="0" smtClean="0"/>
              <a:t>Writing </a:t>
            </a:r>
            <a:r>
              <a:rPr lang="en-US" dirty="0"/>
              <a:t>into the HTML output using </a:t>
            </a:r>
            <a:r>
              <a:rPr lang="en-US" dirty="0" err="1">
                <a:solidFill>
                  <a:srgbClr val="FF0000"/>
                </a:solidFill>
              </a:rPr>
              <a:t>document.write</a:t>
            </a:r>
            <a:r>
              <a:rPr lang="en-US" dirty="0" smtClean="0">
                <a:solidFill>
                  <a:srgbClr val="FF0000"/>
                </a:solidFill>
              </a:rPr>
              <a:t>()</a:t>
            </a:r>
          </a:p>
          <a:p>
            <a:pPr lvl="1"/>
            <a:r>
              <a:rPr lang="en-US" dirty="0"/>
              <a:t>Using </a:t>
            </a:r>
            <a:r>
              <a:rPr lang="en-US" dirty="0" err="1"/>
              <a:t>document.write</a:t>
            </a:r>
            <a:r>
              <a:rPr lang="en-US" dirty="0"/>
              <a:t>() after an HTML document is fully loaded, will </a:t>
            </a:r>
            <a:r>
              <a:rPr lang="en-US" b="1" dirty="0"/>
              <a:t>delete all existing </a:t>
            </a:r>
            <a:r>
              <a:rPr lang="en-US" b="1" dirty="0" smtClean="0"/>
              <a:t>HTML</a:t>
            </a:r>
          </a:p>
          <a:p>
            <a:pPr lvl="1"/>
            <a:endParaRPr lang="en-US" dirty="0"/>
          </a:p>
          <a:p>
            <a:r>
              <a:rPr lang="en-US" dirty="0" smtClean="0"/>
              <a:t>Writing </a:t>
            </a:r>
            <a:r>
              <a:rPr lang="en-US" dirty="0"/>
              <a:t>into an alert box, using </a:t>
            </a:r>
            <a:r>
              <a:rPr lang="en-US" dirty="0" err="1">
                <a:solidFill>
                  <a:srgbClr val="FF0000"/>
                </a:solidFill>
              </a:rPr>
              <a:t>window.alert</a:t>
            </a:r>
            <a:r>
              <a:rPr lang="en-US" dirty="0" smtClean="0">
                <a:solidFill>
                  <a:srgbClr val="FF0000"/>
                </a:solidFill>
              </a:rPr>
              <a:t>()</a:t>
            </a:r>
          </a:p>
          <a:p>
            <a:endParaRPr lang="en-US" dirty="0"/>
          </a:p>
          <a:p>
            <a:r>
              <a:rPr lang="en-US" dirty="0" smtClean="0"/>
              <a:t>Writing </a:t>
            </a:r>
            <a:r>
              <a:rPr lang="en-US" dirty="0"/>
              <a:t>into the browser console, using </a:t>
            </a:r>
            <a:r>
              <a:rPr lang="en-US" dirty="0">
                <a:solidFill>
                  <a:srgbClr val="FF0000"/>
                </a:solidFill>
              </a:rPr>
              <a:t>console.log() </a:t>
            </a:r>
            <a:endParaRPr lang="en-US" dirty="0" smtClean="0">
              <a:solidFill>
                <a:srgbClr val="FF0000"/>
              </a:solidFill>
            </a:endParaRPr>
          </a:p>
          <a:p>
            <a:pPr lvl="1"/>
            <a:r>
              <a:rPr lang="en-US" dirty="0" smtClean="0"/>
              <a:t>For </a:t>
            </a:r>
            <a:r>
              <a:rPr lang="en-US" dirty="0"/>
              <a:t>debugging purposes, you can use the </a:t>
            </a:r>
            <a:r>
              <a:rPr lang="en-US" b="1" dirty="0"/>
              <a:t>console.log()</a:t>
            </a:r>
            <a:r>
              <a:rPr lang="en-US" dirty="0"/>
              <a:t> method to display data</a:t>
            </a:r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2808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Syntax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b="1" dirty="0"/>
              <a:t>syntax</a:t>
            </a:r>
            <a:r>
              <a:rPr lang="en-US" dirty="0"/>
              <a:t> is the set of </a:t>
            </a:r>
            <a:r>
              <a:rPr lang="en-US" dirty="0" smtClean="0"/>
              <a:t>rules</a:t>
            </a:r>
          </a:p>
          <a:p>
            <a:r>
              <a:rPr lang="en-US" dirty="0" smtClean="0"/>
              <a:t>List of instructions is …</a:t>
            </a:r>
          </a:p>
          <a:p>
            <a:r>
              <a:rPr lang="en-US" dirty="0" smtClean="0"/>
              <a:t>Instructions are called …</a:t>
            </a:r>
          </a:p>
          <a:p>
            <a:endParaRPr lang="en-US" dirty="0"/>
          </a:p>
          <a:p>
            <a:r>
              <a:rPr lang="en-US" dirty="0"/>
              <a:t>JavaScript statements are separated by </a:t>
            </a:r>
            <a:r>
              <a:rPr lang="en-US" b="1" dirty="0"/>
              <a:t>semicolons</a:t>
            </a:r>
            <a:r>
              <a:rPr lang="en-US" dirty="0"/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1000670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Statements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/>
              <a:t>Values (Fixed values are called </a:t>
            </a:r>
            <a:r>
              <a:rPr lang="en-US" b="1" dirty="0" smtClean="0"/>
              <a:t>literals</a:t>
            </a:r>
            <a:r>
              <a:rPr lang="en-US" dirty="0" smtClean="0"/>
              <a:t>: </a:t>
            </a:r>
            <a:r>
              <a:rPr lang="en-US" b="1" dirty="0"/>
              <a:t>Numbers, </a:t>
            </a:r>
            <a:r>
              <a:rPr lang="en-US" b="1" dirty="0" smtClean="0"/>
              <a:t>Strings.</a:t>
            </a:r>
            <a:r>
              <a:rPr lang="en-US" dirty="0" smtClean="0"/>
              <a:t> </a:t>
            </a:r>
            <a:r>
              <a:rPr lang="en-US" dirty="0"/>
              <a:t>Variable values are called </a:t>
            </a:r>
            <a:r>
              <a:rPr lang="en-US" b="1" dirty="0"/>
              <a:t>variables</a:t>
            </a:r>
            <a:r>
              <a:rPr lang="en-US" dirty="0" smtClean="0"/>
              <a:t>) </a:t>
            </a:r>
          </a:p>
          <a:p>
            <a:pPr marL="457200" lvl="1" indent="0">
              <a:buNone/>
            </a:pP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var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x;</a:t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/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x = 6;</a:t>
            </a:r>
            <a:endParaRPr lang="en-US" dirty="0" smtClean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dirty="0"/>
              <a:t>Operators (+ - *  </a:t>
            </a:r>
            <a:r>
              <a:rPr lang="en-US" dirty="0" smtClean="0"/>
              <a:t>/ =)</a:t>
            </a:r>
          </a:p>
          <a:p>
            <a:r>
              <a:rPr lang="en-US" dirty="0" smtClean="0"/>
              <a:t>Expressions</a:t>
            </a:r>
            <a:r>
              <a:rPr lang="en-US" dirty="0"/>
              <a:t> (combination of values, variables, and operators)</a:t>
            </a:r>
            <a:endParaRPr lang="en-US" dirty="0" smtClean="0"/>
          </a:p>
          <a:p>
            <a:r>
              <a:rPr lang="en-US" dirty="0" smtClean="0"/>
              <a:t>Keywords (</a:t>
            </a:r>
            <a:r>
              <a:rPr lang="en-US" b="1" dirty="0"/>
              <a:t>keywords</a:t>
            </a:r>
            <a:r>
              <a:rPr lang="en-US" dirty="0"/>
              <a:t> are used to identify actions to be performed)</a:t>
            </a:r>
            <a:endParaRPr lang="en-US" dirty="0" smtClean="0"/>
          </a:p>
          <a:p>
            <a:r>
              <a:rPr lang="en-US" dirty="0" smtClean="0"/>
              <a:t>Comments (//  /* */)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4386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JavaScript </a:t>
            </a:r>
            <a:r>
              <a:rPr lang="en-US" dirty="0" smtClean="0"/>
              <a:t>Identifiers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 smtClean="0"/>
              <a:t>Names of variables, keywords, functions, labels</a:t>
            </a:r>
          </a:p>
          <a:p>
            <a:r>
              <a:rPr lang="en-US" dirty="0" smtClean="0"/>
              <a:t>First </a:t>
            </a:r>
            <a:r>
              <a:rPr lang="en-US" dirty="0"/>
              <a:t>character must be a letter, an underscore (_), or a dollar sign ($).</a:t>
            </a:r>
          </a:p>
          <a:p>
            <a:r>
              <a:rPr lang="en-US" dirty="0"/>
              <a:t>Subsequent characters may be letters, digits, underscores, or dollar signs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r>
              <a:rPr lang="en-US" b="1" dirty="0"/>
              <a:t>Case </a:t>
            </a:r>
            <a:r>
              <a:rPr lang="en-US" b="1" dirty="0" smtClean="0"/>
              <a:t>Sensitive !!!</a:t>
            </a:r>
          </a:p>
          <a:p>
            <a:endParaRPr lang="en-US" b="1" dirty="0"/>
          </a:p>
          <a:p>
            <a:r>
              <a:rPr lang="en-US" b="1" dirty="0" smtClean="0"/>
              <a:t>Hyphens?</a:t>
            </a:r>
          </a:p>
          <a:p>
            <a:r>
              <a:rPr lang="en-US" b="1" dirty="0" smtClean="0"/>
              <a:t>Underscore?</a:t>
            </a:r>
          </a:p>
          <a:p>
            <a:r>
              <a:rPr lang="en-US" b="1" dirty="0"/>
              <a:t>Camel </a:t>
            </a:r>
            <a:r>
              <a:rPr lang="en-US" b="1" dirty="0" smtClean="0"/>
              <a:t>Case?</a:t>
            </a:r>
            <a:endParaRPr lang="en-US" b="1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981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Operators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1"/>
            <p:extLst>
              <p:ext uri="{D42A27DB-BD31-4B8C-83A1-F6EECF244321}">
                <p14:modId xmlns:p14="http://schemas.microsoft.com/office/powerpoint/2010/main" val="962296247"/>
              </p:ext>
            </p:extLst>
          </p:nvPr>
        </p:nvGraphicFramePr>
        <p:xfrm>
          <a:off x="796412" y="1534506"/>
          <a:ext cx="10515600" cy="4572000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5257800"/>
                <a:gridCol w="5257800"/>
              </a:tblGrid>
              <a:tr h="0">
                <a:tc>
                  <a:txBody>
                    <a:bodyPr/>
                    <a:lstStyle/>
                    <a:p>
                      <a:r>
                        <a:rPr lang="en-US" sz="2400" dirty="0">
                          <a:effectLst/>
                        </a:rPr>
                        <a:t>Operator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400"/>
                        <a:t>Description</a:t>
                      </a:r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n-US" sz="2400"/>
                        <a:t>==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400"/>
                        <a:t>equal to</a:t>
                      </a:r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n-US" sz="2400" dirty="0"/>
                        <a:t>===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400"/>
                        <a:t>equal value and equal type</a:t>
                      </a:r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n-US" sz="2400"/>
                        <a:t>!=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400"/>
                        <a:t>not equal</a:t>
                      </a:r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n-US" sz="2400"/>
                        <a:t>!==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400"/>
                        <a:t>not equal value or not equal type</a:t>
                      </a:r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n-US" sz="2400"/>
                        <a:t>&gt;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400" dirty="0"/>
                        <a:t>greater than</a:t>
                      </a:r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n-US" sz="2400"/>
                        <a:t>&lt;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400"/>
                        <a:t>less than</a:t>
                      </a:r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n-US" sz="2400"/>
                        <a:t>&gt;=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400"/>
                        <a:t>greater than or equal to</a:t>
                      </a:r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n-US" sz="2400"/>
                        <a:t>&lt;=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400"/>
                        <a:t>less than or equal to</a:t>
                      </a:r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n-US" sz="2400"/>
                        <a:t>?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400" dirty="0"/>
                        <a:t>ternary operator</a:t>
                      </a: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399151" y="1039017"/>
            <a:ext cx="25186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Comparison Operators</a:t>
            </a:r>
          </a:p>
        </p:txBody>
      </p:sp>
    </p:spTree>
    <p:extLst>
      <p:ext uri="{BB962C8B-B14F-4D97-AF65-F5344CB8AC3E}">
        <p14:creationId xmlns:p14="http://schemas.microsoft.com/office/powerpoint/2010/main" val="2071519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data types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 smtClean="0"/>
              <a:t>Numbers:</a:t>
            </a:r>
          </a:p>
          <a:p>
            <a:pPr lvl="1"/>
            <a:r>
              <a:rPr lang="en-US" dirty="0"/>
              <a:t>with, or without </a:t>
            </a:r>
            <a:r>
              <a:rPr lang="en-US" dirty="0" smtClean="0"/>
              <a:t>decimals</a:t>
            </a:r>
          </a:p>
          <a:p>
            <a:pPr lvl="1"/>
            <a:r>
              <a:rPr lang="en-US" dirty="0"/>
              <a:t>with scientific (exponent) </a:t>
            </a:r>
            <a:r>
              <a:rPr lang="en-US" dirty="0" smtClean="0"/>
              <a:t>notation</a:t>
            </a:r>
          </a:p>
          <a:p>
            <a:pPr lvl="1"/>
            <a:r>
              <a:rPr lang="en-US" dirty="0"/>
              <a:t>always stored as double precision floating point </a:t>
            </a:r>
            <a:r>
              <a:rPr lang="en-US" dirty="0" smtClean="0"/>
              <a:t>numbers</a:t>
            </a:r>
          </a:p>
          <a:p>
            <a:pPr lvl="1"/>
            <a:r>
              <a:rPr lang="en-US" dirty="0"/>
              <a:t>numeric constants as hexadecimal if they are preceded by </a:t>
            </a:r>
            <a:r>
              <a:rPr lang="en-US" dirty="0" smtClean="0"/>
              <a:t>0x</a:t>
            </a:r>
          </a:p>
          <a:p>
            <a:pPr lvl="1"/>
            <a:r>
              <a:rPr lang="en-US" b="1" dirty="0" err="1"/>
              <a:t>NaN</a:t>
            </a:r>
            <a:r>
              <a:rPr lang="en-US" b="1" dirty="0"/>
              <a:t> - Not a </a:t>
            </a:r>
            <a:r>
              <a:rPr lang="en-US" b="1" dirty="0" smtClean="0"/>
              <a:t>Number</a:t>
            </a:r>
          </a:p>
          <a:p>
            <a:r>
              <a:rPr lang="en-US" b="1" dirty="0" smtClean="0"/>
              <a:t>Strings</a:t>
            </a:r>
          </a:p>
          <a:p>
            <a:pPr lvl="1"/>
            <a:r>
              <a:rPr lang="en-US" dirty="0"/>
              <a:t>single or double </a:t>
            </a:r>
            <a:r>
              <a:rPr lang="en-US" dirty="0" smtClean="0"/>
              <a:t>quotes</a:t>
            </a:r>
          </a:p>
          <a:p>
            <a:pPr lvl="1"/>
            <a:r>
              <a:rPr lang="en-US" b="1" dirty="0" smtClean="0"/>
              <a:t>Escape character</a:t>
            </a:r>
          </a:p>
          <a:p>
            <a:pPr lvl="2"/>
            <a:endParaRPr lang="en-US" b="1" dirty="0"/>
          </a:p>
          <a:p>
            <a:pPr lvl="1"/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8756069"/>
              </p:ext>
            </p:extLst>
          </p:nvPr>
        </p:nvGraphicFramePr>
        <p:xfrm>
          <a:off x="1216025" y="4923763"/>
          <a:ext cx="3221504" cy="1463040"/>
        </p:xfrm>
        <a:graphic>
          <a:graphicData uri="http://schemas.openxmlformats.org/drawingml/2006/table">
            <a:tbl>
              <a:tblPr/>
              <a:tblGrid>
                <a:gridCol w="1610752"/>
                <a:gridCol w="1610752"/>
              </a:tblGrid>
              <a:tr h="0">
                <a:tc>
                  <a:txBody>
                    <a:bodyPr/>
                    <a:lstStyle/>
                    <a:p>
                      <a:r>
                        <a:rPr lang="en-US"/>
                        <a:t>Code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Outputs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\'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single quote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\"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double quote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\\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backslash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3529198"/>
              </p:ext>
            </p:extLst>
          </p:nvPr>
        </p:nvGraphicFramePr>
        <p:xfrm>
          <a:off x="5916705" y="3953828"/>
          <a:ext cx="4818530" cy="2194560"/>
        </p:xfrm>
        <a:graphic>
          <a:graphicData uri="http://schemas.openxmlformats.org/drawingml/2006/table">
            <a:tbl>
              <a:tblPr/>
              <a:tblGrid>
                <a:gridCol w="2409265"/>
                <a:gridCol w="2409265"/>
              </a:tblGrid>
              <a:tr h="0">
                <a:tc>
                  <a:txBody>
                    <a:bodyPr/>
                    <a:lstStyle/>
                    <a:p>
                      <a:r>
                        <a:rPr lang="en-US"/>
                        <a:t>Code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Outputs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\b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Backspace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\r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Carriage Return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\f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Form Feed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\t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Horizontal Tabulator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\v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Vertical Tabulator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67987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Types are Dynamic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endParaRPr lang="en-US" b="1" dirty="0"/>
          </a:p>
          <a:p>
            <a:pPr marL="457200" lvl="1" indent="0">
              <a:buNone/>
            </a:pP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var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x;               // Now x is undefined</a:t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var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x = 5;           // Now x is a Number</a:t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var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x = "John";      // Now x is a String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7991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Types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/>
              <a:t>string (or a text string) is a series of characters like "John </a:t>
            </a:r>
            <a:r>
              <a:rPr lang="en-US" dirty="0" smtClean="0"/>
              <a:t>Doe“:</a:t>
            </a:r>
          </a:p>
          <a:p>
            <a:endParaRPr lang="en-US" dirty="0" smtClean="0"/>
          </a:p>
          <a:p>
            <a:pPr marL="0" indent="0">
              <a:buNone/>
            </a:pP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var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carName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= "Volvo XC60";   // Using double quotes</a:t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var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carName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= 'Volvo XC60';   // Using single 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quotes</a:t>
            </a:r>
          </a:p>
          <a:p>
            <a:endParaRPr lang="en-US" dirty="0"/>
          </a:p>
          <a:p>
            <a:endParaRPr lang="en-US" dirty="0" smtClean="0"/>
          </a:p>
          <a:p>
            <a:r>
              <a:rPr lang="en-US" dirty="0"/>
              <a:t>Booleans can only have two values: true or false.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7339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JavaScript </a:t>
            </a:r>
            <a:r>
              <a:rPr lang="en-US" dirty="0" smtClean="0"/>
              <a:t>Arrays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/>
              <a:t>JavaScript arrays are written with square brackets.</a:t>
            </a:r>
          </a:p>
          <a:p>
            <a:r>
              <a:rPr lang="en-US" dirty="0"/>
              <a:t>Array items are separated by commas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	</a:t>
            </a:r>
            <a:r>
              <a:rPr lang="en-US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var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cars = ["Saab", "Volvo", "BMW"]; </a:t>
            </a:r>
            <a:endParaRPr lang="en-US" dirty="0" smtClean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indent="0">
              <a:buNone/>
            </a:pPr>
            <a:endParaRPr lang="en-US" dirty="0" smtClean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dirty="0"/>
              <a:t>Array indexes are zero-based, which means the first item is [0], second is [1], and so on.</a:t>
            </a:r>
          </a:p>
        </p:txBody>
      </p:sp>
    </p:spTree>
    <p:extLst>
      <p:ext uri="{BB962C8B-B14F-4D97-AF65-F5344CB8AC3E}">
        <p14:creationId xmlns:p14="http://schemas.microsoft.com/office/powerpoint/2010/main" val="1004742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JavaScript </a:t>
            </a:r>
            <a:r>
              <a:rPr lang="en-US" dirty="0" smtClean="0"/>
              <a:t>Objects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/>
              <a:t>JavaScript objects are written with curly braces.</a:t>
            </a:r>
          </a:p>
          <a:p>
            <a:r>
              <a:rPr lang="en-US" dirty="0"/>
              <a:t>Object properties are written as </a:t>
            </a:r>
            <a:r>
              <a:rPr lang="en-US" dirty="0" err="1"/>
              <a:t>name:value</a:t>
            </a:r>
            <a:r>
              <a:rPr lang="en-US" dirty="0"/>
              <a:t> pairs, separated by commas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	</a:t>
            </a:r>
            <a:r>
              <a:rPr lang="en-US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var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person = {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firstName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:"John", 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lastName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:"Doe", age:50, </a:t>
            </a:r>
            <a:r>
              <a:rPr lang="en-US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eyeColor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:"blue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"};</a:t>
            </a:r>
          </a:p>
          <a:p>
            <a:endParaRPr lang="en-US" dirty="0"/>
          </a:p>
          <a:p>
            <a:r>
              <a:rPr lang="en-US" dirty="0"/>
              <a:t>The object (person) in the example above has 4 properties: </a:t>
            </a:r>
            <a:r>
              <a:rPr lang="en-US" dirty="0" err="1"/>
              <a:t>firstName</a:t>
            </a:r>
            <a:r>
              <a:rPr lang="en-US" dirty="0"/>
              <a:t>, </a:t>
            </a:r>
            <a:r>
              <a:rPr lang="en-US" dirty="0" err="1"/>
              <a:t>lastName</a:t>
            </a:r>
            <a:r>
              <a:rPr lang="en-US" dirty="0"/>
              <a:t>, age, and </a:t>
            </a:r>
            <a:r>
              <a:rPr lang="en-US" dirty="0" err="1"/>
              <a:t>eyeColor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86879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The </a:t>
            </a:r>
            <a:r>
              <a:rPr lang="en-US" dirty="0" err="1"/>
              <a:t>typeof</a:t>
            </a:r>
            <a:r>
              <a:rPr lang="en-US" dirty="0"/>
              <a:t> </a:t>
            </a:r>
            <a:r>
              <a:rPr lang="en-US" dirty="0" smtClean="0"/>
              <a:t>Operator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 smtClean="0"/>
              <a:t>The </a:t>
            </a:r>
            <a:r>
              <a:rPr lang="en-US" b="1" dirty="0" err="1"/>
              <a:t>typeof</a:t>
            </a:r>
            <a:r>
              <a:rPr lang="en-US" dirty="0"/>
              <a:t> operator returns the type of a variable or an expression:</a:t>
            </a:r>
          </a:p>
          <a:p>
            <a:endParaRPr lang="en-US" dirty="0" smtClean="0"/>
          </a:p>
          <a:p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typeof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""                  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/>
            </a:r>
            <a:b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typeof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"John"              </a:t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typeof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"John Doe"          </a:t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typeof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"John" + "Doe"      </a:t>
            </a:r>
          </a:p>
          <a:p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typeof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0                   </a:t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typeof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314                 </a:t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typeof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3.14                </a:t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typeof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(3)     </a:t>
            </a:r>
          </a:p>
          <a:p>
            <a:pPr marL="0" indent="0">
              <a:buNone/>
            </a:pPr>
            <a:r>
              <a:rPr lang="en-US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typeof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(3 + 4)     </a:t>
            </a:r>
            <a:r>
              <a:rPr lang="en-US" dirty="0"/>
              <a:t>       </a:t>
            </a:r>
          </a:p>
        </p:txBody>
      </p:sp>
    </p:spTree>
    <p:extLst>
      <p:ext uri="{BB962C8B-B14F-4D97-AF65-F5344CB8AC3E}">
        <p14:creationId xmlns:p14="http://schemas.microsoft.com/office/powerpoint/2010/main" val="2651815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Primitive </a:t>
            </a:r>
            <a:r>
              <a:rPr lang="en-US" dirty="0" smtClean="0"/>
              <a:t>Data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/>
              <a:t>A primitive data value is a single simple data value with no additional properties and methods.</a:t>
            </a:r>
          </a:p>
          <a:p>
            <a:r>
              <a:rPr lang="en-US" dirty="0"/>
              <a:t>The </a:t>
            </a:r>
            <a:r>
              <a:rPr lang="en-US" b="1" dirty="0" err="1"/>
              <a:t>typeof</a:t>
            </a:r>
            <a:r>
              <a:rPr lang="en-US" dirty="0"/>
              <a:t> operator can return one of these primitive types:</a:t>
            </a:r>
          </a:p>
          <a:p>
            <a:pPr lvl="1"/>
            <a:r>
              <a:rPr lang="en-US" dirty="0"/>
              <a:t>string</a:t>
            </a:r>
          </a:p>
          <a:p>
            <a:pPr lvl="1"/>
            <a:r>
              <a:rPr lang="en-US" dirty="0"/>
              <a:t>number</a:t>
            </a:r>
          </a:p>
          <a:p>
            <a:pPr lvl="1"/>
            <a:r>
              <a:rPr lang="en-US" dirty="0" err="1"/>
              <a:t>boolean</a:t>
            </a:r>
            <a:endParaRPr lang="en-US" dirty="0"/>
          </a:p>
          <a:p>
            <a:pPr lvl="1"/>
            <a:r>
              <a:rPr lang="en-US" dirty="0"/>
              <a:t>null</a:t>
            </a:r>
          </a:p>
          <a:p>
            <a:pPr lvl="1"/>
            <a:r>
              <a:rPr lang="en-US" dirty="0"/>
              <a:t>undefined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2201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Complex </a:t>
            </a:r>
            <a:r>
              <a:rPr lang="en-US" dirty="0" smtClean="0"/>
              <a:t>Data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/>
              <a:t>The </a:t>
            </a:r>
            <a:r>
              <a:rPr lang="en-US" b="1" dirty="0" err="1"/>
              <a:t>typeof</a:t>
            </a:r>
            <a:r>
              <a:rPr lang="en-US" dirty="0"/>
              <a:t> operator can return one of two complex types:</a:t>
            </a:r>
          </a:p>
          <a:p>
            <a:pPr lvl="1"/>
            <a:r>
              <a:rPr lang="en-US" dirty="0"/>
              <a:t>F</a:t>
            </a:r>
            <a:r>
              <a:rPr lang="en-US" dirty="0" smtClean="0"/>
              <a:t>unction</a:t>
            </a:r>
            <a:endParaRPr lang="en-US" dirty="0"/>
          </a:p>
          <a:p>
            <a:pPr lvl="1"/>
            <a:r>
              <a:rPr lang="en-US" dirty="0" smtClean="0"/>
              <a:t>Object</a:t>
            </a:r>
          </a:p>
          <a:p>
            <a:pPr lvl="1"/>
            <a:endParaRPr lang="en-US" dirty="0"/>
          </a:p>
          <a:p>
            <a:pPr marL="457200" lvl="1" indent="0">
              <a:buNone/>
            </a:pP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typeof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[1,2,3,4]             </a:t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typeof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{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name:'John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', age:34} 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/>
            </a:r>
            <a:b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typeof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function 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myFunc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(){}   </a:t>
            </a:r>
          </a:p>
          <a:p>
            <a:endParaRPr lang="en-US" dirty="0" smtClean="0"/>
          </a:p>
          <a:p>
            <a:r>
              <a:rPr lang="en-US" dirty="0" smtClean="0"/>
              <a:t>In </a:t>
            </a:r>
            <a:r>
              <a:rPr lang="en-US" dirty="0"/>
              <a:t>JavaScript arrays are objects.</a:t>
            </a:r>
          </a:p>
        </p:txBody>
      </p:sp>
    </p:spTree>
    <p:extLst>
      <p:ext uri="{BB962C8B-B14F-4D97-AF65-F5344CB8AC3E}">
        <p14:creationId xmlns:p14="http://schemas.microsoft.com/office/powerpoint/2010/main" val="1124290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Undefined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/>
              <a:t>In JavaScript, a variable without a value, has the value</a:t>
            </a:r>
            <a:r>
              <a:rPr lang="en-US" b="1" dirty="0"/>
              <a:t> undefined</a:t>
            </a:r>
            <a:r>
              <a:rPr lang="en-US" dirty="0"/>
              <a:t>. The </a:t>
            </a:r>
            <a:r>
              <a:rPr lang="en-US" dirty="0" err="1"/>
              <a:t>typeof</a:t>
            </a:r>
            <a:r>
              <a:rPr lang="en-US" dirty="0"/>
              <a:t> is also </a:t>
            </a:r>
            <a:r>
              <a:rPr lang="en-US" b="1" dirty="0"/>
              <a:t>undefined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	</a:t>
            </a:r>
            <a:r>
              <a:rPr lang="en-US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var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person; </a:t>
            </a:r>
            <a:r>
              <a:rPr lang="en-US" dirty="0"/>
              <a:t>               // Value is undefined, type is </a:t>
            </a:r>
            <a:r>
              <a:rPr lang="en-US" dirty="0" smtClean="0"/>
              <a:t>undefined</a:t>
            </a:r>
          </a:p>
          <a:p>
            <a:endParaRPr lang="en-US" dirty="0"/>
          </a:p>
          <a:p>
            <a:r>
              <a:rPr lang="en-US" dirty="0"/>
              <a:t>Any variable can be emptied, by setting the value to </a:t>
            </a:r>
            <a:r>
              <a:rPr lang="en-US" b="1" dirty="0"/>
              <a:t>undefined</a:t>
            </a:r>
            <a:r>
              <a:rPr lang="en-US" dirty="0"/>
              <a:t>. The type will also be </a:t>
            </a:r>
            <a:r>
              <a:rPr lang="en-US" b="1" dirty="0"/>
              <a:t>undefined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	person 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= undefined;</a:t>
            </a:r>
            <a:r>
              <a:rPr lang="en-US" dirty="0"/>
              <a:t>        // Value is undefined, type is undefined</a:t>
            </a:r>
          </a:p>
        </p:txBody>
      </p:sp>
    </p:spTree>
    <p:extLst>
      <p:ext uri="{BB962C8B-B14F-4D97-AF65-F5344CB8AC3E}">
        <p14:creationId xmlns:p14="http://schemas.microsoft.com/office/powerpoint/2010/main" val="966399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Empty Values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/>
              <a:t>An empty value has nothing to do with undefined.</a:t>
            </a:r>
          </a:p>
          <a:p>
            <a:r>
              <a:rPr lang="en-US" dirty="0"/>
              <a:t>An empty string variable has both a value and a type.</a:t>
            </a:r>
          </a:p>
          <a:p>
            <a:pPr marL="0" indent="0">
              <a:buNone/>
            </a:pPr>
            <a:r>
              <a:rPr lang="en-US" dirty="0" smtClean="0">
                <a:solidFill>
                  <a:srgbClr val="0000CD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	</a:t>
            </a:r>
            <a:r>
              <a:rPr lang="en-US" dirty="0" err="1" smtClean="0">
                <a:solidFill>
                  <a:srgbClr val="0000CD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var</a:t>
            </a:r>
            <a:r>
              <a:rPr lang="en-US" dirty="0" smtClean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car = </a:t>
            </a:r>
            <a:r>
              <a:rPr lang="en-US" dirty="0">
                <a:solidFill>
                  <a:srgbClr val="A52A2A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""</a:t>
            </a:r>
            <a:r>
              <a:rPr lang="en-US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;</a:t>
            </a:r>
            <a:r>
              <a:rPr lang="en-US" dirty="0">
                <a:solidFill>
                  <a:srgbClr val="000000"/>
                </a:solidFill>
              </a:rPr>
              <a:t>              </a:t>
            </a:r>
            <a:r>
              <a:rPr lang="en-US" dirty="0">
                <a:solidFill>
                  <a:srgbClr val="008000"/>
                </a:solidFill>
              </a:rPr>
              <a:t>// The value is "", the </a:t>
            </a:r>
            <a:r>
              <a:rPr lang="en-US" dirty="0" err="1">
                <a:solidFill>
                  <a:srgbClr val="008000"/>
                </a:solidFill>
              </a:rPr>
              <a:t>typeof</a:t>
            </a:r>
            <a:r>
              <a:rPr lang="en-US" dirty="0">
                <a:solidFill>
                  <a:srgbClr val="008000"/>
                </a:solidFill>
              </a:rPr>
              <a:t> is "string"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2175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Null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/>
              <a:t>In JavaScript null is "nothing". It is supposed to be something that doesn't exist.</a:t>
            </a:r>
          </a:p>
          <a:p>
            <a:r>
              <a:rPr lang="en-US" dirty="0"/>
              <a:t>Unfortunately, in JavaScript, the data type of null is an object.</a:t>
            </a:r>
          </a:p>
          <a:p>
            <a:r>
              <a:rPr lang="en-US" dirty="0"/>
              <a:t>You can consider it a bug in JavaScript that </a:t>
            </a:r>
            <a:r>
              <a:rPr lang="en-US" dirty="0" err="1"/>
              <a:t>typeof</a:t>
            </a:r>
            <a:r>
              <a:rPr lang="en-US" dirty="0"/>
              <a:t> null is an object. It should be null.</a:t>
            </a:r>
          </a:p>
          <a:p>
            <a:r>
              <a:rPr lang="en-US" dirty="0"/>
              <a:t>You can empty an object by setting it to null:</a:t>
            </a:r>
          </a:p>
          <a:p>
            <a:r>
              <a:rPr lang="en-US" dirty="0" err="1">
                <a:solidFill>
                  <a:srgbClr val="0000CD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var</a:t>
            </a:r>
            <a:r>
              <a:rPr lang="en-US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person = </a:t>
            </a:r>
            <a:r>
              <a:rPr lang="en-US" dirty="0">
                <a:solidFill>
                  <a:srgbClr val="0000CD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null</a:t>
            </a:r>
            <a:r>
              <a:rPr lang="en-US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; </a:t>
            </a:r>
            <a:r>
              <a:rPr lang="en-US" dirty="0">
                <a:solidFill>
                  <a:srgbClr val="000000"/>
                </a:solidFill>
              </a:rPr>
              <a:t>        </a:t>
            </a:r>
            <a:r>
              <a:rPr lang="en-US" dirty="0">
                <a:solidFill>
                  <a:srgbClr val="008000"/>
                </a:solidFill>
              </a:rPr>
              <a:t>// Value is null, but type is still an object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4981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Difference Between Undefined and Null</a:t>
            </a:r>
          </a:p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 err="1">
                <a:solidFill>
                  <a:srgbClr val="0000CD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typeof</a:t>
            </a:r>
            <a:r>
              <a:rPr lang="en-US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undefined           </a:t>
            </a:r>
            <a:r>
              <a:rPr lang="en-US" dirty="0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// undefined</a:t>
            </a:r>
            <a:br>
              <a:rPr lang="en-US" dirty="0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 err="1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typeof</a:t>
            </a:r>
            <a:r>
              <a:rPr lang="en-US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dirty="0">
                <a:solidFill>
                  <a:srgbClr val="0000CD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null</a:t>
            </a:r>
            <a:r>
              <a:rPr lang="en-US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                </a:t>
            </a:r>
            <a:r>
              <a:rPr lang="en-US" dirty="0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// object</a:t>
            </a:r>
            <a:br>
              <a:rPr lang="en-US" dirty="0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null === undefined         </a:t>
            </a:r>
            <a:r>
              <a:rPr lang="en-US" dirty="0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// false</a:t>
            </a:r>
            <a:br>
              <a:rPr lang="en-US" dirty="0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null == undefined          </a:t>
            </a:r>
            <a:r>
              <a:rPr lang="en-US" dirty="0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// true</a:t>
            </a:r>
            <a:endParaRPr lang="en-US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9749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74789" y="2148471"/>
            <a:ext cx="7867135" cy="212365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4400" b="1" dirty="0" smtClean="0"/>
              <a:t>Math. String. Arrays</a:t>
            </a:r>
            <a:r>
              <a:rPr lang="en-GB" sz="4400" b="1" dirty="0" smtClean="0"/>
              <a:t>.</a:t>
            </a:r>
          </a:p>
          <a:p>
            <a:pPr algn="ctr"/>
            <a:r>
              <a:rPr lang="en-GB" sz="4400" b="1" dirty="0" smtClean="0"/>
              <a:t>Conditions. </a:t>
            </a:r>
          </a:p>
          <a:p>
            <a:pPr algn="ctr"/>
            <a:r>
              <a:rPr lang="en-GB" sz="4400" b="1" dirty="0" smtClean="0"/>
              <a:t>Loop statements.</a:t>
            </a:r>
            <a:endParaRPr lang="en-US" sz="4400" b="1" dirty="0"/>
          </a:p>
        </p:txBody>
      </p:sp>
    </p:spTree>
    <p:extLst>
      <p:ext uri="{BB962C8B-B14F-4D97-AF65-F5344CB8AC3E}">
        <p14:creationId xmlns:p14="http://schemas.microsoft.com/office/powerpoint/2010/main" val="548896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Number </a:t>
            </a:r>
            <a:r>
              <a:rPr lang="en-US" dirty="0" smtClean="0"/>
              <a:t>Methods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1"/>
            <p:extLst/>
          </p:nvPr>
        </p:nvGraphicFramePr>
        <p:xfrm>
          <a:off x="635047" y="1235981"/>
          <a:ext cx="10515600" cy="3291840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3170471"/>
                <a:gridCol w="7345129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effectLst/>
                        </a:rPr>
                        <a:t>Method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b="1" dirty="0"/>
                        <a:t>Description</a:t>
                      </a:r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isFinite()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Checks whether a value is a finite number</a:t>
                      </a:r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isInteger()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/>
                        <a:t>Checks whether a value is an integer</a:t>
                      </a:r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isNaN()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/>
                        <a:t>Checks whether a value is Number.NaN</a:t>
                      </a:r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toExponential(x)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/>
                        <a:t>Converts a number into an exponential notation</a:t>
                      </a:r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toFixed(x)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/>
                        <a:t>Formats a number with x numbers of digits after the decimal point</a:t>
                      </a:r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toPrecision(x)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Formats a number to x length</a:t>
                      </a:r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toString()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/>
                        <a:t>Converts a number to a string</a:t>
                      </a:r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valueOf()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Returns the primitive value of a number</a:t>
                      </a: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69302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8765334" cy="522288"/>
          </a:xfrm>
        </p:spPr>
        <p:txBody>
          <a:bodyPr/>
          <a:lstStyle/>
          <a:p>
            <a:r>
              <a:rPr lang="en-US" dirty="0"/>
              <a:t>Converting Variables to </a:t>
            </a:r>
            <a:r>
              <a:rPr lang="en-US" dirty="0" smtClean="0"/>
              <a:t>Numbers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/>
              <a:t>JavaScript global methods can be used on all JavaScript data types.</a:t>
            </a:r>
          </a:p>
          <a:p>
            <a:pPr lvl="1"/>
            <a:r>
              <a:rPr lang="en-US" dirty="0" smtClean="0"/>
              <a:t>The </a:t>
            </a:r>
            <a:r>
              <a:rPr lang="en-US" dirty="0"/>
              <a:t>Number() </a:t>
            </a:r>
            <a:r>
              <a:rPr lang="en-US" dirty="0" smtClean="0"/>
              <a:t>method</a:t>
            </a:r>
          </a:p>
          <a:p>
            <a:pPr marL="914400" lvl="2" indent="0">
              <a:buNone/>
            </a:pP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x = "10"</a:t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Number(x);        // returns 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10</a:t>
            </a:r>
          </a:p>
          <a:p>
            <a:pPr marL="914400" lvl="2" indent="0">
              <a:buNone/>
            </a:pPr>
            <a:endParaRPr lang="en-US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lvl="1"/>
            <a:r>
              <a:rPr lang="en-US" dirty="0"/>
              <a:t>The </a:t>
            </a:r>
            <a:r>
              <a:rPr lang="en-US" dirty="0" err="1"/>
              <a:t>parseInt</a:t>
            </a:r>
            <a:r>
              <a:rPr lang="en-US" dirty="0"/>
              <a:t>() </a:t>
            </a:r>
            <a:r>
              <a:rPr lang="en-US" dirty="0" smtClean="0"/>
              <a:t>method</a:t>
            </a:r>
          </a:p>
          <a:p>
            <a:pPr marL="914400" lvl="2" indent="0">
              <a:buNone/>
            </a:pP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parseInt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("10.33");      // returns 10</a:t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parseInt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("10 20 30");   // returns 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10</a:t>
            </a:r>
          </a:p>
          <a:p>
            <a:pPr marL="914400" lvl="2" indent="0">
              <a:buNone/>
            </a:pPr>
            <a:endParaRPr lang="en-US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lvl="1"/>
            <a:r>
              <a:rPr lang="en-US" dirty="0"/>
              <a:t>The </a:t>
            </a:r>
            <a:r>
              <a:rPr lang="en-US" dirty="0" err="1"/>
              <a:t>parseFloat</a:t>
            </a:r>
            <a:r>
              <a:rPr lang="en-US" dirty="0"/>
              <a:t>() </a:t>
            </a:r>
            <a:r>
              <a:rPr lang="en-US" dirty="0" smtClean="0"/>
              <a:t>method</a:t>
            </a:r>
          </a:p>
          <a:p>
            <a:pPr marL="914400" lvl="2" indent="0">
              <a:buNone/>
            </a:pP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parseFloat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("10 years");  // returns 10</a:t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parseFloat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("years 10");  // returns 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NaN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</a:p>
          <a:p>
            <a:endParaRPr lang="en-US" dirty="0" smtClean="0"/>
          </a:p>
          <a:p>
            <a:r>
              <a:rPr lang="en-US" dirty="0"/>
              <a:t>If the number cannot be converted, </a:t>
            </a:r>
            <a:r>
              <a:rPr lang="en-US" dirty="0" err="1"/>
              <a:t>NaN</a:t>
            </a:r>
            <a:r>
              <a:rPr lang="en-US" dirty="0"/>
              <a:t> (Not a Number) is returned.</a:t>
            </a:r>
          </a:p>
        </p:txBody>
      </p:sp>
    </p:spTree>
    <p:extLst>
      <p:ext uri="{BB962C8B-B14F-4D97-AF65-F5344CB8AC3E}">
        <p14:creationId xmlns:p14="http://schemas.microsoft.com/office/powerpoint/2010/main" val="2922356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Math object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538163" y="1143000"/>
            <a:ext cx="3186672" cy="5005388"/>
          </a:xfrm>
        </p:spPr>
        <p:txBody>
          <a:bodyPr/>
          <a:lstStyle/>
          <a:p>
            <a:r>
              <a:rPr lang="en-US" b="1" dirty="0" smtClean="0"/>
              <a:t>Math Object Properties</a:t>
            </a:r>
          </a:p>
          <a:p>
            <a:endParaRPr lang="en-US" b="1" dirty="0"/>
          </a:p>
          <a:p>
            <a:endParaRPr lang="en-US" b="1" dirty="0" smtClean="0"/>
          </a:p>
          <a:p>
            <a:pPr marL="0" indent="0">
              <a:buNone/>
            </a:pP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Math.PI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;</a:t>
            </a:r>
            <a:endParaRPr lang="en-US" b="1" dirty="0" smtClean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/>
          </p:nvPr>
        </p:nvGraphicFramePr>
        <p:xfrm>
          <a:off x="4182316" y="1694328"/>
          <a:ext cx="7409049" cy="3291840"/>
        </p:xfrm>
        <a:graphic>
          <a:graphicData uri="http://schemas.openxmlformats.org/drawingml/2006/table">
            <a:tbl>
              <a:tblPr>
                <a:tableStyleId>{69CF1AB2-1976-4502-BF36-3FF5EA218861}</a:tableStyleId>
              </a:tblPr>
              <a:tblGrid>
                <a:gridCol w="1262092"/>
                <a:gridCol w="6146957"/>
              </a:tblGrid>
              <a:tr h="281838">
                <a:tc>
                  <a:txBody>
                    <a:bodyPr/>
                    <a:lstStyle/>
                    <a:p>
                      <a:r>
                        <a:rPr lang="en-US" b="1" dirty="0">
                          <a:effectLst/>
                        </a:rPr>
                        <a:t>Property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b="1" dirty="0"/>
                        <a:t>Description</a:t>
                      </a:r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n-US" b="1" dirty="0"/>
                        <a:t>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/>
                        <a:t>Returns Euler's number (approx. 2.718)</a:t>
                      </a:r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n-US" b="1" dirty="0"/>
                        <a:t>LN2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/>
                        <a:t>Returns the natural logarithm of 2 (approx. 0.693)</a:t>
                      </a:r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n-US" b="1" dirty="0"/>
                        <a:t>LN10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Returns the natural logarithm of 10 (approx. 2.302)</a:t>
                      </a:r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n-US" b="1" dirty="0"/>
                        <a:t>LOG2E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/>
                        <a:t>Returns the base-2 logarithm of E (approx. 1.442)</a:t>
                      </a:r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n-US" b="1" dirty="0"/>
                        <a:t>LOG10E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/>
                        <a:t>Returns the base-10 logarithm of E (approx. 0.434)</a:t>
                      </a:r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n-US" b="1" dirty="0"/>
                        <a:t>PI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/>
                        <a:t>Returns PI (approx. 3.14)</a:t>
                      </a:r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n-US" b="1" dirty="0"/>
                        <a:t>SQRT1_2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/>
                        <a:t>Returns the square root of 1/2 (approx. 0.707)</a:t>
                      </a:r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n-US" b="1" dirty="0"/>
                        <a:t>SQRT2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Returns the square root of 2 (approx. 1.414)</a:t>
                      </a: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76469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Math Object </a:t>
            </a:r>
            <a:r>
              <a:rPr lang="en-US" dirty="0" smtClean="0"/>
              <a:t>Methods</a:t>
            </a:r>
            <a:endParaRPr lang="en-US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sz="quarter" idx="11"/>
            <p:extLst/>
          </p:nvPr>
        </p:nvGraphicFramePr>
        <p:xfrm>
          <a:off x="538163" y="1143000"/>
          <a:ext cx="11193462" cy="5191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74931"/>
                <a:gridCol w="7818531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>
                          <a:effectLst/>
                        </a:rPr>
                        <a:t>Method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/>
                        <a:t>Description</a:t>
                      </a: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/>
                        <a:t>abs(x)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/>
                        <a:t>Returns the absolute value of x</a:t>
                      </a: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dirty="0"/>
                        <a:t>acos(x</a:t>
                      </a:r>
                      <a:r>
                        <a:rPr lang="en-US" b="1" dirty="0" smtClean="0"/>
                        <a:t>), asin(x), atan(x)</a:t>
                      </a:r>
                      <a:endParaRPr lang="en-US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Returns the </a:t>
                      </a:r>
                      <a:r>
                        <a:rPr lang="en-US" dirty="0" smtClean="0"/>
                        <a:t>arccosine (arcsine, arctangent) </a:t>
                      </a:r>
                      <a:r>
                        <a:rPr lang="en-US" dirty="0"/>
                        <a:t>of x, in radians</a:t>
                      </a: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/>
                        <a:t>ceil(x)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/>
                        <a:t>Returns x, rounded upwards to the nearest integer</a:t>
                      </a: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/>
                        <a:t>cos(x</a:t>
                      </a:r>
                      <a:r>
                        <a:rPr lang="en-US" b="1" dirty="0" smtClean="0"/>
                        <a:t>),</a:t>
                      </a:r>
                      <a:r>
                        <a:rPr lang="en-US" b="1" baseline="0" dirty="0" smtClean="0"/>
                        <a:t> sin(x), tan(x)</a:t>
                      </a:r>
                      <a:endParaRPr lang="en-US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Returns the cosine </a:t>
                      </a:r>
                      <a:r>
                        <a:rPr lang="en-US" dirty="0" smtClean="0"/>
                        <a:t>(sine, tangent) of </a:t>
                      </a:r>
                      <a:r>
                        <a:rPr lang="en-US" dirty="0"/>
                        <a:t>x (x is in radians)</a:t>
                      </a: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 err="1"/>
                        <a:t>exp</a:t>
                      </a:r>
                      <a:r>
                        <a:rPr lang="en-US" b="1" dirty="0"/>
                        <a:t>(x)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/>
                        <a:t>Returns the value of E</a:t>
                      </a:r>
                      <a:r>
                        <a:rPr lang="en-US" baseline="30000"/>
                        <a:t>x</a:t>
                      </a:r>
                      <a:endParaRPr lang="en-US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/>
                        <a:t>floor(x)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/>
                        <a:t>Returns x, rounded downwards to the nearest integer</a:t>
                      </a: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/>
                        <a:t>log(x)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/>
                        <a:t>Returns the natural logarithm (base E) of x</a:t>
                      </a: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/>
                        <a:t>max(x, y, z, ..., n)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Returns the number with the highest value</a:t>
                      </a: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/>
                        <a:t>min(x, y, z, ..., n)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/>
                        <a:t>Returns the number with the lowest value</a:t>
                      </a: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/>
                        <a:t>pow(x, y)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/>
                        <a:t>Returns the value of x to the power of y</a:t>
                      </a: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/>
                        <a:t>random()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/>
                        <a:t>Returns a random number between 0 and 1</a:t>
                      </a: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/>
                        <a:t>round(x)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/>
                        <a:t>Rounds x to the nearest integer</a:t>
                      </a: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/>
                        <a:t>sqrt(x)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Returns the square root of x</a:t>
                      </a: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93192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Array methods</a:t>
            </a:r>
            <a:endParaRPr lang="en-US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/>
          </p:nvPr>
        </p:nvGraphicFramePr>
        <p:xfrm>
          <a:off x="1265517" y="1109631"/>
          <a:ext cx="9263529" cy="50489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90638"/>
                <a:gridCol w="7272891"/>
              </a:tblGrid>
              <a:tr h="360455"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effectLst/>
                        </a:rPr>
                        <a:t>Method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Description</a:t>
                      </a:r>
                    </a:p>
                  </a:txBody>
                  <a:tcPr anchor="ctr"/>
                </a:tc>
              </a:tr>
              <a:tr h="622156"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concat()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/>
                        <a:t>Joins two or more arrays, and returns a copy of the joined arrays</a:t>
                      </a:r>
                    </a:p>
                  </a:txBody>
                  <a:tcPr anchor="ctr"/>
                </a:tc>
              </a:tr>
              <a:tr h="360455"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every()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/>
                        <a:t>Checks if every element in an array pass a test</a:t>
                      </a:r>
                    </a:p>
                  </a:txBody>
                  <a:tcPr anchor="ctr"/>
                </a:tc>
              </a:tr>
              <a:tr h="360455"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fill()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Fill the elements in an array with a static value</a:t>
                      </a:r>
                    </a:p>
                  </a:txBody>
                  <a:tcPr anchor="ctr"/>
                </a:tc>
              </a:tr>
              <a:tr h="622156"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filter()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/>
                        <a:t>Creates a new array with every element in an array that pass a test</a:t>
                      </a:r>
                    </a:p>
                  </a:txBody>
                  <a:tcPr anchor="ctr"/>
                </a:tc>
              </a:tr>
              <a:tr h="622156"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find()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Returns the value of the first element in an array that pass a test</a:t>
                      </a:r>
                    </a:p>
                  </a:txBody>
                  <a:tcPr anchor="ctr"/>
                </a:tc>
              </a:tr>
              <a:tr h="622156"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/>
                        <a:t>findIndex</a:t>
                      </a:r>
                      <a:r>
                        <a:rPr lang="en-US" b="1" dirty="0"/>
                        <a:t>()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/>
                        <a:t>Returns the index of the first element in an array that pass a test</a:t>
                      </a:r>
                    </a:p>
                  </a:txBody>
                  <a:tcPr anchor="ctr"/>
                </a:tc>
              </a:tr>
              <a:tr h="360455"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/>
                        <a:t>forEach</a:t>
                      </a:r>
                      <a:r>
                        <a:rPr lang="en-US" b="1" dirty="0"/>
                        <a:t>()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/>
                        <a:t>Calls a function for each array element</a:t>
                      </a:r>
                    </a:p>
                  </a:txBody>
                  <a:tcPr anchor="ctr"/>
                </a:tc>
              </a:tr>
              <a:tr h="360455"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indexOf()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/>
                        <a:t>Search the array for an element and returns its position</a:t>
                      </a:r>
                    </a:p>
                  </a:txBody>
                  <a:tcPr anchor="ctr"/>
                </a:tc>
              </a:tr>
              <a:tr h="360455"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/>
                        <a:t>isArray</a:t>
                      </a:r>
                      <a:r>
                        <a:rPr lang="en-US" b="1" dirty="0"/>
                        <a:t>()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/>
                        <a:t>Checks whether an object is an array</a:t>
                      </a:r>
                    </a:p>
                  </a:txBody>
                  <a:tcPr anchor="ctr"/>
                </a:tc>
              </a:tr>
              <a:tr h="360455"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join()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Joins all elements of an array into a string</a:t>
                      </a: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96874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Array </a:t>
            </a:r>
            <a:r>
              <a:rPr lang="en-US" dirty="0" smtClean="0"/>
              <a:t>methods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1"/>
            <p:extLst/>
          </p:nvPr>
        </p:nvGraphicFramePr>
        <p:xfrm>
          <a:off x="323010" y="1183341"/>
          <a:ext cx="11193462" cy="5191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5002"/>
                <a:gridCol w="859846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effectLst/>
                        </a:rPr>
                        <a:t>Method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Description</a:t>
                      </a: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chemeClr val="tx1"/>
                          </a:solidFill>
                        </a:rPr>
                        <a:t>lastIndexOf</a:t>
                      </a:r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()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Search the array for an element, starting at the end, and returns its position</a:t>
                      </a: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map()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Creates a new array with the result of calling a function for each array element</a:t>
                      </a: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pop()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Removes the last element of an array, and returns that element</a:t>
                      </a: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push()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Adds new elements to the end of an array, and returns the new length</a:t>
                      </a: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reverse()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Reverses the order of the elements in an array</a:t>
                      </a: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shift()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Removes the first element of an array, and returns that element</a:t>
                      </a: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slice()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Selects a part of an array, and returns the new array</a:t>
                      </a: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some()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Checks if any of the elements in an array pass a test</a:t>
                      </a: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sort()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Sorts the elements of an array</a:t>
                      </a: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splice()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Adds/Removes elements from an array</a:t>
                      </a: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toString()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Converts an array to a string, and returns the result</a:t>
                      </a: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/>
                        <a:t>unshift</a:t>
                      </a:r>
                      <a:r>
                        <a:rPr lang="en-US" b="1" dirty="0"/>
                        <a:t>()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Adds new elements to the beginning of an array, and returns the new length</a:t>
                      </a: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valueOf()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Returns the primitive value of an array</a:t>
                      </a: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67914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Conditional </a:t>
            </a:r>
            <a:r>
              <a:rPr lang="en-US" dirty="0" smtClean="0"/>
              <a:t>Statements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309563" y="833718"/>
            <a:ext cx="11193462" cy="6024282"/>
          </a:xfrm>
        </p:spPr>
        <p:txBody>
          <a:bodyPr/>
          <a:lstStyle/>
          <a:p>
            <a:r>
              <a:rPr lang="en-US" sz="2000" b="1" dirty="0">
                <a:latin typeface="Courier New" panose="02070309020205020404" pitchFamily="49" charset="0"/>
                <a:cs typeface="Courier New" panose="02070309020205020404" pitchFamily="49" charset="0"/>
              </a:rPr>
              <a:t>if</a:t>
            </a:r>
            <a:r>
              <a:rPr lang="en-US" sz="2000" dirty="0">
                <a:latin typeface="Courier New" panose="02070309020205020404" pitchFamily="49" charset="0"/>
                <a:cs typeface="Courier New" panose="02070309020205020404" pitchFamily="49" charset="0"/>
              </a:rPr>
              <a:t> (</a:t>
            </a:r>
            <a:r>
              <a:rPr lang="en-US" sz="2000" i="1" dirty="0">
                <a:latin typeface="Courier New" panose="02070309020205020404" pitchFamily="49" charset="0"/>
                <a:cs typeface="Courier New" panose="02070309020205020404" pitchFamily="49" charset="0"/>
              </a:rPr>
              <a:t>condition</a:t>
            </a:r>
            <a:r>
              <a:rPr lang="en-US" sz="2000" dirty="0">
                <a:latin typeface="Courier New" panose="02070309020205020404" pitchFamily="49" charset="0"/>
                <a:cs typeface="Courier New" panose="02070309020205020404" pitchFamily="49" charset="0"/>
              </a:rPr>
              <a:t>) {</a:t>
            </a:r>
            <a:br>
              <a:rPr lang="en-US" sz="2000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sz="2000" i="1" dirty="0">
                <a:latin typeface="Courier New" panose="02070309020205020404" pitchFamily="49" charset="0"/>
                <a:cs typeface="Courier New" panose="02070309020205020404" pitchFamily="49" charset="0"/>
              </a:rPr>
              <a:t>    block of code to be executed if the condition is true</a:t>
            </a:r>
            <a:br>
              <a:rPr lang="en-US" sz="2000" i="1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sz="2000" dirty="0">
                <a:latin typeface="Courier New" panose="02070309020205020404" pitchFamily="49" charset="0"/>
                <a:cs typeface="Courier New" panose="02070309020205020404" pitchFamily="49" charset="0"/>
              </a:rPr>
              <a:t>} </a:t>
            </a:r>
            <a:endParaRPr lang="en-US" sz="2000" dirty="0" smtClean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endParaRPr lang="en-US" sz="200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sz="2000" b="1" dirty="0">
                <a:latin typeface="Courier New" panose="02070309020205020404" pitchFamily="49" charset="0"/>
                <a:cs typeface="Courier New" panose="02070309020205020404" pitchFamily="49" charset="0"/>
              </a:rPr>
              <a:t>if</a:t>
            </a:r>
            <a:r>
              <a:rPr lang="en-US" sz="2000" dirty="0">
                <a:latin typeface="Courier New" panose="02070309020205020404" pitchFamily="49" charset="0"/>
                <a:cs typeface="Courier New" panose="02070309020205020404" pitchFamily="49" charset="0"/>
              </a:rPr>
              <a:t> (</a:t>
            </a:r>
            <a:r>
              <a:rPr lang="en-US" sz="2000" i="1" dirty="0">
                <a:latin typeface="Courier New" panose="02070309020205020404" pitchFamily="49" charset="0"/>
                <a:cs typeface="Courier New" panose="02070309020205020404" pitchFamily="49" charset="0"/>
              </a:rPr>
              <a:t>condition</a:t>
            </a:r>
            <a:r>
              <a:rPr lang="en-US" sz="2000" dirty="0">
                <a:latin typeface="Courier New" panose="02070309020205020404" pitchFamily="49" charset="0"/>
                <a:cs typeface="Courier New" panose="02070309020205020404" pitchFamily="49" charset="0"/>
              </a:rPr>
              <a:t>) {</a:t>
            </a:r>
            <a:br>
              <a:rPr lang="en-US" sz="2000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sz="2000" i="1" dirty="0">
                <a:latin typeface="Courier New" panose="02070309020205020404" pitchFamily="49" charset="0"/>
                <a:cs typeface="Courier New" panose="02070309020205020404" pitchFamily="49" charset="0"/>
              </a:rPr>
              <a:t>    block of code to be executed if the condition is true</a:t>
            </a:r>
            <a:br>
              <a:rPr lang="en-US" sz="2000" i="1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sz="2000" dirty="0">
                <a:latin typeface="Courier New" panose="02070309020205020404" pitchFamily="49" charset="0"/>
                <a:cs typeface="Courier New" panose="02070309020205020404" pitchFamily="49" charset="0"/>
              </a:rPr>
              <a:t>} </a:t>
            </a:r>
            <a:r>
              <a:rPr lang="en-US" sz="2000" b="1" dirty="0">
                <a:latin typeface="Courier New" panose="02070309020205020404" pitchFamily="49" charset="0"/>
                <a:cs typeface="Courier New" panose="02070309020205020404" pitchFamily="49" charset="0"/>
              </a:rPr>
              <a:t>else</a:t>
            </a:r>
            <a:r>
              <a:rPr lang="en-US" sz="2000" dirty="0">
                <a:latin typeface="Courier New" panose="02070309020205020404" pitchFamily="49" charset="0"/>
                <a:cs typeface="Courier New" panose="02070309020205020404" pitchFamily="49" charset="0"/>
              </a:rPr>
              <a:t> { </a:t>
            </a:r>
            <a:br>
              <a:rPr lang="en-US" sz="2000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sz="2000" i="1" dirty="0">
                <a:latin typeface="Courier New" panose="02070309020205020404" pitchFamily="49" charset="0"/>
                <a:cs typeface="Courier New" panose="02070309020205020404" pitchFamily="49" charset="0"/>
              </a:rPr>
              <a:t>    block of code to be executed if the condition is false</a:t>
            </a:r>
            <a:br>
              <a:rPr lang="en-US" sz="2000" i="1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sz="20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</a:p>
          <a:p>
            <a:endParaRPr lang="en-US" sz="2000" dirty="0" smtClean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sz="2000" b="1" dirty="0">
                <a:latin typeface="Courier New" panose="02070309020205020404" pitchFamily="49" charset="0"/>
                <a:cs typeface="Courier New" panose="02070309020205020404" pitchFamily="49" charset="0"/>
              </a:rPr>
              <a:t>if</a:t>
            </a:r>
            <a:r>
              <a:rPr lang="en-US" sz="2000" dirty="0">
                <a:latin typeface="Courier New" panose="02070309020205020404" pitchFamily="49" charset="0"/>
                <a:cs typeface="Courier New" panose="02070309020205020404" pitchFamily="49" charset="0"/>
              </a:rPr>
              <a:t> (</a:t>
            </a:r>
            <a:r>
              <a:rPr lang="en-US" sz="2000" i="1" dirty="0">
                <a:latin typeface="Courier New" panose="02070309020205020404" pitchFamily="49" charset="0"/>
                <a:cs typeface="Courier New" panose="02070309020205020404" pitchFamily="49" charset="0"/>
              </a:rPr>
              <a:t>condition1</a:t>
            </a:r>
            <a:r>
              <a:rPr lang="en-US" sz="2000" dirty="0">
                <a:latin typeface="Courier New" panose="02070309020205020404" pitchFamily="49" charset="0"/>
                <a:cs typeface="Courier New" panose="02070309020205020404" pitchFamily="49" charset="0"/>
              </a:rPr>
              <a:t>) {</a:t>
            </a:r>
            <a:br>
              <a:rPr lang="en-US" sz="2000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sz="2000" i="1" dirty="0">
                <a:latin typeface="Courier New" panose="02070309020205020404" pitchFamily="49" charset="0"/>
                <a:cs typeface="Courier New" panose="02070309020205020404" pitchFamily="49" charset="0"/>
              </a:rPr>
              <a:t>    block of code to be executed if condition1 is true</a:t>
            </a:r>
            <a:br>
              <a:rPr lang="en-US" sz="2000" i="1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sz="2000" dirty="0">
                <a:latin typeface="Courier New" panose="02070309020205020404" pitchFamily="49" charset="0"/>
                <a:cs typeface="Courier New" panose="02070309020205020404" pitchFamily="49" charset="0"/>
              </a:rPr>
              <a:t>} </a:t>
            </a:r>
            <a:r>
              <a:rPr lang="en-US" sz="2000" b="1" dirty="0">
                <a:latin typeface="Courier New" panose="02070309020205020404" pitchFamily="49" charset="0"/>
                <a:cs typeface="Courier New" panose="02070309020205020404" pitchFamily="49" charset="0"/>
              </a:rPr>
              <a:t>else if </a:t>
            </a:r>
            <a:r>
              <a:rPr lang="en-US" sz="2000" dirty="0">
                <a:latin typeface="Courier New" panose="02070309020205020404" pitchFamily="49" charset="0"/>
                <a:cs typeface="Courier New" panose="02070309020205020404" pitchFamily="49" charset="0"/>
              </a:rPr>
              <a:t>(</a:t>
            </a:r>
            <a:r>
              <a:rPr lang="en-US" sz="2000" i="1" dirty="0">
                <a:latin typeface="Courier New" panose="02070309020205020404" pitchFamily="49" charset="0"/>
                <a:cs typeface="Courier New" panose="02070309020205020404" pitchFamily="49" charset="0"/>
              </a:rPr>
              <a:t>condition2</a:t>
            </a:r>
            <a:r>
              <a:rPr lang="en-US" sz="2000" dirty="0">
                <a:latin typeface="Courier New" panose="02070309020205020404" pitchFamily="49" charset="0"/>
                <a:cs typeface="Courier New" panose="02070309020205020404" pitchFamily="49" charset="0"/>
              </a:rPr>
              <a:t>) {</a:t>
            </a:r>
            <a:br>
              <a:rPr lang="en-US" sz="2000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sz="2000" i="1" dirty="0">
                <a:latin typeface="Courier New" panose="02070309020205020404" pitchFamily="49" charset="0"/>
                <a:cs typeface="Courier New" panose="02070309020205020404" pitchFamily="49" charset="0"/>
              </a:rPr>
              <a:t>    block of code to be executed if the condition1 is false and condition2 is true</a:t>
            </a:r>
            <a:r>
              <a:rPr lang="en-US" sz="2000" dirty="0">
                <a:latin typeface="Courier New" panose="02070309020205020404" pitchFamily="49" charset="0"/>
                <a:cs typeface="Courier New" panose="02070309020205020404" pitchFamily="49" charset="0"/>
              </a:rPr>
              <a:t/>
            </a:r>
            <a:br>
              <a:rPr lang="en-US" sz="2000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sz="2000" dirty="0">
                <a:latin typeface="Courier New" panose="02070309020205020404" pitchFamily="49" charset="0"/>
                <a:cs typeface="Courier New" panose="02070309020205020404" pitchFamily="49" charset="0"/>
              </a:rPr>
              <a:t>} </a:t>
            </a:r>
            <a:r>
              <a:rPr lang="en-US" sz="2000" b="1" dirty="0">
                <a:latin typeface="Courier New" panose="02070309020205020404" pitchFamily="49" charset="0"/>
                <a:cs typeface="Courier New" panose="02070309020205020404" pitchFamily="49" charset="0"/>
              </a:rPr>
              <a:t>else</a:t>
            </a:r>
            <a:r>
              <a:rPr lang="en-US" sz="2000" dirty="0">
                <a:latin typeface="Courier New" panose="02070309020205020404" pitchFamily="49" charset="0"/>
                <a:cs typeface="Courier New" panose="02070309020205020404" pitchFamily="49" charset="0"/>
              </a:rPr>
              <a:t> {</a:t>
            </a:r>
            <a:br>
              <a:rPr lang="en-US" sz="2000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sz="2000" i="1" dirty="0">
                <a:latin typeface="Courier New" panose="02070309020205020404" pitchFamily="49" charset="0"/>
                <a:cs typeface="Courier New" panose="02070309020205020404" pitchFamily="49" charset="0"/>
              </a:rPr>
              <a:t>    block of code to be executed if the condition1 is false and condition2 is false</a:t>
            </a:r>
            <a:br>
              <a:rPr lang="en-US" sz="2000" i="1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2544204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Switch </a:t>
            </a:r>
            <a:r>
              <a:rPr lang="en-US" dirty="0" smtClean="0"/>
              <a:t>Statement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390245" y="968188"/>
            <a:ext cx="8094849" cy="5486400"/>
          </a:xfrm>
        </p:spPr>
        <p:txBody>
          <a:bodyPr>
            <a:normAutofit fontScale="77500" lnSpcReduction="20000"/>
          </a:bodyPr>
          <a:lstStyle/>
          <a:p>
            <a:r>
              <a:rPr lang="en-US" dirty="0"/>
              <a:t>The value of the expression is compared with the values of each </a:t>
            </a:r>
            <a:r>
              <a:rPr lang="en-US" dirty="0" smtClean="0"/>
              <a:t>case</a:t>
            </a:r>
          </a:p>
          <a:p>
            <a:r>
              <a:rPr lang="en-US" dirty="0"/>
              <a:t>If there is a match, the associated block of code is </a:t>
            </a:r>
            <a:r>
              <a:rPr lang="en-US" dirty="0" smtClean="0"/>
              <a:t>executed</a:t>
            </a:r>
          </a:p>
          <a:p>
            <a:pPr marL="457200" lvl="1" indent="0">
              <a:buNone/>
            </a:pP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switch 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(new Date().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getDay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()) {</a:t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    case 0:</a:t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        day = "Sunday";</a:t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        break;</a:t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    case 1:</a:t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        day = "Monday";</a:t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        break;</a:t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    case 2:</a:t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        day = "Tuesday";</a:t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        break;</a:t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    case 3:</a:t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        day = "Wednesday";</a:t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        break;</a:t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    case 4:</a:t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        day = "Thursday";</a:t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        break;</a:t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    case 5:</a:t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        day = "Friday";</a:t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        break;</a:t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    case 6:</a:t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        day = "Saturday";</a:t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} </a:t>
            </a:r>
          </a:p>
        </p:txBody>
      </p:sp>
      <p:sp>
        <p:nvSpPr>
          <p:cNvPr id="7" name="Rectangle 6"/>
          <p:cNvSpPr/>
          <p:nvPr/>
        </p:nvSpPr>
        <p:spPr>
          <a:xfrm>
            <a:off x="9103659" y="2097306"/>
            <a:ext cx="197671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0000CD"/>
                </a:solidFill>
              </a:rPr>
              <a:t>default</a:t>
            </a:r>
            <a:r>
              <a:rPr lang="en-US" dirty="0">
                <a:solidFill>
                  <a:srgbClr val="000000"/>
                </a:solidFill>
              </a:rPr>
              <a:t>: </a:t>
            </a:r>
            <a:br>
              <a:rPr lang="en-US" dirty="0">
                <a:solidFill>
                  <a:srgbClr val="000000"/>
                </a:solidFill>
              </a:rPr>
            </a:br>
            <a:r>
              <a:rPr lang="en-US" dirty="0">
                <a:solidFill>
                  <a:srgbClr val="000000"/>
                </a:solidFill>
              </a:rPr>
              <a:t>        text = </a:t>
            </a:r>
            <a:r>
              <a:rPr lang="en-US" dirty="0" smtClean="0">
                <a:solidFill>
                  <a:srgbClr val="A52A2A"/>
                </a:solidFill>
              </a:rPr>
              <a:t>“text"</a:t>
            </a:r>
            <a:r>
              <a:rPr lang="en-US" dirty="0" smtClean="0">
                <a:solidFill>
                  <a:srgbClr val="000000"/>
                </a:solidFill>
              </a:rPr>
              <a:t>;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712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Loops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b="1" dirty="0"/>
              <a:t>for </a:t>
            </a:r>
            <a:r>
              <a:rPr lang="en-US" dirty="0"/>
              <a:t>- loops through a block of code a number of times</a:t>
            </a:r>
          </a:p>
          <a:p>
            <a:r>
              <a:rPr lang="en-US" b="1" dirty="0"/>
              <a:t>for/in </a:t>
            </a:r>
            <a:r>
              <a:rPr lang="en-US" dirty="0"/>
              <a:t>- loops through the properties of an object</a:t>
            </a:r>
          </a:p>
          <a:p>
            <a:r>
              <a:rPr lang="en-US" b="1" dirty="0"/>
              <a:t>while </a:t>
            </a:r>
            <a:r>
              <a:rPr lang="en-US" dirty="0"/>
              <a:t>- loops through a block of code while a specified condition is true</a:t>
            </a:r>
          </a:p>
          <a:p>
            <a:r>
              <a:rPr lang="en-US" b="1" dirty="0"/>
              <a:t>do/while</a:t>
            </a:r>
            <a:r>
              <a:rPr lang="en-US" dirty="0"/>
              <a:t> - also loops through a block of code while a specified condition is true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3280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Pre condition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while (</a:t>
            </a:r>
            <a:r>
              <a:rPr lang="en-US" i="1" dirty="0">
                <a:latin typeface="Courier New" panose="02070309020205020404" pitchFamily="49" charset="0"/>
                <a:cs typeface="Courier New" panose="02070309020205020404" pitchFamily="49" charset="0"/>
              </a:rPr>
              <a:t>condition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) {</a:t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i="1" dirty="0">
                <a:latin typeface="Courier New" panose="02070309020205020404" pitchFamily="49" charset="0"/>
                <a:cs typeface="Courier New" panose="02070309020205020404" pitchFamily="49" charset="0"/>
              </a:rPr>
              <a:t>    code block to be executed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/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2210767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Post condition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do {</a:t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i="1" dirty="0">
                <a:latin typeface="Courier New" panose="02070309020205020404" pitchFamily="49" charset="0"/>
                <a:cs typeface="Courier New" panose="02070309020205020404" pitchFamily="49" charset="0"/>
              </a:rPr>
              <a:t>    code block to be executed</a:t>
            </a:r>
            <a:br>
              <a:rPr lang="en-US" i="1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while (</a:t>
            </a:r>
            <a:r>
              <a:rPr lang="en-US" i="1" dirty="0">
                <a:latin typeface="Courier New" panose="02070309020205020404" pitchFamily="49" charset="0"/>
                <a:cs typeface="Courier New" panose="02070309020205020404" pitchFamily="49" charset="0"/>
              </a:rPr>
              <a:t>condition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);</a:t>
            </a:r>
          </a:p>
        </p:txBody>
      </p:sp>
    </p:spTree>
    <p:extLst>
      <p:ext uri="{BB962C8B-B14F-4D97-AF65-F5344CB8AC3E}">
        <p14:creationId xmlns:p14="http://schemas.microsoft.com/office/powerpoint/2010/main" val="3129156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Parameter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for (</a:t>
            </a:r>
            <a:r>
              <a:rPr lang="en-US" i="1" dirty="0">
                <a:latin typeface="Courier New" panose="02070309020205020404" pitchFamily="49" charset="0"/>
                <a:cs typeface="Courier New" panose="02070309020205020404" pitchFamily="49" charset="0"/>
              </a:rPr>
              <a:t>statement 1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;</a:t>
            </a:r>
            <a:r>
              <a:rPr lang="en-US" i="1" dirty="0">
                <a:latin typeface="Courier New" panose="02070309020205020404" pitchFamily="49" charset="0"/>
                <a:cs typeface="Courier New" panose="02070309020205020404" pitchFamily="49" charset="0"/>
              </a:rPr>
              <a:t> statement 2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;</a:t>
            </a:r>
            <a:r>
              <a:rPr lang="en-US" i="1" dirty="0">
                <a:latin typeface="Courier New" panose="02070309020205020404" pitchFamily="49" charset="0"/>
                <a:cs typeface="Courier New" panose="02070309020205020404" pitchFamily="49" charset="0"/>
              </a:rPr>
              <a:t> statement 3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) {</a:t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    </a:t>
            </a:r>
            <a:r>
              <a:rPr lang="en-US" i="1" dirty="0">
                <a:latin typeface="Courier New" panose="02070309020205020404" pitchFamily="49" charset="0"/>
                <a:cs typeface="Courier New" panose="02070309020205020404" pitchFamily="49" charset="0"/>
              </a:rPr>
              <a:t>code block to be executed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/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</a:p>
          <a:p>
            <a:endParaRPr lang="en-US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b="1" dirty="0"/>
              <a:t>Statement 1</a:t>
            </a:r>
            <a:r>
              <a:rPr lang="en-US" dirty="0"/>
              <a:t> is executed before the loop (the code block) starts.</a:t>
            </a:r>
          </a:p>
          <a:p>
            <a:r>
              <a:rPr lang="en-US" b="1" dirty="0"/>
              <a:t>Statement 2</a:t>
            </a:r>
            <a:r>
              <a:rPr lang="en-US" dirty="0"/>
              <a:t> defines the condition for running the loop (the code block).</a:t>
            </a:r>
          </a:p>
          <a:p>
            <a:r>
              <a:rPr lang="en-US" b="1" dirty="0"/>
              <a:t>Statement 3</a:t>
            </a:r>
            <a:r>
              <a:rPr lang="en-US" dirty="0"/>
              <a:t> is executed each time after the loop (the code block) has been executed.</a:t>
            </a:r>
          </a:p>
          <a:p>
            <a:endParaRPr lang="en-US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3681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The For/In </a:t>
            </a:r>
            <a:r>
              <a:rPr lang="en-US" dirty="0" smtClean="0"/>
              <a:t>Loop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/>
              <a:t>loops through the properties of an </a:t>
            </a:r>
            <a:r>
              <a:rPr lang="en-US" dirty="0" smtClean="0"/>
              <a:t>object:</a:t>
            </a:r>
          </a:p>
          <a:p>
            <a:endParaRPr lang="en-US" dirty="0"/>
          </a:p>
          <a:p>
            <a:pPr marL="457200" lvl="1" indent="0">
              <a:buNone/>
            </a:pP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var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person = {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fname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:"John", 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lname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:"Doe", age:25}; </a:t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/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var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text = "";</a:t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var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x;</a:t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for (x in person) {</a:t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    text += person[x];</a:t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1466784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Break and continue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/>
              <a:t>The break statement "jumps out" of a </a:t>
            </a:r>
            <a:r>
              <a:rPr lang="en-US" dirty="0" smtClean="0"/>
              <a:t>loop</a:t>
            </a:r>
          </a:p>
          <a:p>
            <a:pPr marL="457200" lvl="1" indent="0">
              <a:buNone/>
            </a:pP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for (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i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= 0; 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i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&lt; 10; 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i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++) {</a:t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    if (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i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=== 3) { break; }</a:t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    text += "The number is " + 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i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+ "&lt;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br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&gt;";</a:t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</a:p>
          <a:p>
            <a:pPr marL="457200" lvl="1" indent="0">
              <a:buNone/>
            </a:pPr>
            <a:endParaRPr lang="en-US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dirty="0"/>
              <a:t>The </a:t>
            </a:r>
            <a:r>
              <a:rPr lang="en-US" b="1" dirty="0"/>
              <a:t>continue statement</a:t>
            </a:r>
            <a:r>
              <a:rPr lang="en-US" dirty="0"/>
              <a:t> breaks one iteration (in the loop), if a specified condition occurs, and continues with the next iteration in the loop</a:t>
            </a:r>
            <a:r>
              <a:rPr lang="en-US" dirty="0" smtClean="0"/>
              <a:t>.</a:t>
            </a:r>
          </a:p>
          <a:p>
            <a:pPr marL="457200" lvl="1" indent="0">
              <a:buNone/>
            </a:pP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for (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i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= 0; 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i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&lt; 10; 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i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++) {</a:t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    if (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i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=== 3) { continue; }</a:t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    text += "The number is " + 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i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+ "&lt;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br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&gt;";</a:t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} </a:t>
            </a:r>
          </a:p>
        </p:txBody>
      </p:sp>
    </p:spTree>
    <p:extLst>
      <p:ext uri="{BB962C8B-B14F-4D97-AF65-F5344CB8AC3E}">
        <p14:creationId xmlns:p14="http://schemas.microsoft.com/office/powerpoint/2010/main" val="3202345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JavaScript </a:t>
            </a:r>
            <a:r>
              <a:rPr lang="en-US" dirty="0" smtClean="0"/>
              <a:t>Primitives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/>
              <a:t>A </a:t>
            </a:r>
            <a:r>
              <a:rPr lang="en-US" b="1" dirty="0"/>
              <a:t>primitive value</a:t>
            </a:r>
            <a:r>
              <a:rPr lang="en-US" dirty="0"/>
              <a:t> is a value that has no properties or methods.</a:t>
            </a:r>
          </a:p>
          <a:p>
            <a:r>
              <a:rPr lang="en-US" dirty="0"/>
              <a:t>A </a:t>
            </a:r>
            <a:r>
              <a:rPr lang="en-US" b="1" dirty="0"/>
              <a:t>primitive data type</a:t>
            </a:r>
            <a:r>
              <a:rPr lang="en-US" dirty="0"/>
              <a:t> is data that has a primitive value.</a:t>
            </a:r>
          </a:p>
          <a:p>
            <a:r>
              <a:rPr lang="en-US" dirty="0"/>
              <a:t>JavaScript defines 5 types of primitive data types:</a:t>
            </a:r>
          </a:p>
          <a:p>
            <a:pPr lvl="1"/>
            <a:r>
              <a:rPr lang="en-US" dirty="0"/>
              <a:t>string</a:t>
            </a:r>
          </a:p>
          <a:p>
            <a:pPr lvl="1"/>
            <a:r>
              <a:rPr lang="en-US" dirty="0"/>
              <a:t>number</a:t>
            </a:r>
          </a:p>
          <a:p>
            <a:pPr lvl="1"/>
            <a:r>
              <a:rPr lang="en-US" dirty="0" err="1"/>
              <a:t>boolean</a:t>
            </a:r>
            <a:endParaRPr lang="en-US" dirty="0"/>
          </a:p>
          <a:p>
            <a:pPr lvl="1"/>
            <a:r>
              <a:rPr lang="en-US" dirty="0"/>
              <a:t>null</a:t>
            </a:r>
          </a:p>
          <a:p>
            <a:pPr lvl="1"/>
            <a:r>
              <a:rPr lang="en-US" dirty="0"/>
              <a:t>undefined</a:t>
            </a:r>
          </a:p>
          <a:p>
            <a:r>
              <a:rPr lang="en-US" dirty="0"/>
              <a:t>Primitive values are immutable (they are hardcoded and therefore cannot be changed).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7854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83FA4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</TotalTime>
  <Words>1886</Words>
  <Application>Microsoft Office PowerPoint</Application>
  <PresentationFormat>Widescreen</PresentationFormat>
  <Paragraphs>417</Paragraphs>
  <Slides>43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47" baseType="lpstr">
      <vt:lpstr>Arial</vt:lpstr>
      <vt:lpstr>Calibri</vt:lpstr>
      <vt:lpstr>Courier New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Mark</dc:creator>
  <cp:lastModifiedBy>04</cp:lastModifiedBy>
  <cp:revision>25</cp:revision>
  <dcterms:created xsi:type="dcterms:W3CDTF">2015-06-15T09:27:21Z</dcterms:created>
  <dcterms:modified xsi:type="dcterms:W3CDTF">2017-04-14T10:17:16Z</dcterms:modified>
</cp:coreProperties>
</file>