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1" d="100"/>
          <a:sy n="71" d="100"/>
        </p:scale>
        <p:origin x="5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2/28/2017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74789" y="2825579"/>
            <a:ext cx="7867135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b="1" dirty="0" smtClean="0"/>
              <a:t>Browser Object Model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49038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 Window </a:t>
            </a:r>
            <a:r>
              <a:rPr lang="en-US" dirty="0" smtClean="0"/>
              <a:t>Object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Window IS the browser</a:t>
            </a:r>
          </a:p>
          <a:p>
            <a:r>
              <a:rPr lang="en-US" dirty="0" smtClean="0"/>
              <a:t>The </a:t>
            </a:r>
            <a:r>
              <a:rPr lang="en-US" b="1" dirty="0"/>
              <a:t>window</a:t>
            </a:r>
            <a:r>
              <a:rPr lang="en-US" dirty="0"/>
              <a:t> object is supported by all browsers. It represents the browser's window.</a:t>
            </a:r>
          </a:p>
          <a:p>
            <a:r>
              <a:rPr lang="en-US" dirty="0"/>
              <a:t>All global JavaScript objects, functions, and variables automatically become members of the window object.</a:t>
            </a:r>
          </a:p>
          <a:p>
            <a:r>
              <a:rPr lang="en-US" dirty="0"/>
              <a:t>Global variables are properties of the window object.</a:t>
            </a:r>
          </a:p>
          <a:p>
            <a:r>
              <a:rPr lang="en-US" dirty="0"/>
              <a:t>Global functions are methods of the window object.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248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Window object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Even the document object (of the HTML DOM) is a property of the window object: 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window.document.getElementById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("header"); </a:t>
            </a:r>
          </a:p>
          <a:p>
            <a:r>
              <a:rPr lang="en-US" dirty="0"/>
              <a:t>is the same as: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document.getElementById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("header");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337" y="3645694"/>
            <a:ext cx="8703776" cy="257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199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Window </a:t>
            </a:r>
            <a:r>
              <a:rPr lang="en-US" dirty="0" smtClean="0"/>
              <a:t>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Both properties return the sizes in pixels:</a:t>
            </a:r>
          </a:p>
          <a:p>
            <a:pPr lvl="1"/>
            <a:r>
              <a:rPr lang="en-US" dirty="0" err="1"/>
              <a:t>window.innerHeight</a:t>
            </a:r>
            <a:r>
              <a:rPr lang="en-US" dirty="0"/>
              <a:t> - the inner height of the browser window (in pixels)</a:t>
            </a:r>
          </a:p>
          <a:p>
            <a:pPr lvl="1"/>
            <a:r>
              <a:rPr lang="en-US" dirty="0" err="1"/>
              <a:t>window.innerWidth</a:t>
            </a:r>
            <a:r>
              <a:rPr lang="en-US" dirty="0"/>
              <a:t> - the inner width of the browser window (in pixels)</a:t>
            </a:r>
          </a:p>
          <a:p>
            <a:endParaRPr lang="en-US" dirty="0" smtClean="0"/>
          </a:p>
          <a:p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w 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window.innerWidth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||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document.documentElement.clientWidth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||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document.body.clientWidth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h =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window.innerHeight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||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document.documentElement.clientHeight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/>
            </a:r>
            <a:b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||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document.body.clientHeight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; </a:t>
            </a:r>
            <a:endParaRPr lang="en-US" dirty="0" smtClean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US" dirty="0" smtClean="0"/>
              <a:t>*For </a:t>
            </a:r>
            <a:r>
              <a:rPr lang="en-US" dirty="0"/>
              <a:t>Internet Explorer 8, 7, 6, 5: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43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Other Window </a:t>
            </a:r>
            <a:r>
              <a:rPr lang="en-US" dirty="0" smtClean="0"/>
              <a:t>Methods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err="1"/>
              <a:t>window.open</a:t>
            </a:r>
            <a:r>
              <a:rPr lang="en-US" dirty="0"/>
              <a:t>() - open a new </a:t>
            </a:r>
            <a:r>
              <a:rPr lang="en-US" dirty="0" smtClean="0"/>
              <a:t>window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myWindow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window.open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('', '', 'width=200, height=100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</a:t>
            </a:r>
          </a:p>
          <a:p>
            <a:pPr marL="457200" lvl="1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Width, height, left, top, </a:t>
            </a:r>
            <a:r>
              <a:rPr lang="en-US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menubar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, status, resizable.</a:t>
            </a:r>
          </a:p>
          <a:p>
            <a:pPr marL="457200" lvl="1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window.open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('https://microsoft.com', 'Microsoft', 'width=400, height=400, resizable=yes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');</a:t>
            </a:r>
          </a:p>
          <a:p>
            <a:pPr marL="457200" lvl="1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err="1"/>
              <a:t>window.close</a:t>
            </a:r>
            <a:r>
              <a:rPr lang="en-US" dirty="0"/>
              <a:t>() - close the current window</a:t>
            </a:r>
          </a:p>
          <a:p>
            <a:r>
              <a:rPr lang="en-US" dirty="0" err="1"/>
              <a:t>window.moveTo</a:t>
            </a:r>
            <a:r>
              <a:rPr lang="en-US" dirty="0"/>
              <a:t>() </a:t>
            </a:r>
            <a:r>
              <a:rPr lang="en-US" dirty="0" smtClean="0"/>
              <a:t>- move </a:t>
            </a:r>
            <a:r>
              <a:rPr lang="en-US" dirty="0"/>
              <a:t>the current </a:t>
            </a:r>
            <a:r>
              <a:rPr lang="en-US" dirty="0" smtClean="0"/>
              <a:t>window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myWindow.moveTo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(500, 100); 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err="1"/>
              <a:t>window.resizeTo</a:t>
            </a:r>
            <a:r>
              <a:rPr lang="en-US" dirty="0"/>
              <a:t>() </a:t>
            </a:r>
            <a:r>
              <a:rPr lang="en-US" dirty="0" smtClean="0"/>
              <a:t>- resize </a:t>
            </a:r>
            <a:r>
              <a:rPr lang="en-US" dirty="0"/>
              <a:t>the current window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6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Window </a:t>
            </a:r>
            <a:r>
              <a:rPr lang="en-US" dirty="0" smtClean="0"/>
              <a:t>Screen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The </a:t>
            </a:r>
            <a:r>
              <a:rPr lang="en-US" dirty="0" err="1"/>
              <a:t>window.screen</a:t>
            </a:r>
            <a:r>
              <a:rPr lang="en-US" dirty="0"/>
              <a:t> object contains information about the user's screen</a:t>
            </a:r>
            <a:r>
              <a:rPr lang="en-US" dirty="0" smtClean="0"/>
              <a:t>.</a:t>
            </a:r>
          </a:p>
          <a:p>
            <a:r>
              <a:rPr lang="en-US" dirty="0"/>
              <a:t>There is no public standard that applies to the screen object, but all major browsers support it.</a:t>
            </a:r>
            <a:endParaRPr lang="en-US" dirty="0" smtClean="0"/>
          </a:p>
          <a:p>
            <a:pPr lvl="1"/>
            <a:r>
              <a:rPr lang="en-US" b="1" dirty="0" err="1" smtClean="0"/>
              <a:t>screen.width</a:t>
            </a:r>
            <a:r>
              <a:rPr lang="en-US" dirty="0"/>
              <a:t> - returns the width of the visitor's screen in pixels</a:t>
            </a:r>
          </a:p>
          <a:p>
            <a:pPr lvl="1"/>
            <a:r>
              <a:rPr lang="en-US" b="1" dirty="0" err="1" smtClean="0"/>
              <a:t>screen.height</a:t>
            </a:r>
            <a:r>
              <a:rPr lang="en-US" dirty="0"/>
              <a:t> - returns the height of the visitor's screen in pixels</a:t>
            </a:r>
          </a:p>
          <a:p>
            <a:pPr lvl="1"/>
            <a:r>
              <a:rPr lang="en-US" b="1" dirty="0" err="1" smtClean="0"/>
              <a:t>screen.availWidth</a:t>
            </a:r>
            <a:r>
              <a:rPr lang="en-US" dirty="0"/>
              <a:t> - the width of the visitor's screen, in pixels, minus interface features like the Windows Taskbar</a:t>
            </a:r>
          </a:p>
          <a:p>
            <a:pPr lvl="1"/>
            <a:r>
              <a:rPr lang="en-US" b="1" dirty="0" err="1"/>
              <a:t>screen.availHeight</a:t>
            </a:r>
            <a:endParaRPr lang="en-US" b="1" dirty="0"/>
          </a:p>
          <a:p>
            <a:pPr lvl="1"/>
            <a:r>
              <a:rPr lang="en-US" b="1" dirty="0" err="1" smtClean="0"/>
              <a:t>screen.colorDepth</a:t>
            </a:r>
            <a:r>
              <a:rPr lang="en-US" b="1" dirty="0" smtClean="0"/>
              <a:t> - </a:t>
            </a:r>
            <a:r>
              <a:rPr lang="en-US" dirty="0"/>
              <a:t>returns the number of bits used to display one color</a:t>
            </a:r>
            <a:endParaRPr lang="en-US" b="1" dirty="0"/>
          </a:p>
          <a:p>
            <a:pPr lvl="1"/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417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Window location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/>
              <a:t>The location object contains information about the current URL</a:t>
            </a:r>
            <a:r>
              <a:rPr lang="en-US" dirty="0" smtClean="0"/>
              <a:t>.</a:t>
            </a:r>
          </a:p>
          <a:p>
            <a:pPr lvl="1"/>
            <a:r>
              <a:rPr lang="en-US" b="1" dirty="0" err="1"/>
              <a:t>window.location.href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URL of the current </a:t>
            </a:r>
            <a:r>
              <a:rPr lang="en-US" dirty="0" smtClean="0"/>
              <a:t>page</a:t>
            </a:r>
          </a:p>
          <a:p>
            <a:pPr lvl="1"/>
            <a:r>
              <a:rPr lang="en-US" b="1" dirty="0" err="1"/>
              <a:t>window.location.hostname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name of the internet host (of the current page</a:t>
            </a:r>
            <a:r>
              <a:rPr lang="en-US" dirty="0" smtClean="0"/>
              <a:t>)</a:t>
            </a:r>
          </a:p>
          <a:p>
            <a:pPr lvl="1"/>
            <a:r>
              <a:rPr lang="en-US" b="1" dirty="0" err="1"/>
              <a:t>window.location.pathname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pathname of the current </a:t>
            </a:r>
            <a:r>
              <a:rPr lang="en-US" dirty="0" smtClean="0"/>
              <a:t>page</a:t>
            </a:r>
          </a:p>
          <a:p>
            <a:pPr lvl="1"/>
            <a:r>
              <a:rPr lang="en-US" b="1" dirty="0" err="1"/>
              <a:t>window.location.protocol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web protocol of the </a:t>
            </a:r>
            <a:r>
              <a:rPr lang="en-US" dirty="0" smtClean="0"/>
              <a:t>page</a:t>
            </a:r>
          </a:p>
          <a:p>
            <a:pPr lvl="1"/>
            <a:r>
              <a:rPr lang="en-US" b="1" dirty="0" err="1"/>
              <a:t>window.location.assign</a:t>
            </a:r>
            <a:r>
              <a:rPr lang="en-US" b="1" dirty="0"/>
              <a:t>()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loads a new document</a:t>
            </a:r>
            <a:r>
              <a:rPr lang="en-US" dirty="0" smtClean="0"/>
              <a:t>.</a:t>
            </a:r>
          </a:p>
          <a:p>
            <a:pPr lvl="1"/>
            <a:r>
              <a:rPr lang="en-US" b="1" dirty="0" err="1"/>
              <a:t>location.reload</a:t>
            </a:r>
            <a:r>
              <a:rPr lang="en-US" b="1" dirty="0"/>
              <a:t>(</a:t>
            </a:r>
            <a:r>
              <a:rPr lang="en-US" b="1" i="1" dirty="0" err="1"/>
              <a:t>forceGet</a:t>
            </a:r>
            <a:r>
              <a:rPr lang="en-US" b="1" dirty="0"/>
              <a:t>)</a:t>
            </a:r>
            <a:r>
              <a:rPr lang="en-US" dirty="0"/>
              <a:t> - is used to reload the current </a:t>
            </a:r>
            <a:r>
              <a:rPr lang="en-US" dirty="0" smtClean="0"/>
              <a:t>document</a:t>
            </a:r>
          </a:p>
          <a:p>
            <a:pPr lvl="1"/>
            <a:r>
              <a:rPr lang="en-US" b="1" dirty="0"/>
              <a:t>replace() </a:t>
            </a:r>
            <a:r>
              <a:rPr lang="en-US" b="1" dirty="0" smtClean="0"/>
              <a:t>- </a:t>
            </a:r>
            <a:r>
              <a:rPr lang="en-US" dirty="0" smtClean="0"/>
              <a:t>replaces </a:t>
            </a:r>
            <a:r>
              <a:rPr lang="en-US" dirty="0"/>
              <a:t>the current document with a new one</a:t>
            </a:r>
          </a:p>
        </p:txBody>
      </p:sp>
    </p:spTree>
    <p:extLst>
      <p:ext uri="{BB962C8B-B14F-4D97-AF65-F5344CB8AC3E}">
        <p14:creationId xmlns:p14="http://schemas.microsoft.com/office/powerpoint/2010/main" val="126642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Window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smtClean="0"/>
              <a:t>contains </a:t>
            </a:r>
            <a:r>
              <a:rPr lang="en-US" dirty="0"/>
              <a:t>the </a:t>
            </a:r>
            <a:r>
              <a:rPr lang="en-US" dirty="0" smtClean="0"/>
              <a:t>browsers history</a:t>
            </a:r>
          </a:p>
          <a:p>
            <a:pPr lvl="1"/>
            <a:r>
              <a:rPr lang="en-US" b="1" dirty="0" smtClean="0"/>
              <a:t>length</a:t>
            </a:r>
            <a:r>
              <a:rPr lang="en-US" dirty="0" smtClean="0"/>
              <a:t> </a:t>
            </a:r>
            <a:r>
              <a:rPr lang="en-US" dirty="0"/>
              <a:t>- returns the number of URLs in the history list of the current browser </a:t>
            </a:r>
            <a:r>
              <a:rPr lang="en-US" dirty="0" smtClean="0"/>
              <a:t>window</a:t>
            </a:r>
          </a:p>
          <a:p>
            <a:pPr lvl="1"/>
            <a:r>
              <a:rPr lang="en-US" b="1" dirty="0" err="1"/>
              <a:t>history.back</a:t>
            </a:r>
            <a:r>
              <a:rPr lang="en-US" b="1" dirty="0"/>
              <a:t>() </a:t>
            </a:r>
            <a:r>
              <a:rPr lang="en-US" dirty="0" smtClean="0"/>
              <a:t>- </a:t>
            </a:r>
            <a:r>
              <a:rPr lang="en-US" dirty="0"/>
              <a:t>loads the previous URL in the history </a:t>
            </a:r>
            <a:r>
              <a:rPr lang="en-US" dirty="0" smtClean="0"/>
              <a:t>list</a:t>
            </a:r>
          </a:p>
          <a:p>
            <a:pPr lvl="1"/>
            <a:r>
              <a:rPr lang="en-US" b="1" dirty="0" err="1" smtClean="0"/>
              <a:t>history.forward</a:t>
            </a:r>
            <a:r>
              <a:rPr lang="en-US" b="1" dirty="0" smtClean="0"/>
              <a:t>() </a:t>
            </a:r>
            <a:r>
              <a:rPr lang="en-US" dirty="0" smtClean="0"/>
              <a:t>- </a:t>
            </a:r>
            <a:r>
              <a:rPr lang="en-US" dirty="0"/>
              <a:t>method loads the next URL in the history </a:t>
            </a:r>
            <a:r>
              <a:rPr lang="en-US" dirty="0" smtClean="0"/>
              <a:t>list</a:t>
            </a:r>
          </a:p>
          <a:p>
            <a:pPr lvl="1"/>
            <a:r>
              <a:rPr lang="en-US" b="1" dirty="0" err="1"/>
              <a:t>h</a:t>
            </a:r>
            <a:r>
              <a:rPr lang="en-US" b="1" dirty="0" err="1" smtClean="0"/>
              <a:t>istory.go</a:t>
            </a:r>
            <a:r>
              <a:rPr lang="en-US" b="1" dirty="0"/>
              <a:t>() </a:t>
            </a:r>
            <a:r>
              <a:rPr lang="en-US" dirty="0"/>
              <a:t>- Loads a specific URL from the history </a:t>
            </a:r>
            <a:r>
              <a:rPr lang="en-US" dirty="0" smtClean="0"/>
              <a:t>list</a:t>
            </a:r>
          </a:p>
          <a:p>
            <a:pPr lvl="1"/>
            <a:endParaRPr lang="en-US" dirty="0" smtClean="0"/>
          </a:p>
          <a:p>
            <a:pPr marL="914400" lvl="2" indent="0">
              <a:buNone/>
            </a:pP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2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goBack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() {</a:t>
            </a:r>
            <a:b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    </a:t>
            </a:r>
            <a:r>
              <a:rPr lang="en-US" sz="2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window.history.go</a:t>
            </a: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(-2);</a:t>
            </a:r>
            <a:b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4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en-US" sz="2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24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Window </a:t>
            </a:r>
            <a:r>
              <a:rPr lang="en-US" dirty="0" smtClean="0"/>
              <a:t>Navigator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30586" y="860612"/>
            <a:ext cx="11193462" cy="5593976"/>
          </a:xfrm>
        </p:spPr>
        <p:txBody>
          <a:bodyPr/>
          <a:lstStyle/>
          <a:p>
            <a:r>
              <a:rPr lang="en-US" b="1" dirty="0" err="1"/>
              <a:t>cookieEnabled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true if cookies are </a:t>
            </a:r>
            <a:r>
              <a:rPr lang="en-US" dirty="0" smtClean="0"/>
              <a:t>enabled</a:t>
            </a:r>
          </a:p>
          <a:p>
            <a:r>
              <a:rPr lang="en-US" b="1" dirty="0" err="1"/>
              <a:t>appName</a:t>
            </a:r>
            <a:r>
              <a:rPr lang="en-US" dirty="0"/>
              <a:t> property returns the application name of the </a:t>
            </a:r>
            <a:r>
              <a:rPr lang="en-US" dirty="0" smtClean="0"/>
              <a:t>browser (Netscape)</a:t>
            </a:r>
          </a:p>
          <a:p>
            <a:r>
              <a:rPr lang="en-US" b="1" dirty="0" err="1"/>
              <a:t>appCodeName</a:t>
            </a:r>
            <a:r>
              <a:rPr lang="en-US" dirty="0"/>
              <a:t> property returns the application code name of the </a:t>
            </a:r>
            <a:r>
              <a:rPr lang="en-US" dirty="0" smtClean="0"/>
              <a:t>browser (Mozilla)</a:t>
            </a:r>
          </a:p>
          <a:p>
            <a:r>
              <a:rPr lang="en-US" b="1" dirty="0" err="1"/>
              <a:t>appVersion</a:t>
            </a:r>
            <a:r>
              <a:rPr lang="en-US" dirty="0"/>
              <a:t> property returns version information about the </a:t>
            </a:r>
            <a:r>
              <a:rPr lang="en-US" dirty="0" smtClean="0"/>
              <a:t>browser</a:t>
            </a:r>
          </a:p>
          <a:p>
            <a:endParaRPr lang="en-US" dirty="0" smtClean="0"/>
          </a:p>
          <a:p>
            <a:r>
              <a:rPr lang="en-US" dirty="0"/>
              <a:t>The information from the navigator object can often be misleading, and should not be used to detect browser versions because:</a:t>
            </a:r>
          </a:p>
          <a:p>
            <a:pPr lvl="1"/>
            <a:r>
              <a:rPr lang="en-US" dirty="0"/>
              <a:t>Different browsers can use the same name</a:t>
            </a:r>
          </a:p>
          <a:p>
            <a:pPr lvl="1"/>
            <a:r>
              <a:rPr lang="en-US" dirty="0"/>
              <a:t>The navigator data can be changed by the browser owner</a:t>
            </a:r>
          </a:p>
          <a:p>
            <a:pPr lvl="1"/>
            <a:r>
              <a:rPr lang="en-US" dirty="0"/>
              <a:t>Some browsers misidentify themselves to bypass site tests</a:t>
            </a:r>
          </a:p>
          <a:p>
            <a:pPr lvl="1"/>
            <a:r>
              <a:rPr lang="en-US" dirty="0"/>
              <a:t>Browsers cannot report new operating systems, released later than the browser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104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Window </a:t>
            </a:r>
            <a:r>
              <a:rPr lang="en-US" dirty="0" smtClean="0"/>
              <a:t>Navigator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b="1" dirty="0"/>
              <a:t>platform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browser platform (operating system</a:t>
            </a:r>
            <a:r>
              <a:rPr lang="en-US" dirty="0" smtClean="0"/>
              <a:t>)</a:t>
            </a:r>
          </a:p>
          <a:p>
            <a:r>
              <a:rPr lang="en-US" b="1" dirty="0"/>
              <a:t>language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the browser's </a:t>
            </a:r>
            <a:r>
              <a:rPr lang="en-US" dirty="0" smtClean="0"/>
              <a:t>language</a:t>
            </a:r>
          </a:p>
          <a:p>
            <a:r>
              <a:rPr lang="en-US" b="1" dirty="0" err="1"/>
              <a:t>onLine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returns true if the browser is </a:t>
            </a:r>
            <a:r>
              <a:rPr lang="en-US" dirty="0" smtClean="0"/>
              <a:t>online</a:t>
            </a:r>
          </a:p>
          <a:p>
            <a:r>
              <a:rPr lang="en-US" b="1" dirty="0" err="1"/>
              <a:t>geolocation</a:t>
            </a:r>
            <a:r>
              <a:rPr lang="en-US" dirty="0"/>
              <a:t> </a:t>
            </a:r>
            <a:r>
              <a:rPr lang="en-US" dirty="0" smtClean="0"/>
              <a:t> - returns a </a:t>
            </a:r>
            <a:r>
              <a:rPr lang="en-US" dirty="0" err="1"/>
              <a:t>Geolocation</a:t>
            </a:r>
            <a:r>
              <a:rPr lang="en-US" dirty="0"/>
              <a:t> object that can be used to locate the user's position</a:t>
            </a:r>
          </a:p>
        </p:txBody>
      </p:sp>
    </p:spTree>
    <p:extLst>
      <p:ext uri="{BB962C8B-B14F-4D97-AF65-F5344CB8AC3E}">
        <p14:creationId xmlns:p14="http://schemas.microsoft.com/office/powerpoint/2010/main" val="284623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Popup </a:t>
            </a:r>
            <a:r>
              <a:rPr lang="en-US" dirty="0" smtClean="0"/>
              <a:t>Boxes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dirty="0" err="1"/>
              <a:t>window.alert</a:t>
            </a:r>
            <a:r>
              <a:rPr lang="en-US" dirty="0"/>
              <a:t>("</a:t>
            </a:r>
            <a:r>
              <a:rPr lang="en-US" i="1" dirty="0" err="1"/>
              <a:t>sometext</a:t>
            </a:r>
            <a:r>
              <a:rPr lang="en-US" dirty="0" smtClean="0"/>
              <a:t>");</a:t>
            </a:r>
          </a:p>
          <a:p>
            <a:r>
              <a:rPr lang="en-US" dirty="0" err="1"/>
              <a:t>window.confirm</a:t>
            </a:r>
            <a:r>
              <a:rPr lang="en-US" dirty="0"/>
              <a:t>("</a:t>
            </a:r>
            <a:r>
              <a:rPr lang="en-US" i="1" dirty="0" err="1"/>
              <a:t>sometext</a:t>
            </a:r>
            <a:r>
              <a:rPr lang="en-US" dirty="0" smtClean="0"/>
              <a:t>");</a:t>
            </a:r>
          </a:p>
          <a:p>
            <a:pPr marL="457200" lvl="1" indent="0">
              <a:buNone/>
            </a:pP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if (confirm("Press a button!") == true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</a:p>
          <a:p>
            <a:pPr marL="457200" lvl="1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 err="1"/>
              <a:t>window.prompt</a:t>
            </a:r>
            <a:r>
              <a:rPr lang="en-US" dirty="0"/>
              <a:t>("</a:t>
            </a:r>
            <a:r>
              <a:rPr lang="en-US" i="1" dirty="0" err="1"/>
              <a:t>sometext</a:t>
            </a:r>
            <a:r>
              <a:rPr lang="en-US" dirty="0"/>
              <a:t>","</a:t>
            </a:r>
            <a:r>
              <a:rPr lang="en-US" i="1" dirty="0" err="1"/>
              <a:t>defaultText</a:t>
            </a:r>
            <a:r>
              <a:rPr lang="en-US" dirty="0" smtClean="0"/>
              <a:t>");</a:t>
            </a:r>
          </a:p>
          <a:p>
            <a:pPr lvl="1"/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course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= prompt("Please enter your 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course", "BIS");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5497" y="1143000"/>
            <a:ext cx="2420871" cy="1399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52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Timing </a:t>
            </a:r>
            <a:r>
              <a:rPr lang="en-US" dirty="0" smtClean="0"/>
              <a:t>Events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03693" y="793377"/>
            <a:ext cx="11193462" cy="5970494"/>
          </a:xfrm>
        </p:spPr>
        <p:txBody>
          <a:bodyPr/>
          <a:lstStyle/>
          <a:p>
            <a:r>
              <a:rPr lang="en-US" dirty="0" smtClean="0"/>
              <a:t>Timing events – are the intervals between execution of code:</a:t>
            </a:r>
          </a:p>
          <a:p>
            <a:pPr lvl="1"/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setTimeout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function, milliseconds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</a:t>
            </a:r>
            <a:r>
              <a:rPr lang="en-US" dirty="0" smtClean="0"/>
              <a:t> - Executes </a:t>
            </a:r>
            <a:r>
              <a:rPr lang="en-US" dirty="0"/>
              <a:t>a function, after waiting a specified number of milliseconds.</a:t>
            </a:r>
          </a:p>
          <a:p>
            <a:pPr lvl="1"/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setInterval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US" i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function, milliseconds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) </a:t>
            </a:r>
            <a:r>
              <a:rPr lang="en-US" dirty="0" smtClean="0"/>
              <a:t>- repeats </a:t>
            </a:r>
            <a:r>
              <a:rPr lang="en-US" dirty="0"/>
              <a:t>the execution of the function </a:t>
            </a:r>
            <a:r>
              <a:rPr lang="en-US" dirty="0" smtClean="0"/>
              <a:t>continuously</a:t>
            </a:r>
          </a:p>
          <a:p>
            <a:r>
              <a:rPr lang="en-US" dirty="0" smtClean="0"/>
              <a:t>Stop?</a:t>
            </a:r>
          </a:p>
          <a:p>
            <a:pPr lvl="1"/>
            <a:r>
              <a:rPr lang="en-US" dirty="0" err="1"/>
              <a:t>clearTimeout</a:t>
            </a:r>
            <a:r>
              <a:rPr lang="en-US" dirty="0"/>
              <a:t>(</a:t>
            </a:r>
            <a:r>
              <a:rPr lang="en-US" dirty="0" err="1"/>
              <a:t>myVar</a:t>
            </a:r>
            <a:r>
              <a:rPr lang="en-US" dirty="0" smtClean="0"/>
              <a:t>);</a:t>
            </a:r>
          </a:p>
          <a:p>
            <a:pPr lvl="1"/>
            <a:r>
              <a:rPr lang="en-US" dirty="0" err="1"/>
              <a:t>clearInterval</a:t>
            </a:r>
            <a:r>
              <a:rPr lang="en-US" dirty="0"/>
              <a:t>(</a:t>
            </a:r>
            <a:r>
              <a:rPr lang="en-US" dirty="0" err="1"/>
              <a:t>myVar</a:t>
            </a:r>
            <a:r>
              <a:rPr lang="en-US" dirty="0" smtClean="0"/>
              <a:t>);</a:t>
            </a:r>
          </a:p>
          <a:p>
            <a:pPr lvl="1"/>
            <a:r>
              <a:rPr lang="en-US" dirty="0" err="1" smtClean="0"/>
              <a:t>var</a:t>
            </a:r>
            <a:r>
              <a:rPr lang="en-US" dirty="0" smtClean="0"/>
              <a:t> </a:t>
            </a:r>
            <a:r>
              <a:rPr lang="en-US" dirty="0" err="1"/>
              <a:t>myVar</a:t>
            </a:r>
            <a:r>
              <a:rPr lang="en-US" dirty="0"/>
              <a:t> = </a:t>
            </a:r>
            <a:r>
              <a:rPr lang="en-US" dirty="0" err="1"/>
              <a:t>setInterval</a:t>
            </a:r>
            <a:r>
              <a:rPr lang="en-US" dirty="0"/>
              <a:t>(</a:t>
            </a:r>
            <a:r>
              <a:rPr lang="en-US" dirty="0" err="1"/>
              <a:t>myTimer</a:t>
            </a:r>
            <a:r>
              <a:rPr lang="en-US" dirty="0"/>
              <a:t>, 1000);</a:t>
            </a:r>
          </a:p>
          <a:p>
            <a:pPr lvl="1"/>
            <a:endParaRPr lang="en-US" dirty="0"/>
          </a:p>
          <a:p>
            <a:pPr lvl="1"/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myTimer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() {</a:t>
            </a:r>
          </a:p>
          <a:p>
            <a:pPr lvl="1"/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var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d = new Date();</a:t>
            </a:r>
          </a:p>
          <a:p>
            <a:pPr lvl="1"/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document.getElementById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("demo").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innerHTML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sz="20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d.toLocaleTimeString</a:t>
            </a:r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();</a:t>
            </a:r>
          </a:p>
          <a:p>
            <a:pPr lvl="1"/>
            <a:r>
              <a:rPr lang="en-US" sz="2000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93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JavaScript </a:t>
            </a:r>
            <a:r>
              <a:rPr lang="en-US" dirty="0" smtClean="0"/>
              <a:t>Cookies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2999"/>
            <a:ext cx="11193462" cy="5298141"/>
          </a:xfrm>
        </p:spPr>
        <p:txBody>
          <a:bodyPr/>
          <a:lstStyle/>
          <a:p>
            <a:r>
              <a:rPr lang="en-US" dirty="0"/>
              <a:t>Cookies are data, stored in small text files, on your </a:t>
            </a:r>
            <a:r>
              <a:rPr lang="en-US" dirty="0" smtClean="0"/>
              <a:t>computer</a:t>
            </a:r>
          </a:p>
          <a:p>
            <a:r>
              <a:rPr lang="en-US" dirty="0"/>
              <a:t>Cookies were invented to solve the problem "how to remember information about the </a:t>
            </a:r>
            <a:r>
              <a:rPr lang="en-US" dirty="0" smtClean="0"/>
              <a:t>user“</a:t>
            </a:r>
          </a:p>
          <a:p>
            <a:r>
              <a:rPr lang="en-US" dirty="0"/>
              <a:t>Cookies are saved in name-value pairs like</a:t>
            </a:r>
            <a:r>
              <a:rPr lang="en-US" dirty="0" smtClean="0"/>
              <a:t>:</a:t>
            </a:r>
          </a:p>
          <a:p>
            <a:pPr marL="457200" lvl="1" indent="0">
              <a:buNone/>
            </a:pPr>
            <a:r>
              <a:rPr lang="en-US" dirty="0"/>
              <a:t>username = </a:t>
            </a:r>
            <a:r>
              <a:rPr lang="en-US" dirty="0" smtClean="0"/>
              <a:t>Shirin Primkulova</a:t>
            </a:r>
          </a:p>
          <a:p>
            <a:pPr marL="457200" lvl="1" indent="0">
              <a:buNone/>
            </a:pPr>
            <a:endParaRPr lang="en-US" dirty="0"/>
          </a:p>
          <a:p>
            <a:pPr marL="457200" lvl="1" indent="0">
              <a:buNone/>
            </a:pPr>
            <a:r>
              <a:rPr lang="en-US" dirty="0" smtClean="0"/>
              <a:t>Create, read and delete cookie</a:t>
            </a:r>
          </a:p>
          <a:p>
            <a:pPr marL="457200" lvl="1" indent="0">
              <a:buNone/>
            </a:pPr>
            <a:r>
              <a:rPr lang="en-US" dirty="0" err="1">
                <a:latin typeface="Courier New" panose="02070309020205020404" pitchFamily="49" charset="0"/>
                <a:cs typeface="Courier New" panose="02070309020205020404" pitchFamily="49" charset="0"/>
              </a:rPr>
              <a:t>document.cookie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Shirin Primkulova; 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expires=Thu, 18 Dec 2013 12:00:00 UTC</a:t>
            </a: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";</a:t>
            </a:r>
          </a:p>
          <a:p>
            <a:pPr marL="457200" lvl="1" indent="0">
              <a:buNone/>
            </a:pP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0" lvl="1" indent="0">
              <a:buNone/>
            </a:pPr>
            <a:r>
              <a:rPr lang="en-US" dirty="0" smtClean="0">
                <a:latin typeface="+mj-lt"/>
                <a:cs typeface="Courier New" panose="02070309020205020404" pitchFamily="49" charset="0"/>
              </a:rPr>
              <a:t>How to change?</a:t>
            </a:r>
          </a:p>
          <a:p>
            <a:pPr marL="457200" lvl="1" indent="0">
              <a:buNone/>
            </a:pPr>
            <a:r>
              <a:rPr lang="en-US" dirty="0" smtClean="0">
                <a:latin typeface="+mj-lt"/>
                <a:cs typeface="Courier New" panose="02070309020205020404" pitchFamily="49" charset="0"/>
              </a:rPr>
              <a:t>How to delete? </a:t>
            </a:r>
          </a:p>
          <a:p>
            <a:pPr marL="457200" lvl="1" indent="0">
              <a:buNone/>
            </a:pPr>
            <a:r>
              <a:rPr lang="en-US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expires=Thu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, 01 Jan 1970 00:00:00 UTC; path=/;</a:t>
            </a:r>
            <a:endParaRPr lang="en-US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1300</TotalTime>
  <Words>768</Words>
  <Application>Microsoft Office PowerPoint</Application>
  <PresentationFormat>Widescreen</PresentationFormat>
  <Paragraphs>104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Shirin Primkulova</cp:lastModifiedBy>
  <cp:revision>28</cp:revision>
  <dcterms:created xsi:type="dcterms:W3CDTF">2015-06-15T09:27:21Z</dcterms:created>
  <dcterms:modified xsi:type="dcterms:W3CDTF">2017-03-01T09:55:39Z</dcterms:modified>
</cp:coreProperties>
</file>