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8" r:id="rId2"/>
    <p:sldId id="256" r:id="rId3"/>
    <p:sldId id="274"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62" autoAdjust="0"/>
  </p:normalViewPr>
  <p:slideViewPr>
    <p:cSldViewPr snapToGrid="0">
      <p:cViewPr varScale="1">
        <p:scale>
          <a:sx n="67" d="100"/>
          <a:sy n="67" d="100"/>
        </p:scale>
        <p:origin x="756" y="7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2/24/2017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B41DDB-D764-4DA8-9963-67C90E29CF5D}" type="datetimeFigureOut">
              <a:rPr lang="en-US" smtClean="0"/>
              <a:t>2/24/2017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6BB0C1-D9F1-4468-983A-D75B91EA8A1D}" type="slidenum">
              <a:rPr lang="en-US" smtClean="0"/>
              <a:t>‹#›</a:t>
            </a:fld>
            <a:endParaRPr lang="en-US"/>
          </a:p>
        </p:txBody>
      </p:sp>
    </p:spTree>
    <p:extLst>
      <p:ext uri="{BB962C8B-B14F-4D97-AF65-F5344CB8AC3E}">
        <p14:creationId xmlns:p14="http://schemas.microsoft.com/office/powerpoint/2010/main" val="1525031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From the HTML above you can read:</a:t>
            </a:r>
          </a:p>
          <a:p>
            <a:r>
              <a:rPr lang="en-US" dirty="0" smtClean="0"/>
              <a:t>&lt;html&gt; is the root node</a:t>
            </a:r>
          </a:p>
          <a:p>
            <a:r>
              <a:rPr lang="en-US" dirty="0" smtClean="0"/>
              <a:t>&lt;html&gt; has no parents </a:t>
            </a:r>
          </a:p>
          <a:p>
            <a:r>
              <a:rPr lang="en-US" dirty="0" smtClean="0"/>
              <a:t>&lt;html&gt; is the parent of &lt;head&gt; and &lt;body&gt;</a:t>
            </a:r>
          </a:p>
          <a:p>
            <a:r>
              <a:rPr lang="en-US" dirty="0" smtClean="0"/>
              <a:t>&lt;head&gt; is the first child of &lt;html&gt;</a:t>
            </a:r>
          </a:p>
          <a:p>
            <a:r>
              <a:rPr lang="en-US" dirty="0" smtClean="0"/>
              <a:t>&lt;body&gt; is the last child of &lt;html&gt;</a:t>
            </a:r>
          </a:p>
          <a:p>
            <a:r>
              <a:rPr lang="en-US" dirty="0" smtClean="0"/>
              <a:t>and:</a:t>
            </a:r>
          </a:p>
          <a:p>
            <a:r>
              <a:rPr lang="en-US" dirty="0" smtClean="0"/>
              <a:t>&lt;head&gt; has one child: &lt;title&gt;</a:t>
            </a:r>
          </a:p>
          <a:p>
            <a:r>
              <a:rPr lang="en-US" dirty="0" smtClean="0"/>
              <a:t>&lt;title&gt; has one child (a text node): "DOM Tutorial"</a:t>
            </a:r>
          </a:p>
          <a:p>
            <a:r>
              <a:rPr lang="en-US" dirty="0" smtClean="0"/>
              <a:t>&lt;body&gt; has two children: &lt;h1&gt; and &lt;p&gt;</a:t>
            </a:r>
          </a:p>
          <a:p>
            <a:r>
              <a:rPr lang="en-US" dirty="0" smtClean="0"/>
              <a:t>&lt;h1&gt; has one child: "DOM Lesson one"</a:t>
            </a:r>
          </a:p>
          <a:p>
            <a:r>
              <a:rPr lang="en-US" dirty="0" smtClean="0"/>
              <a:t>&lt;p&gt; has one child: "Hello world!"</a:t>
            </a:r>
          </a:p>
          <a:p>
            <a:r>
              <a:rPr lang="en-US" dirty="0" smtClean="0"/>
              <a:t>&lt;h1&gt; and &lt;p&gt; are siblings</a:t>
            </a:r>
          </a:p>
          <a:p>
            <a:endParaRPr lang="en-US" dirty="0"/>
          </a:p>
        </p:txBody>
      </p:sp>
      <p:sp>
        <p:nvSpPr>
          <p:cNvPr id="4" name="Slide Number Placeholder 3"/>
          <p:cNvSpPr>
            <a:spLocks noGrp="1"/>
          </p:cNvSpPr>
          <p:nvPr>
            <p:ph type="sldNum" sz="quarter" idx="10"/>
          </p:nvPr>
        </p:nvSpPr>
        <p:spPr/>
        <p:txBody>
          <a:bodyPr/>
          <a:lstStyle/>
          <a:p>
            <a:fld id="{A26BB0C1-D9F1-4468-983A-D75B91EA8A1D}" type="slidenum">
              <a:rPr lang="en-US" smtClean="0"/>
              <a:t>12</a:t>
            </a:fld>
            <a:endParaRPr lang="en-US"/>
          </a:p>
        </p:txBody>
      </p:sp>
    </p:spTree>
    <p:extLst>
      <p:ext uri="{BB962C8B-B14F-4D97-AF65-F5344CB8AC3E}">
        <p14:creationId xmlns:p14="http://schemas.microsoft.com/office/powerpoint/2010/main" val="28296311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2/24/2017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w3schools.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25579"/>
            <a:ext cx="7867135" cy="769441"/>
          </a:xfrm>
          <a:prstGeom prst="rect">
            <a:avLst/>
          </a:prstGeom>
          <a:noFill/>
        </p:spPr>
        <p:txBody>
          <a:bodyPr wrap="square" rtlCol="0" anchor="ctr">
            <a:spAutoFit/>
          </a:bodyPr>
          <a:lstStyle/>
          <a:p>
            <a:pPr algn="ctr"/>
            <a:r>
              <a:rPr lang="en-GB" sz="4400" b="1" dirty="0" smtClean="0"/>
              <a:t>DOM</a:t>
            </a:r>
            <a:endParaRPr lang="en-US" sz="4400" b="1"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Agenda</a:t>
            </a:r>
            <a:endParaRPr lang="en-US" dirty="0"/>
          </a:p>
        </p:txBody>
      </p:sp>
      <p:sp>
        <p:nvSpPr>
          <p:cNvPr id="3" name="Content Placeholder 2"/>
          <p:cNvSpPr>
            <a:spLocks noGrp="1"/>
          </p:cNvSpPr>
          <p:nvPr>
            <p:ph sz="quarter" idx="11"/>
          </p:nvPr>
        </p:nvSpPr>
        <p:spPr/>
        <p:txBody>
          <a:bodyPr/>
          <a:lstStyle/>
          <a:p>
            <a:r>
              <a:rPr lang="en-US" dirty="0" smtClean="0"/>
              <a:t>Structure</a:t>
            </a:r>
          </a:p>
          <a:p>
            <a:r>
              <a:rPr lang="en-US" dirty="0" smtClean="0"/>
              <a:t>Properties</a:t>
            </a:r>
          </a:p>
          <a:p>
            <a:r>
              <a:rPr lang="en-US" dirty="0" smtClean="0"/>
              <a:t>Methods</a:t>
            </a:r>
          </a:p>
          <a:p>
            <a:r>
              <a:rPr lang="en-US" dirty="0" smtClean="0"/>
              <a:t>Events</a:t>
            </a:r>
            <a:endParaRPr lang="en-US" dirty="0"/>
          </a:p>
        </p:txBody>
      </p:sp>
    </p:spTree>
    <p:extLst>
      <p:ext uri="{BB962C8B-B14F-4D97-AF65-F5344CB8AC3E}">
        <p14:creationId xmlns:p14="http://schemas.microsoft.com/office/powerpoint/2010/main" val="366867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47722" cy="522288"/>
          </a:xfrm>
        </p:spPr>
        <p:txBody>
          <a:bodyPr/>
          <a:lstStyle/>
          <a:p>
            <a:r>
              <a:rPr lang="nl-NL" sz="3200" dirty="0"/>
              <a:t>HTML DOM (Document Object Model</a:t>
            </a:r>
            <a:r>
              <a:rPr lang="nl-NL" sz="3200" dirty="0" smtClean="0"/>
              <a:t>)</a:t>
            </a:r>
            <a:endParaRPr lang="nl-NL" sz="3200" dirty="0"/>
          </a:p>
        </p:txBody>
      </p:sp>
      <p:sp>
        <p:nvSpPr>
          <p:cNvPr id="3" name="Content Placeholder 2"/>
          <p:cNvSpPr>
            <a:spLocks noGrp="1"/>
          </p:cNvSpPr>
          <p:nvPr>
            <p:ph sz="quarter" idx="11"/>
          </p:nvPr>
        </p:nvSpPr>
        <p:spPr>
          <a:xfrm>
            <a:off x="163513" y="985838"/>
            <a:ext cx="11794786" cy="5543550"/>
          </a:xfrm>
        </p:spPr>
        <p:txBody>
          <a:bodyPr/>
          <a:lstStyle/>
          <a:p>
            <a:r>
              <a:rPr lang="en-US" dirty="0" smtClean="0"/>
              <a:t>When </a:t>
            </a:r>
            <a:r>
              <a:rPr lang="en-US" dirty="0"/>
              <a:t>a web page is loaded, the browser creates a </a:t>
            </a:r>
            <a:r>
              <a:rPr lang="en-US" b="1" dirty="0"/>
              <a:t>D</a:t>
            </a:r>
            <a:r>
              <a:rPr lang="en-US" dirty="0"/>
              <a:t>ocument </a:t>
            </a:r>
            <a:r>
              <a:rPr lang="en-US" b="1" dirty="0"/>
              <a:t>O</a:t>
            </a:r>
            <a:r>
              <a:rPr lang="en-US" dirty="0"/>
              <a:t>bject </a:t>
            </a:r>
            <a:r>
              <a:rPr lang="en-US" b="1" dirty="0"/>
              <a:t>M</a:t>
            </a:r>
            <a:r>
              <a:rPr lang="en-US" dirty="0"/>
              <a:t>odel of the page. </a:t>
            </a:r>
            <a:endParaRPr lang="en-US" dirty="0" smtClean="0"/>
          </a:p>
          <a:p>
            <a:r>
              <a:rPr lang="en-US" dirty="0"/>
              <a:t>With the HTML DOM, JavaScript can access and change all the elements of an HTML document.</a:t>
            </a:r>
          </a:p>
          <a:p>
            <a:r>
              <a:rPr lang="en-US" dirty="0" smtClean="0"/>
              <a:t>The </a:t>
            </a:r>
            <a:r>
              <a:rPr lang="en-US" dirty="0"/>
              <a:t>HTML DOM is a standard </a:t>
            </a:r>
            <a:r>
              <a:rPr lang="en-US" b="1" dirty="0"/>
              <a:t>object</a:t>
            </a:r>
            <a:r>
              <a:rPr lang="en-US" dirty="0"/>
              <a:t> model and </a:t>
            </a:r>
            <a:r>
              <a:rPr lang="en-US" b="1" dirty="0"/>
              <a:t>programming interface</a:t>
            </a:r>
            <a:r>
              <a:rPr lang="en-US" dirty="0"/>
              <a:t> for HTML. It defines:</a:t>
            </a:r>
          </a:p>
          <a:p>
            <a:pPr lvl="1"/>
            <a:r>
              <a:rPr lang="en-US" dirty="0"/>
              <a:t>The HTML elements as </a:t>
            </a:r>
            <a:r>
              <a:rPr lang="en-US" b="1" dirty="0"/>
              <a:t>objects</a:t>
            </a:r>
            <a:r>
              <a:rPr lang="en-US" dirty="0"/>
              <a:t> </a:t>
            </a:r>
          </a:p>
          <a:p>
            <a:pPr lvl="1"/>
            <a:r>
              <a:rPr lang="en-US" dirty="0"/>
              <a:t>The </a:t>
            </a:r>
            <a:r>
              <a:rPr lang="en-US" b="1" dirty="0"/>
              <a:t>properties</a:t>
            </a:r>
            <a:r>
              <a:rPr lang="en-US" dirty="0"/>
              <a:t> of all HTML elements </a:t>
            </a:r>
          </a:p>
          <a:p>
            <a:pPr lvl="1"/>
            <a:r>
              <a:rPr lang="en-US" dirty="0"/>
              <a:t>The </a:t>
            </a:r>
            <a:r>
              <a:rPr lang="en-US" b="1" dirty="0"/>
              <a:t>methods</a:t>
            </a:r>
            <a:r>
              <a:rPr lang="en-US" dirty="0"/>
              <a:t> to access all HTML elements</a:t>
            </a:r>
          </a:p>
          <a:p>
            <a:pPr lvl="1"/>
            <a:r>
              <a:rPr lang="en-US" dirty="0"/>
              <a:t>The </a:t>
            </a:r>
            <a:r>
              <a:rPr lang="en-US" b="1" dirty="0"/>
              <a:t>events</a:t>
            </a:r>
            <a:r>
              <a:rPr lang="en-US" dirty="0"/>
              <a:t> for all HTML elements</a:t>
            </a:r>
          </a:p>
          <a:p>
            <a:endParaRPr lang="en-US" dirty="0" smtClean="0"/>
          </a:p>
          <a:p>
            <a:r>
              <a:rPr lang="en-US" dirty="0"/>
              <a:t>The </a:t>
            </a:r>
            <a:r>
              <a:rPr lang="en-US" b="1" dirty="0"/>
              <a:t>HTML DOM</a:t>
            </a:r>
            <a:r>
              <a:rPr lang="en-US" dirty="0"/>
              <a:t> model is constructed as a </a:t>
            </a:r>
            <a:endParaRPr lang="en-US" dirty="0" smtClean="0"/>
          </a:p>
          <a:p>
            <a:pPr marL="0" indent="0">
              <a:buNone/>
            </a:pPr>
            <a:r>
              <a:rPr lang="en-US" dirty="0" smtClean="0"/>
              <a:t>tree </a:t>
            </a:r>
            <a:r>
              <a:rPr lang="en-US" dirty="0"/>
              <a:t>of </a:t>
            </a:r>
            <a:r>
              <a:rPr lang="en-US" b="1" dirty="0"/>
              <a:t>Objects</a:t>
            </a:r>
            <a:r>
              <a:rPr lang="en-US" dirty="0"/>
              <a:t>:</a:t>
            </a:r>
          </a:p>
          <a:p>
            <a:endParaRPr lang="en-US" dirty="0"/>
          </a:p>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9438" y="3137086"/>
            <a:ext cx="4800261" cy="3243543"/>
          </a:xfrm>
          <a:prstGeom prst="rect">
            <a:avLst/>
          </a:prstGeom>
        </p:spPr>
      </p:pic>
    </p:spTree>
    <p:extLst>
      <p:ext uri="{BB962C8B-B14F-4D97-AF65-F5344CB8AC3E}">
        <p14:creationId xmlns:p14="http://schemas.microsoft.com/office/powerpoint/2010/main" val="36027075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Dynamic HTML</a:t>
            </a:r>
            <a:endParaRPr lang="en-US" dirty="0"/>
          </a:p>
        </p:txBody>
      </p:sp>
      <p:sp>
        <p:nvSpPr>
          <p:cNvPr id="3" name="Content Placeholder 2"/>
          <p:cNvSpPr>
            <a:spLocks noGrp="1"/>
          </p:cNvSpPr>
          <p:nvPr>
            <p:ph sz="quarter" idx="11"/>
          </p:nvPr>
        </p:nvSpPr>
        <p:spPr>
          <a:xfrm>
            <a:off x="497821" y="900953"/>
            <a:ext cx="11193462" cy="5634318"/>
          </a:xfrm>
        </p:spPr>
        <p:txBody>
          <a:bodyPr/>
          <a:lstStyle/>
          <a:p>
            <a:r>
              <a:rPr lang="en-US" dirty="0"/>
              <a:t>JavaScript can change all the HTML elements in the page</a:t>
            </a:r>
          </a:p>
          <a:p>
            <a:r>
              <a:rPr lang="en-US" dirty="0"/>
              <a:t>JavaScript can change all the HTML attributes in the page</a:t>
            </a:r>
          </a:p>
          <a:p>
            <a:r>
              <a:rPr lang="en-US" dirty="0"/>
              <a:t>JavaScript can change all the CSS styles in the page</a:t>
            </a:r>
          </a:p>
          <a:p>
            <a:r>
              <a:rPr lang="en-US" dirty="0"/>
              <a:t>JavaScript can remove existing HTML elements and attributes</a:t>
            </a:r>
          </a:p>
          <a:p>
            <a:r>
              <a:rPr lang="en-US" dirty="0"/>
              <a:t>JavaScript can add new HTML elements and attributes</a:t>
            </a:r>
          </a:p>
          <a:p>
            <a:r>
              <a:rPr lang="en-US" dirty="0"/>
              <a:t>JavaScript can react to all existing HTML events in the page</a:t>
            </a:r>
          </a:p>
          <a:p>
            <a:r>
              <a:rPr lang="en-US" dirty="0"/>
              <a:t>JavaScript can create new HTML events in the page</a:t>
            </a:r>
          </a:p>
          <a:p>
            <a:endParaRPr lang="en-US" dirty="0"/>
          </a:p>
        </p:txBody>
      </p:sp>
    </p:spTree>
    <p:extLst>
      <p:ext uri="{BB962C8B-B14F-4D97-AF65-F5344CB8AC3E}">
        <p14:creationId xmlns:p14="http://schemas.microsoft.com/office/powerpoint/2010/main" val="7613051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DOM methods</a:t>
            </a:r>
            <a:endParaRPr lang="en-US" dirty="0"/>
          </a:p>
        </p:txBody>
      </p:sp>
      <p:sp>
        <p:nvSpPr>
          <p:cNvPr id="3" name="Content Placeholder 2"/>
          <p:cNvSpPr>
            <a:spLocks noGrp="1"/>
          </p:cNvSpPr>
          <p:nvPr>
            <p:ph sz="quarter" idx="11"/>
          </p:nvPr>
        </p:nvSpPr>
        <p:spPr/>
        <p:txBody>
          <a:bodyPr/>
          <a:lstStyle/>
          <a:p>
            <a:r>
              <a:rPr lang="en-US" b="1" dirty="0" smtClean="0"/>
              <a:t>Finding HTML Elements</a:t>
            </a:r>
          </a:p>
          <a:p>
            <a:endParaRPr lang="en-US" b="1" dirty="0"/>
          </a:p>
          <a:p>
            <a:endParaRPr lang="en-US" b="1" dirty="0" smtClean="0"/>
          </a:p>
          <a:p>
            <a:endParaRPr lang="en-US" b="1" dirty="0"/>
          </a:p>
          <a:p>
            <a:endParaRPr lang="en-US" b="1" dirty="0" smtClean="0"/>
          </a:p>
          <a:p>
            <a:r>
              <a:rPr lang="en-US" b="1" dirty="0" smtClean="0"/>
              <a:t>Adding </a:t>
            </a:r>
            <a:r>
              <a:rPr lang="en-US" b="1" dirty="0"/>
              <a:t>and Deleting Elements</a:t>
            </a:r>
          </a:p>
          <a:p>
            <a:endParaRPr lang="en-US" b="1" dirty="0" smtClean="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836864498"/>
              </p:ext>
            </p:extLst>
          </p:nvPr>
        </p:nvGraphicFramePr>
        <p:xfrm>
          <a:off x="744071" y="1691089"/>
          <a:ext cx="10515600" cy="1097280"/>
        </p:xfrm>
        <a:graphic>
          <a:graphicData uri="http://schemas.openxmlformats.org/drawingml/2006/table">
            <a:tbl>
              <a:tblPr/>
              <a:tblGrid>
                <a:gridCol w="5257800"/>
                <a:gridCol w="5257800"/>
              </a:tblGrid>
              <a:tr h="0">
                <a:tc>
                  <a:txBody>
                    <a:bodyPr/>
                    <a:lstStyle/>
                    <a:p>
                      <a:r>
                        <a:rPr lang="en-US" dirty="0" err="1"/>
                        <a:t>document.getElementById</a:t>
                      </a:r>
                      <a:r>
                        <a:rPr lang="en-US" dirty="0"/>
                        <a:t>(</a:t>
                      </a:r>
                      <a:r>
                        <a:rPr lang="en-US" i="1" dirty="0"/>
                        <a:t>id</a:t>
                      </a:r>
                      <a:r>
                        <a:rPr lang="en-US" dirty="0"/>
                        <a:t>)</a:t>
                      </a:r>
                    </a:p>
                  </a:txBody>
                  <a:tcPr anchor="ctr">
                    <a:lnL>
                      <a:noFill/>
                    </a:lnL>
                    <a:lnR>
                      <a:noFill/>
                    </a:lnR>
                    <a:lnT>
                      <a:noFill/>
                    </a:lnT>
                    <a:lnB>
                      <a:noFill/>
                    </a:lnB>
                  </a:tcPr>
                </a:tc>
                <a:tc>
                  <a:txBody>
                    <a:bodyPr/>
                    <a:lstStyle/>
                    <a:p>
                      <a:r>
                        <a:rPr lang="en-US"/>
                        <a:t>Find an element by element id</a:t>
                      </a:r>
                    </a:p>
                  </a:txBody>
                  <a:tcPr anchor="ctr">
                    <a:lnL>
                      <a:noFill/>
                    </a:lnL>
                    <a:lnR>
                      <a:noFill/>
                    </a:lnR>
                    <a:lnT>
                      <a:noFill/>
                    </a:lnT>
                    <a:lnB>
                      <a:noFill/>
                    </a:lnB>
                  </a:tcPr>
                </a:tc>
              </a:tr>
              <a:tr h="0">
                <a:tc>
                  <a:txBody>
                    <a:bodyPr/>
                    <a:lstStyle/>
                    <a:p>
                      <a:r>
                        <a:rPr lang="en-US"/>
                        <a:t>document.getElementsByTagName(</a:t>
                      </a:r>
                      <a:r>
                        <a:rPr lang="en-US" i="1"/>
                        <a:t>name</a:t>
                      </a:r>
                      <a:r>
                        <a:rPr lang="en-US"/>
                        <a:t>)</a:t>
                      </a:r>
                    </a:p>
                  </a:txBody>
                  <a:tcPr anchor="ctr">
                    <a:lnL>
                      <a:noFill/>
                    </a:lnL>
                    <a:lnR>
                      <a:noFill/>
                    </a:lnR>
                    <a:lnT>
                      <a:noFill/>
                    </a:lnT>
                    <a:lnB>
                      <a:noFill/>
                    </a:lnB>
                  </a:tcPr>
                </a:tc>
                <a:tc>
                  <a:txBody>
                    <a:bodyPr/>
                    <a:lstStyle/>
                    <a:p>
                      <a:r>
                        <a:rPr lang="en-US"/>
                        <a:t>Find elements by tag name</a:t>
                      </a:r>
                    </a:p>
                  </a:txBody>
                  <a:tcPr anchor="ctr">
                    <a:lnL>
                      <a:noFill/>
                    </a:lnL>
                    <a:lnR>
                      <a:noFill/>
                    </a:lnR>
                    <a:lnT>
                      <a:noFill/>
                    </a:lnT>
                    <a:lnB>
                      <a:noFill/>
                    </a:lnB>
                  </a:tcPr>
                </a:tc>
              </a:tr>
              <a:tr h="0">
                <a:tc>
                  <a:txBody>
                    <a:bodyPr/>
                    <a:lstStyle/>
                    <a:p>
                      <a:r>
                        <a:rPr lang="en-US" dirty="0" err="1"/>
                        <a:t>document.getElementsByClassName</a:t>
                      </a:r>
                      <a:r>
                        <a:rPr lang="en-US" dirty="0"/>
                        <a:t>(</a:t>
                      </a:r>
                      <a:r>
                        <a:rPr lang="en-US" i="1" dirty="0"/>
                        <a:t>name</a:t>
                      </a:r>
                      <a:r>
                        <a:rPr lang="en-US" dirty="0"/>
                        <a:t>)</a:t>
                      </a:r>
                    </a:p>
                  </a:txBody>
                  <a:tcPr anchor="ctr">
                    <a:lnL>
                      <a:noFill/>
                    </a:lnL>
                    <a:lnR>
                      <a:noFill/>
                    </a:lnR>
                    <a:lnT>
                      <a:noFill/>
                    </a:lnT>
                    <a:lnB>
                      <a:noFill/>
                    </a:lnB>
                  </a:tcPr>
                </a:tc>
                <a:tc>
                  <a:txBody>
                    <a:bodyPr/>
                    <a:lstStyle/>
                    <a:p>
                      <a:r>
                        <a:rPr lang="en-US" dirty="0"/>
                        <a:t>Find elements by class name</a:t>
                      </a:r>
                    </a:p>
                  </a:txBody>
                  <a:tcPr anchor="ctr">
                    <a:lnL>
                      <a:noFill/>
                    </a:lnL>
                    <a:lnR>
                      <a:noFill/>
                    </a:lnR>
                    <a:lnT>
                      <a:noFill/>
                    </a:lnT>
                    <a:lnB>
                      <a:noFill/>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6391152"/>
              </p:ext>
            </p:extLst>
          </p:nvPr>
        </p:nvGraphicFramePr>
        <p:xfrm>
          <a:off x="755836" y="3978097"/>
          <a:ext cx="10515600" cy="1828800"/>
        </p:xfrm>
        <a:graphic>
          <a:graphicData uri="http://schemas.openxmlformats.org/drawingml/2006/table">
            <a:tbl>
              <a:tblPr/>
              <a:tblGrid>
                <a:gridCol w="5257800"/>
                <a:gridCol w="5257800"/>
              </a:tblGrid>
              <a:tr h="0">
                <a:tc>
                  <a:txBody>
                    <a:bodyPr/>
                    <a:lstStyle/>
                    <a:p>
                      <a:r>
                        <a:rPr lang="en-US" dirty="0" err="1"/>
                        <a:t>document.createElement</a:t>
                      </a:r>
                      <a:r>
                        <a:rPr lang="en-US" dirty="0"/>
                        <a:t>(</a:t>
                      </a:r>
                      <a:r>
                        <a:rPr lang="en-US" i="1" dirty="0"/>
                        <a:t>element</a:t>
                      </a:r>
                      <a:r>
                        <a:rPr lang="en-US" dirty="0"/>
                        <a:t>)</a:t>
                      </a:r>
                    </a:p>
                  </a:txBody>
                  <a:tcPr anchor="ctr">
                    <a:lnL>
                      <a:noFill/>
                    </a:lnL>
                    <a:lnR>
                      <a:noFill/>
                    </a:lnR>
                    <a:lnT>
                      <a:noFill/>
                    </a:lnT>
                    <a:lnB>
                      <a:noFill/>
                    </a:lnB>
                  </a:tcPr>
                </a:tc>
                <a:tc>
                  <a:txBody>
                    <a:bodyPr/>
                    <a:lstStyle/>
                    <a:p>
                      <a:r>
                        <a:rPr lang="en-US"/>
                        <a:t>Create an HTML element</a:t>
                      </a:r>
                    </a:p>
                  </a:txBody>
                  <a:tcPr anchor="ctr">
                    <a:lnL>
                      <a:noFill/>
                    </a:lnL>
                    <a:lnR>
                      <a:noFill/>
                    </a:lnR>
                    <a:lnT>
                      <a:noFill/>
                    </a:lnT>
                    <a:lnB>
                      <a:noFill/>
                    </a:lnB>
                  </a:tcPr>
                </a:tc>
              </a:tr>
              <a:tr h="0">
                <a:tc>
                  <a:txBody>
                    <a:bodyPr/>
                    <a:lstStyle/>
                    <a:p>
                      <a:r>
                        <a:rPr lang="en-US" dirty="0" err="1"/>
                        <a:t>document.removeChild</a:t>
                      </a:r>
                      <a:r>
                        <a:rPr lang="en-US" dirty="0"/>
                        <a:t>(</a:t>
                      </a:r>
                      <a:r>
                        <a:rPr lang="en-US" i="1" dirty="0"/>
                        <a:t>element</a:t>
                      </a:r>
                      <a:r>
                        <a:rPr lang="en-US" dirty="0"/>
                        <a:t>)</a:t>
                      </a:r>
                    </a:p>
                  </a:txBody>
                  <a:tcPr anchor="ctr">
                    <a:lnL>
                      <a:noFill/>
                    </a:lnL>
                    <a:lnR>
                      <a:noFill/>
                    </a:lnR>
                    <a:lnT>
                      <a:noFill/>
                    </a:lnT>
                    <a:lnB>
                      <a:noFill/>
                    </a:lnB>
                  </a:tcPr>
                </a:tc>
                <a:tc>
                  <a:txBody>
                    <a:bodyPr/>
                    <a:lstStyle/>
                    <a:p>
                      <a:r>
                        <a:rPr lang="en-US"/>
                        <a:t>Remove an HTML element</a:t>
                      </a:r>
                    </a:p>
                  </a:txBody>
                  <a:tcPr anchor="ctr">
                    <a:lnL>
                      <a:noFill/>
                    </a:lnL>
                    <a:lnR>
                      <a:noFill/>
                    </a:lnR>
                    <a:lnT>
                      <a:noFill/>
                    </a:lnT>
                    <a:lnB>
                      <a:noFill/>
                    </a:lnB>
                  </a:tcPr>
                </a:tc>
              </a:tr>
              <a:tr h="0">
                <a:tc>
                  <a:txBody>
                    <a:bodyPr/>
                    <a:lstStyle/>
                    <a:p>
                      <a:r>
                        <a:rPr lang="en-US" dirty="0" err="1"/>
                        <a:t>document.appendChild</a:t>
                      </a:r>
                      <a:r>
                        <a:rPr lang="en-US" dirty="0"/>
                        <a:t>(</a:t>
                      </a:r>
                      <a:r>
                        <a:rPr lang="en-US" i="1" dirty="0"/>
                        <a:t>element</a:t>
                      </a:r>
                      <a:r>
                        <a:rPr lang="en-US" dirty="0"/>
                        <a:t>)</a:t>
                      </a:r>
                    </a:p>
                  </a:txBody>
                  <a:tcPr anchor="ctr">
                    <a:lnL>
                      <a:noFill/>
                    </a:lnL>
                    <a:lnR>
                      <a:noFill/>
                    </a:lnR>
                    <a:lnT>
                      <a:noFill/>
                    </a:lnT>
                    <a:lnB>
                      <a:noFill/>
                    </a:lnB>
                  </a:tcPr>
                </a:tc>
                <a:tc>
                  <a:txBody>
                    <a:bodyPr/>
                    <a:lstStyle/>
                    <a:p>
                      <a:r>
                        <a:rPr lang="en-US"/>
                        <a:t>Add an HTML element</a:t>
                      </a:r>
                    </a:p>
                  </a:txBody>
                  <a:tcPr anchor="ctr">
                    <a:lnL>
                      <a:noFill/>
                    </a:lnL>
                    <a:lnR>
                      <a:noFill/>
                    </a:lnR>
                    <a:lnT>
                      <a:noFill/>
                    </a:lnT>
                    <a:lnB>
                      <a:noFill/>
                    </a:lnB>
                  </a:tcPr>
                </a:tc>
              </a:tr>
              <a:tr h="0">
                <a:tc>
                  <a:txBody>
                    <a:bodyPr/>
                    <a:lstStyle/>
                    <a:p>
                      <a:r>
                        <a:rPr lang="en-US" dirty="0" err="1"/>
                        <a:t>document.replaceChild</a:t>
                      </a:r>
                      <a:r>
                        <a:rPr lang="en-US" dirty="0"/>
                        <a:t>(</a:t>
                      </a:r>
                      <a:r>
                        <a:rPr lang="en-US" i="1" dirty="0"/>
                        <a:t>element</a:t>
                      </a:r>
                      <a:r>
                        <a:rPr lang="en-US" dirty="0"/>
                        <a:t>)</a:t>
                      </a:r>
                    </a:p>
                  </a:txBody>
                  <a:tcPr anchor="ctr">
                    <a:lnL>
                      <a:noFill/>
                    </a:lnL>
                    <a:lnR>
                      <a:noFill/>
                    </a:lnR>
                    <a:lnT>
                      <a:noFill/>
                    </a:lnT>
                    <a:lnB>
                      <a:noFill/>
                    </a:lnB>
                  </a:tcPr>
                </a:tc>
                <a:tc>
                  <a:txBody>
                    <a:bodyPr/>
                    <a:lstStyle/>
                    <a:p>
                      <a:r>
                        <a:rPr lang="en-US"/>
                        <a:t>Replace an HTML element</a:t>
                      </a:r>
                    </a:p>
                  </a:txBody>
                  <a:tcPr anchor="ctr">
                    <a:lnL>
                      <a:noFill/>
                    </a:lnL>
                    <a:lnR>
                      <a:noFill/>
                    </a:lnR>
                    <a:lnT>
                      <a:noFill/>
                    </a:lnT>
                    <a:lnB>
                      <a:noFill/>
                    </a:lnB>
                  </a:tcPr>
                </a:tc>
              </a:tr>
              <a:tr h="0">
                <a:tc>
                  <a:txBody>
                    <a:bodyPr/>
                    <a:lstStyle/>
                    <a:p>
                      <a:r>
                        <a:rPr lang="en-US" dirty="0" err="1"/>
                        <a:t>document.write</a:t>
                      </a:r>
                      <a:r>
                        <a:rPr lang="en-US" dirty="0"/>
                        <a:t>(</a:t>
                      </a:r>
                      <a:r>
                        <a:rPr lang="en-US" i="1" dirty="0"/>
                        <a:t>text</a:t>
                      </a:r>
                      <a:r>
                        <a:rPr lang="en-US" dirty="0"/>
                        <a:t>)</a:t>
                      </a:r>
                    </a:p>
                  </a:txBody>
                  <a:tcPr anchor="ctr">
                    <a:lnL>
                      <a:noFill/>
                    </a:lnL>
                    <a:lnR>
                      <a:noFill/>
                    </a:lnR>
                    <a:lnT>
                      <a:noFill/>
                    </a:lnT>
                    <a:lnB>
                      <a:noFill/>
                    </a:lnB>
                  </a:tcPr>
                </a:tc>
                <a:tc>
                  <a:txBody>
                    <a:bodyPr/>
                    <a:lstStyle/>
                    <a:p>
                      <a:r>
                        <a:rPr lang="en-US" dirty="0"/>
                        <a:t>Write into the HTML output stream</a:t>
                      </a:r>
                    </a:p>
                  </a:txBody>
                  <a:tcPr anchor="ctr">
                    <a:lnL>
                      <a:noFill/>
                    </a:lnL>
                    <a:lnR>
                      <a:noFill/>
                    </a:lnR>
                    <a:lnT>
                      <a:noFill/>
                    </a:lnT>
                    <a:lnB>
                      <a:noFill/>
                    </a:lnB>
                  </a:tcPr>
                </a:tc>
              </a:tr>
            </a:tbl>
          </a:graphicData>
        </a:graphic>
      </p:graphicFrame>
    </p:spTree>
    <p:extLst>
      <p:ext uri="{BB962C8B-B14F-4D97-AF65-F5344CB8AC3E}">
        <p14:creationId xmlns:p14="http://schemas.microsoft.com/office/powerpoint/2010/main" val="2915685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Elements</a:t>
            </a:r>
            <a:endParaRPr lang="en-US" dirty="0"/>
          </a:p>
        </p:txBody>
      </p:sp>
      <p:sp>
        <p:nvSpPr>
          <p:cNvPr id="3" name="Content Placeholder 2"/>
          <p:cNvSpPr>
            <a:spLocks noGrp="1"/>
          </p:cNvSpPr>
          <p:nvPr>
            <p:ph sz="quarter" idx="11"/>
          </p:nvPr>
        </p:nvSpPr>
        <p:spPr/>
        <p:txBody>
          <a:bodyPr/>
          <a:lstStyle/>
          <a:p>
            <a:r>
              <a:rPr lang="en-US" b="1" dirty="0"/>
              <a:t>Changing HTML </a:t>
            </a:r>
            <a:r>
              <a:rPr lang="en-US" b="1" dirty="0" smtClean="0"/>
              <a:t>Elements</a:t>
            </a:r>
          </a:p>
          <a:p>
            <a:endParaRPr lang="en-US" b="1" dirty="0"/>
          </a:p>
          <a:p>
            <a:endParaRPr lang="en-US" b="1" dirty="0" smtClean="0"/>
          </a:p>
          <a:p>
            <a:endParaRPr lang="en-US" b="1" dirty="0"/>
          </a:p>
          <a:p>
            <a:endParaRPr lang="en-US" b="1" dirty="0" smtClean="0"/>
          </a:p>
          <a:p>
            <a:endParaRPr lang="en-US" b="1" dirty="0"/>
          </a:p>
          <a:p>
            <a:r>
              <a:rPr lang="en-US" b="1" dirty="0"/>
              <a:t>Adding Events Handlers</a:t>
            </a:r>
          </a:p>
          <a:p>
            <a:endParaRPr lang="en-US" b="1" dirty="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588988050"/>
              </p:ext>
            </p:extLst>
          </p:nvPr>
        </p:nvGraphicFramePr>
        <p:xfrm>
          <a:off x="538163" y="1707776"/>
          <a:ext cx="10515600" cy="1828800"/>
        </p:xfrm>
        <a:graphic>
          <a:graphicData uri="http://schemas.openxmlformats.org/drawingml/2006/table">
            <a:tbl>
              <a:tblPr/>
              <a:tblGrid>
                <a:gridCol w="5257800"/>
                <a:gridCol w="5257800"/>
              </a:tblGrid>
              <a:tr h="279149">
                <a:tc>
                  <a:txBody>
                    <a:bodyPr/>
                    <a:lstStyle/>
                    <a:p>
                      <a:r>
                        <a:rPr lang="en-US" dirty="0">
                          <a:effectLst/>
                        </a:rPr>
                        <a:t>Method</a:t>
                      </a:r>
                    </a:p>
                  </a:txBody>
                  <a:tcPr anchor="ctr">
                    <a:lnL>
                      <a:noFill/>
                    </a:lnL>
                    <a:lnR>
                      <a:noFill/>
                    </a:lnR>
                    <a:lnT>
                      <a:noFill/>
                    </a:lnT>
                    <a:lnB>
                      <a:noFill/>
                    </a:lnB>
                  </a:tcPr>
                </a:tc>
                <a:tc>
                  <a:txBody>
                    <a:bodyPr/>
                    <a:lstStyle/>
                    <a:p>
                      <a:r>
                        <a:rPr lang="en-US"/>
                        <a:t>Description</a:t>
                      </a:r>
                    </a:p>
                  </a:txBody>
                  <a:tcPr anchor="ctr">
                    <a:lnL>
                      <a:noFill/>
                    </a:lnL>
                    <a:lnR>
                      <a:noFill/>
                    </a:lnR>
                    <a:lnT>
                      <a:noFill/>
                    </a:lnT>
                    <a:lnB>
                      <a:noFill/>
                    </a:lnB>
                  </a:tcPr>
                </a:tc>
              </a:tr>
              <a:tr h="0">
                <a:tc>
                  <a:txBody>
                    <a:bodyPr/>
                    <a:lstStyle/>
                    <a:p>
                      <a:r>
                        <a:rPr lang="en-US" i="1"/>
                        <a:t>element</a:t>
                      </a:r>
                      <a:r>
                        <a:rPr lang="en-US"/>
                        <a:t>.innerHTML =  </a:t>
                      </a:r>
                      <a:r>
                        <a:rPr lang="en-US" i="1"/>
                        <a:t>new html content</a:t>
                      </a:r>
                      <a:endParaRPr lang="en-US"/>
                    </a:p>
                  </a:txBody>
                  <a:tcPr anchor="ctr">
                    <a:lnL>
                      <a:noFill/>
                    </a:lnL>
                    <a:lnR>
                      <a:noFill/>
                    </a:lnR>
                    <a:lnT>
                      <a:noFill/>
                    </a:lnT>
                    <a:lnB>
                      <a:noFill/>
                    </a:lnB>
                  </a:tcPr>
                </a:tc>
                <a:tc>
                  <a:txBody>
                    <a:bodyPr/>
                    <a:lstStyle/>
                    <a:p>
                      <a:r>
                        <a:rPr lang="en-US"/>
                        <a:t>Change the inner HTML of an element</a:t>
                      </a:r>
                    </a:p>
                  </a:txBody>
                  <a:tcPr anchor="ctr">
                    <a:lnL>
                      <a:noFill/>
                    </a:lnL>
                    <a:lnR>
                      <a:noFill/>
                    </a:lnR>
                    <a:lnT>
                      <a:noFill/>
                    </a:lnT>
                    <a:lnB>
                      <a:noFill/>
                    </a:lnB>
                  </a:tcPr>
                </a:tc>
              </a:tr>
              <a:tr h="0">
                <a:tc>
                  <a:txBody>
                    <a:bodyPr/>
                    <a:lstStyle/>
                    <a:p>
                      <a:r>
                        <a:rPr lang="en-US" i="1"/>
                        <a:t>element</a:t>
                      </a:r>
                      <a:r>
                        <a:rPr lang="en-US"/>
                        <a:t>.</a:t>
                      </a:r>
                      <a:r>
                        <a:rPr lang="en-US" i="1"/>
                        <a:t>attribute = new value</a:t>
                      </a:r>
                      <a:endParaRPr lang="en-US"/>
                    </a:p>
                  </a:txBody>
                  <a:tcPr anchor="ctr">
                    <a:lnL>
                      <a:noFill/>
                    </a:lnL>
                    <a:lnR>
                      <a:noFill/>
                    </a:lnR>
                    <a:lnT>
                      <a:noFill/>
                    </a:lnT>
                    <a:lnB>
                      <a:noFill/>
                    </a:lnB>
                  </a:tcPr>
                </a:tc>
                <a:tc>
                  <a:txBody>
                    <a:bodyPr/>
                    <a:lstStyle/>
                    <a:p>
                      <a:r>
                        <a:rPr lang="en-US"/>
                        <a:t>Change the attribute value of an HTML element</a:t>
                      </a:r>
                    </a:p>
                  </a:txBody>
                  <a:tcPr anchor="ctr">
                    <a:lnL>
                      <a:noFill/>
                    </a:lnL>
                    <a:lnR>
                      <a:noFill/>
                    </a:lnR>
                    <a:lnT>
                      <a:noFill/>
                    </a:lnT>
                    <a:lnB>
                      <a:noFill/>
                    </a:lnB>
                  </a:tcPr>
                </a:tc>
              </a:tr>
              <a:tr h="0">
                <a:tc>
                  <a:txBody>
                    <a:bodyPr/>
                    <a:lstStyle/>
                    <a:p>
                      <a:r>
                        <a:rPr lang="en-US" i="1"/>
                        <a:t>element</a:t>
                      </a:r>
                      <a:r>
                        <a:rPr lang="en-US"/>
                        <a:t>.setAttribute</a:t>
                      </a:r>
                      <a:r>
                        <a:rPr lang="en-US" i="1"/>
                        <a:t>(attribute, value)</a:t>
                      </a:r>
                      <a:endParaRPr lang="en-US"/>
                    </a:p>
                  </a:txBody>
                  <a:tcPr anchor="ctr">
                    <a:lnL>
                      <a:noFill/>
                    </a:lnL>
                    <a:lnR>
                      <a:noFill/>
                    </a:lnR>
                    <a:lnT>
                      <a:noFill/>
                    </a:lnT>
                    <a:lnB>
                      <a:noFill/>
                    </a:lnB>
                  </a:tcPr>
                </a:tc>
                <a:tc>
                  <a:txBody>
                    <a:bodyPr/>
                    <a:lstStyle/>
                    <a:p>
                      <a:r>
                        <a:rPr lang="en-US"/>
                        <a:t>Change the attribute value of an HTML element</a:t>
                      </a:r>
                    </a:p>
                  </a:txBody>
                  <a:tcPr anchor="ctr">
                    <a:lnL>
                      <a:noFill/>
                    </a:lnL>
                    <a:lnR>
                      <a:noFill/>
                    </a:lnR>
                    <a:lnT>
                      <a:noFill/>
                    </a:lnT>
                    <a:lnB>
                      <a:noFill/>
                    </a:lnB>
                  </a:tcPr>
                </a:tc>
              </a:tr>
              <a:tr h="0">
                <a:tc>
                  <a:txBody>
                    <a:bodyPr/>
                    <a:lstStyle/>
                    <a:p>
                      <a:r>
                        <a:rPr lang="en-US" i="1" dirty="0" err="1"/>
                        <a:t>element</a:t>
                      </a:r>
                      <a:r>
                        <a:rPr lang="en-US" dirty="0" err="1"/>
                        <a:t>.style.</a:t>
                      </a:r>
                      <a:r>
                        <a:rPr lang="en-US" i="1" dirty="0" err="1"/>
                        <a:t>property</a:t>
                      </a:r>
                      <a:r>
                        <a:rPr lang="en-US" i="1" dirty="0"/>
                        <a:t> = new style</a:t>
                      </a:r>
                      <a:endParaRPr lang="en-US" dirty="0"/>
                    </a:p>
                  </a:txBody>
                  <a:tcPr anchor="ctr">
                    <a:lnL>
                      <a:noFill/>
                    </a:lnL>
                    <a:lnR>
                      <a:noFill/>
                    </a:lnR>
                    <a:lnT>
                      <a:noFill/>
                    </a:lnT>
                    <a:lnB>
                      <a:noFill/>
                    </a:lnB>
                  </a:tcPr>
                </a:tc>
                <a:tc>
                  <a:txBody>
                    <a:bodyPr/>
                    <a:lstStyle/>
                    <a:p>
                      <a:r>
                        <a:rPr lang="en-US" dirty="0"/>
                        <a:t>Change the style of an HTML element</a:t>
                      </a:r>
                    </a:p>
                  </a:txBody>
                  <a:tcPr anchor="ctr">
                    <a:lnL>
                      <a:noFill/>
                    </a:lnL>
                    <a:lnR>
                      <a:noFill/>
                    </a:lnR>
                    <a:lnT>
                      <a:noFill/>
                    </a:lnT>
                    <a:lnB>
                      <a:noFill/>
                    </a:lnB>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25639609"/>
              </p:ext>
            </p:extLst>
          </p:nvPr>
        </p:nvGraphicFramePr>
        <p:xfrm>
          <a:off x="538163" y="4654821"/>
          <a:ext cx="10515600" cy="1005840"/>
        </p:xfrm>
        <a:graphic>
          <a:graphicData uri="http://schemas.openxmlformats.org/drawingml/2006/table">
            <a:tbl>
              <a:tblPr/>
              <a:tblGrid>
                <a:gridCol w="5257800"/>
                <a:gridCol w="5257800"/>
              </a:tblGrid>
              <a:tr h="0">
                <a:tc>
                  <a:txBody>
                    <a:bodyPr/>
                    <a:lstStyle/>
                    <a:p>
                      <a:r>
                        <a:rPr lang="en-US">
                          <a:effectLst/>
                        </a:rPr>
                        <a:t>Method</a:t>
                      </a:r>
                    </a:p>
                  </a:txBody>
                  <a:tcPr anchor="ctr">
                    <a:lnL>
                      <a:noFill/>
                    </a:lnL>
                    <a:lnR>
                      <a:noFill/>
                    </a:lnR>
                    <a:lnT>
                      <a:noFill/>
                    </a:lnT>
                    <a:lnB>
                      <a:noFill/>
                    </a:lnB>
                  </a:tcPr>
                </a:tc>
                <a:tc>
                  <a:txBody>
                    <a:bodyPr/>
                    <a:lstStyle/>
                    <a:p>
                      <a:r>
                        <a:rPr lang="en-US"/>
                        <a:t>Description</a:t>
                      </a:r>
                    </a:p>
                  </a:txBody>
                  <a:tcPr anchor="ctr">
                    <a:lnL>
                      <a:noFill/>
                    </a:lnL>
                    <a:lnR>
                      <a:noFill/>
                    </a:lnR>
                    <a:lnT>
                      <a:noFill/>
                    </a:lnT>
                    <a:lnB>
                      <a:noFill/>
                    </a:lnB>
                  </a:tcPr>
                </a:tc>
              </a:tr>
              <a:tr h="0">
                <a:tc>
                  <a:txBody>
                    <a:bodyPr/>
                    <a:lstStyle/>
                    <a:p>
                      <a:r>
                        <a:rPr lang="en-US"/>
                        <a:t>document.getElementById(</a:t>
                      </a:r>
                      <a:r>
                        <a:rPr lang="en-US" i="1"/>
                        <a:t>id</a:t>
                      </a:r>
                      <a:r>
                        <a:rPr lang="en-US"/>
                        <a:t>).onclick = function(){</a:t>
                      </a:r>
                      <a:r>
                        <a:rPr lang="en-US" i="1"/>
                        <a:t>code</a:t>
                      </a:r>
                      <a:r>
                        <a:rPr lang="en-US"/>
                        <a:t>}</a:t>
                      </a:r>
                    </a:p>
                  </a:txBody>
                  <a:tcPr anchor="ctr">
                    <a:lnL>
                      <a:noFill/>
                    </a:lnL>
                    <a:lnR>
                      <a:noFill/>
                    </a:lnR>
                    <a:lnT>
                      <a:noFill/>
                    </a:lnT>
                    <a:lnB>
                      <a:noFill/>
                    </a:lnB>
                  </a:tcPr>
                </a:tc>
                <a:tc>
                  <a:txBody>
                    <a:bodyPr/>
                    <a:lstStyle/>
                    <a:p>
                      <a:r>
                        <a:rPr lang="en-US" dirty="0"/>
                        <a:t>Adding event handler code to an </a:t>
                      </a:r>
                      <a:r>
                        <a:rPr lang="en-US" dirty="0" err="1"/>
                        <a:t>onclick</a:t>
                      </a:r>
                      <a:r>
                        <a:rPr lang="en-US" dirty="0"/>
                        <a:t> event</a:t>
                      </a:r>
                    </a:p>
                  </a:txBody>
                  <a:tcPr anchor="ctr">
                    <a:lnL>
                      <a:noFill/>
                    </a:lnL>
                    <a:lnR>
                      <a:noFill/>
                    </a:lnR>
                    <a:lnT>
                      <a:noFill/>
                    </a:lnT>
                    <a:lnB>
                      <a:noFill/>
                    </a:lnB>
                  </a:tcPr>
                </a:tc>
              </a:tr>
            </a:tbl>
          </a:graphicData>
        </a:graphic>
      </p:graphicFrame>
    </p:spTree>
    <p:extLst>
      <p:ext uri="{BB962C8B-B14F-4D97-AF65-F5344CB8AC3E}">
        <p14:creationId xmlns:p14="http://schemas.microsoft.com/office/powerpoint/2010/main" val="34387309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Changing HTML </a:t>
            </a:r>
            <a:r>
              <a:rPr lang="en-US" dirty="0" smtClean="0"/>
              <a:t>Style</a:t>
            </a:r>
            <a:endParaRPr lang="en-US" dirty="0"/>
          </a:p>
        </p:txBody>
      </p:sp>
      <p:sp>
        <p:nvSpPr>
          <p:cNvPr id="3" name="Content Placeholder 2"/>
          <p:cNvSpPr>
            <a:spLocks noGrp="1"/>
          </p:cNvSpPr>
          <p:nvPr>
            <p:ph sz="quarter" idx="11"/>
          </p:nvPr>
        </p:nvSpPr>
        <p:spPr/>
        <p:txBody>
          <a:bodyPr/>
          <a:lstStyle/>
          <a:p>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a:t>
            </a:r>
            <a:r>
              <a:rPr lang="en-US" i="1" dirty="0">
                <a:latin typeface="Courier New" panose="02070309020205020404" pitchFamily="49" charset="0"/>
                <a:cs typeface="Courier New" panose="02070309020205020404" pitchFamily="49" charset="0"/>
              </a:rPr>
              <a:t>id</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style.</a:t>
            </a:r>
            <a:r>
              <a:rPr lang="en-US" i="1" dirty="0" err="1">
                <a:latin typeface="Courier New" panose="02070309020205020404" pitchFamily="49" charset="0"/>
                <a:cs typeface="Courier New" panose="02070309020205020404" pitchFamily="49" charset="0"/>
              </a:rPr>
              <a:t>property</a:t>
            </a:r>
            <a:r>
              <a:rPr lang="en-US" i="1" dirty="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a:t>
            </a:r>
            <a:r>
              <a:rPr lang="en-US" i="1" dirty="0">
                <a:latin typeface="Courier New" panose="02070309020205020404" pitchFamily="49" charset="0"/>
                <a:cs typeface="Courier New" panose="02070309020205020404" pitchFamily="49" charset="0"/>
              </a:rPr>
              <a:t> new </a:t>
            </a:r>
            <a:r>
              <a:rPr lang="en-US" i="1" dirty="0" smtClean="0">
                <a:latin typeface="Courier New" panose="02070309020205020404" pitchFamily="49" charset="0"/>
                <a:cs typeface="Courier New" panose="02070309020205020404" pitchFamily="49" charset="0"/>
              </a:rPr>
              <a:t>style</a:t>
            </a:r>
          </a:p>
          <a:p>
            <a:r>
              <a:rPr lang="en-US" dirty="0">
                <a:latin typeface="Courier New" panose="02070309020205020404" pitchFamily="49" charset="0"/>
                <a:cs typeface="Courier New" panose="02070309020205020404" pitchFamily="49" charset="0"/>
              </a:rPr>
              <a:t>&lt;script&gt;</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("p2").</a:t>
            </a:r>
            <a:r>
              <a:rPr lang="en-US" dirty="0" err="1">
                <a:latin typeface="Courier New" panose="02070309020205020404" pitchFamily="49" charset="0"/>
                <a:cs typeface="Courier New" panose="02070309020205020404" pitchFamily="49" charset="0"/>
              </a:rPr>
              <a:t>style.color</a:t>
            </a:r>
            <a:r>
              <a:rPr lang="en-US" dirty="0">
                <a:latin typeface="Courier New" panose="02070309020205020404" pitchFamily="49" charset="0"/>
                <a:cs typeface="Courier New" panose="02070309020205020404" pitchFamily="49" charset="0"/>
              </a:rPr>
              <a:t> = "blue";</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&lt;/script&gt;</a:t>
            </a:r>
          </a:p>
        </p:txBody>
      </p:sp>
    </p:spTree>
    <p:extLst>
      <p:ext uri="{BB962C8B-B14F-4D97-AF65-F5344CB8AC3E}">
        <p14:creationId xmlns:p14="http://schemas.microsoft.com/office/powerpoint/2010/main" val="3131618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HTML DOM </a:t>
            </a:r>
            <a:r>
              <a:rPr lang="en-US" dirty="0" smtClean="0"/>
              <a:t>Events</a:t>
            </a:r>
            <a:endParaRPr lang="en-US" dirty="0"/>
          </a:p>
        </p:txBody>
      </p:sp>
      <p:sp>
        <p:nvSpPr>
          <p:cNvPr id="3" name="Content Placeholder 2"/>
          <p:cNvSpPr>
            <a:spLocks noGrp="1"/>
          </p:cNvSpPr>
          <p:nvPr>
            <p:ph sz="quarter" idx="11"/>
          </p:nvPr>
        </p:nvSpPr>
        <p:spPr/>
        <p:txBody>
          <a:bodyPr/>
          <a:lstStyle/>
          <a:p>
            <a:r>
              <a:rPr lang="en-US" dirty="0"/>
              <a:t>To assign events to HTML elements you can use event attributes</a:t>
            </a:r>
            <a:r>
              <a:rPr lang="en-US" dirty="0" smtClean="0"/>
              <a:t>.</a:t>
            </a:r>
          </a:p>
          <a:p>
            <a:pPr marL="0" indent="0">
              <a:buNone/>
            </a:pPr>
            <a:r>
              <a:rPr lang="en-US" dirty="0">
                <a:latin typeface="Courier New" panose="02070309020205020404" pitchFamily="49" charset="0"/>
                <a:cs typeface="Courier New" panose="02070309020205020404" pitchFamily="49" charset="0"/>
              </a:rPr>
              <a:t>&lt;button </a:t>
            </a:r>
            <a:r>
              <a:rPr lang="en-US" dirty="0" err="1">
                <a:latin typeface="Courier New" panose="02070309020205020404" pitchFamily="49" charset="0"/>
                <a:cs typeface="Courier New" panose="02070309020205020404" pitchFamily="49" charset="0"/>
              </a:rPr>
              <a:t>onclick</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displayDate</a:t>
            </a:r>
            <a:r>
              <a:rPr lang="en-US" dirty="0">
                <a:latin typeface="Courier New" panose="02070309020205020404" pitchFamily="49" charset="0"/>
                <a:cs typeface="Courier New" panose="02070309020205020404" pitchFamily="49" charset="0"/>
              </a:rPr>
              <a:t>()"&gt;Try it&lt;/button&gt; </a:t>
            </a:r>
          </a:p>
          <a:p>
            <a:pPr marL="0" indent="0">
              <a:buNone/>
            </a:pPr>
            <a:r>
              <a:rPr lang="en-US" dirty="0">
                <a:latin typeface="Courier New" panose="02070309020205020404" pitchFamily="49" charset="0"/>
                <a:cs typeface="Courier New" panose="02070309020205020404" pitchFamily="49" charset="0"/>
              </a:rPr>
              <a:t>&lt;script&gt;</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myBtn</a:t>
            </a:r>
            <a:r>
              <a:rPr lang="en-US" dirty="0">
                <a:latin typeface="Courier New" panose="02070309020205020404" pitchFamily="49" charset="0"/>
                <a:cs typeface="Courier New" panose="02070309020205020404" pitchFamily="49" charset="0"/>
              </a:rPr>
              <a:t>").</a:t>
            </a:r>
            <a:r>
              <a:rPr lang="en-US" dirty="0" err="1">
                <a:latin typeface="Courier New" panose="02070309020205020404" pitchFamily="49" charset="0"/>
                <a:cs typeface="Courier New" panose="02070309020205020404" pitchFamily="49" charset="0"/>
              </a:rPr>
              <a:t>onclick</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displayDate</a:t>
            </a:r>
            <a:r>
              <a:rPr lang="en-US" dirty="0">
                <a:latin typeface="Courier New" panose="02070309020205020404" pitchFamily="49" charset="0"/>
                <a:cs typeface="Courier New" panose="02070309020205020404" pitchFamily="49" charset="0"/>
              </a:rPr>
              <a:t>;</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&lt;/script&gt; </a:t>
            </a:r>
          </a:p>
          <a:p>
            <a:endParaRPr lang="en-US" dirty="0"/>
          </a:p>
        </p:txBody>
      </p:sp>
    </p:spTree>
    <p:extLst>
      <p:ext uri="{BB962C8B-B14F-4D97-AF65-F5344CB8AC3E}">
        <p14:creationId xmlns:p14="http://schemas.microsoft.com/office/powerpoint/2010/main" val="34163204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DOM </a:t>
            </a:r>
            <a:r>
              <a:rPr lang="en-US" dirty="0" err="1"/>
              <a:t>EventListener</a:t>
            </a:r>
            <a:endParaRPr lang="en-US" dirty="0"/>
          </a:p>
        </p:txBody>
      </p:sp>
      <p:sp>
        <p:nvSpPr>
          <p:cNvPr id="3" name="Content Placeholder 2"/>
          <p:cNvSpPr>
            <a:spLocks noGrp="1"/>
          </p:cNvSpPr>
          <p:nvPr>
            <p:ph sz="quarter" idx="11"/>
          </p:nvPr>
        </p:nvSpPr>
        <p:spPr>
          <a:xfrm>
            <a:off x="538163" y="1142999"/>
            <a:ext cx="11193462" cy="5400675"/>
          </a:xfrm>
        </p:spPr>
        <p:txBody>
          <a:bodyPr/>
          <a:lstStyle/>
          <a:p>
            <a:r>
              <a:rPr lang="en-US" dirty="0"/>
              <a:t>The </a:t>
            </a:r>
            <a:r>
              <a:rPr lang="en-US" dirty="0" err="1"/>
              <a:t>addEventListener</a:t>
            </a:r>
            <a:r>
              <a:rPr lang="en-US" dirty="0"/>
              <a:t>() method attaches an event handler to an element without overwriting existing event handlers.</a:t>
            </a:r>
          </a:p>
          <a:p>
            <a:r>
              <a:rPr lang="en-US" i="1" dirty="0" err="1" smtClean="0">
                <a:latin typeface="Courier New" panose="02070309020205020404" pitchFamily="49" charset="0"/>
                <a:cs typeface="Courier New" panose="02070309020205020404" pitchFamily="49" charset="0"/>
              </a:rPr>
              <a:t>element</a:t>
            </a:r>
            <a:r>
              <a:rPr lang="en-US" dirty="0" err="1" smtClean="0">
                <a:latin typeface="Courier New" panose="02070309020205020404" pitchFamily="49" charset="0"/>
                <a:cs typeface="Courier New" panose="02070309020205020404" pitchFamily="49" charset="0"/>
              </a:rPr>
              <a:t>.addEventListener</a:t>
            </a:r>
            <a:r>
              <a:rPr lang="en-US" dirty="0">
                <a:latin typeface="Courier New" panose="02070309020205020404" pitchFamily="49" charset="0"/>
                <a:cs typeface="Courier New" panose="02070309020205020404" pitchFamily="49" charset="0"/>
              </a:rPr>
              <a:t>("click", function(){ alert("Hello World!"); </a:t>
            </a:r>
            <a:r>
              <a:rPr lang="en-US" dirty="0" smtClean="0">
                <a:latin typeface="Courier New" panose="02070309020205020404" pitchFamily="49" charset="0"/>
                <a:cs typeface="Courier New" panose="02070309020205020404" pitchFamily="49" charset="0"/>
              </a:rPr>
              <a:t>});</a:t>
            </a:r>
          </a:p>
          <a:p>
            <a:endParaRPr lang="en-US" dirty="0">
              <a:latin typeface="Courier New" panose="02070309020205020404" pitchFamily="49" charset="0"/>
              <a:cs typeface="Courier New" panose="02070309020205020404" pitchFamily="49" charset="0"/>
            </a:endParaRPr>
          </a:p>
          <a:p>
            <a:r>
              <a:rPr lang="en-US" i="1" dirty="0" err="1">
                <a:latin typeface="Courier New" panose="02070309020205020404" pitchFamily="49" charset="0"/>
                <a:cs typeface="Courier New" panose="02070309020205020404" pitchFamily="49" charset="0"/>
              </a:rPr>
              <a:t>element</a:t>
            </a:r>
            <a:r>
              <a:rPr lang="en-US" dirty="0" err="1">
                <a:latin typeface="Courier New" panose="02070309020205020404" pitchFamily="49" charset="0"/>
                <a:cs typeface="Courier New" panose="02070309020205020404" pitchFamily="49" charset="0"/>
              </a:rPr>
              <a:t>.addEventListener</a:t>
            </a:r>
            <a:r>
              <a:rPr lang="en-US" dirty="0">
                <a:latin typeface="Courier New" panose="02070309020205020404" pitchFamily="49" charset="0"/>
                <a:cs typeface="Courier New" panose="02070309020205020404" pitchFamily="49" charset="0"/>
              </a:rPr>
              <a:t>("click", </a:t>
            </a:r>
            <a:r>
              <a:rPr lang="en-US" dirty="0" err="1">
                <a:latin typeface="Courier New" panose="02070309020205020404" pitchFamily="49" charset="0"/>
                <a:cs typeface="Courier New" panose="02070309020205020404" pitchFamily="49" charset="0"/>
              </a:rPr>
              <a:t>myFunction</a:t>
            </a:r>
            <a:r>
              <a:rPr lang="en-US" dirty="0">
                <a:latin typeface="Courier New" panose="02070309020205020404" pitchFamily="49" charset="0"/>
                <a:cs typeface="Courier New" panose="02070309020205020404" pitchFamily="49" charset="0"/>
              </a:rPr>
              <a:t>);</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function </a:t>
            </a:r>
            <a:r>
              <a:rPr lang="en-US" dirty="0" err="1">
                <a:latin typeface="Courier New" panose="02070309020205020404" pitchFamily="49" charset="0"/>
                <a:cs typeface="Courier New" panose="02070309020205020404" pitchFamily="49" charset="0"/>
              </a:rPr>
              <a:t>myFunction</a:t>
            </a:r>
            <a:r>
              <a:rPr lang="en-US" dirty="0">
                <a:latin typeface="Courier New" panose="02070309020205020404" pitchFamily="49" charset="0"/>
                <a:cs typeface="Courier New" panose="02070309020205020404" pitchFamily="49" charset="0"/>
              </a:rPr>
              <a:t>() {</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alert ("Hello World!");</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a:t>
            </a:r>
          </a:p>
          <a:p>
            <a:r>
              <a:rPr lang="en-US" b="1" dirty="0" smtClean="0"/>
              <a:t>Add </a:t>
            </a:r>
            <a:r>
              <a:rPr lang="en-US" b="1" dirty="0"/>
              <a:t>Many Event Handlers to the Same Element</a:t>
            </a:r>
          </a:p>
          <a:p>
            <a:r>
              <a:rPr lang="en-US" b="1" dirty="0" err="1"/>
              <a:t>removeEventListener</a:t>
            </a:r>
            <a:r>
              <a:rPr lang="en-US" b="1" dirty="0"/>
              <a:t>() method</a:t>
            </a:r>
          </a:p>
          <a:p>
            <a:r>
              <a:rPr lang="en-US" i="1" dirty="0" err="1"/>
              <a:t>element</a:t>
            </a:r>
            <a:r>
              <a:rPr lang="en-US" dirty="0" err="1"/>
              <a:t>.removeEventListener</a:t>
            </a:r>
            <a:r>
              <a:rPr lang="en-US" dirty="0"/>
              <a:t>("</a:t>
            </a:r>
            <a:r>
              <a:rPr lang="en-US" dirty="0" err="1"/>
              <a:t>mousemove</a:t>
            </a:r>
            <a:r>
              <a:rPr lang="en-US" dirty="0"/>
              <a:t>", </a:t>
            </a:r>
            <a:r>
              <a:rPr lang="en-US" dirty="0" err="1"/>
              <a:t>myFunction</a:t>
            </a:r>
            <a:r>
              <a:rPr lang="en-US" dirty="0"/>
              <a:t>);</a:t>
            </a:r>
          </a:p>
        </p:txBody>
      </p:sp>
    </p:spTree>
    <p:extLst>
      <p:ext uri="{BB962C8B-B14F-4D97-AF65-F5344CB8AC3E}">
        <p14:creationId xmlns:p14="http://schemas.microsoft.com/office/powerpoint/2010/main" val="3470314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DOM </a:t>
            </a:r>
            <a:r>
              <a:rPr lang="en-US" dirty="0" smtClean="0"/>
              <a:t>Nodes</a:t>
            </a:r>
            <a:endParaRPr lang="en-US" dirty="0"/>
          </a:p>
        </p:txBody>
      </p:sp>
      <p:sp>
        <p:nvSpPr>
          <p:cNvPr id="3" name="Content Placeholder 2"/>
          <p:cNvSpPr>
            <a:spLocks noGrp="1"/>
          </p:cNvSpPr>
          <p:nvPr>
            <p:ph sz="quarter" idx="11"/>
          </p:nvPr>
        </p:nvSpPr>
        <p:spPr/>
        <p:txBody>
          <a:bodyPr/>
          <a:lstStyle/>
          <a:p>
            <a:r>
              <a:rPr lang="en-US" dirty="0"/>
              <a:t>everything in an HTML document is a node</a:t>
            </a:r>
            <a:r>
              <a:rPr lang="en-US" dirty="0" smtClean="0"/>
              <a:t>:</a:t>
            </a:r>
          </a:p>
          <a:p>
            <a:pPr lvl="1"/>
            <a:r>
              <a:rPr lang="en-US" dirty="0"/>
              <a:t>The entire document is a document node</a:t>
            </a:r>
          </a:p>
          <a:p>
            <a:pPr lvl="1"/>
            <a:r>
              <a:rPr lang="en-US" dirty="0"/>
              <a:t>Every HTML element is an element node</a:t>
            </a:r>
          </a:p>
          <a:p>
            <a:pPr lvl="1"/>
            <a:r>
              <a:rPr lang="en-US" dirty="0"/>
              <a:t>The text inside HTML elements are text nodes</a:t>
            </a:r>
          </a:p>
          <a:p>
            <a:pPr lvl="1"/>
            <a:r>
              <a:rPr lang="en-US" dirty="0"/>
              <a:t>Every HTML attribute is an attribute node</a:t>
            </a:r>
          </a:p>
          <a:p>
            <a:pPr lvl="1"/>
            <a:r>
              <a:rPr lang="en-US" dirty="0"/>
              <a:t>All comments are comment </a:t>
            </a:r>
            <a:r>
              <a:rPr lang="en-US" dirty="0" smtClean="0"/>
              <a:t>nodes</a:t>
            </a:r>
          </a:p>
          <a:p>
            <a:pPr lvl="1"/>
            <a:endParaRPr lang="en-US" dirty="0"/>
          </a:p>
          <a:p>
            <a:r>
              <a:rPr lang="en-US" dirty="0"/>
              <a:t>New nodes can be created, and all nodes can be modified or deleted. </a:t>
            </a:r>
          </a:p>
          <a:p>
            <a:endParaRPr lang="en-US" dirty="0"/>
          </a:p>
        </p:txBody>
      </p:sp>
    </p:spTree>
    <p:extLst>
      <p:ext uri="{BB962C8B-B14F-4D97-AF65-F5344CB8AC3E}">
        <p14:creationId xmlns:p14="http://schemas.microsoft.com/office/powerpoint/2010/main" val="28583359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Node </a:t>
            </a:r>
            <a:r>
              <a:rPr lang="en-US" dirty="0" smtClean="0"/>
              <a:t>Relationships</a:t>
            </a:r>
            <a:endParaRPr lang="en-US" dirty="0"/>
          </a:p>
        </p:txBody>
      </p:sp>
      <p:sp>
        <p:nvSpPr>
          <p:cNvPr id="3" name="Content Placeholder 2"/>
          <p:cNvSpPr>
            <a:spLocks noGrp="1"/>
          </p:cNvSpPr>
          <p:nvPr>
            <p:ph sz="quarter" idx="11"/>
          </p:nvPr>
        </p:nvSpPr>
        <p:spPr>
          <a:xfrm>
            <a:off x="538163" y="1143000"/>
            <a:ext cx="11193462" cy="5386388"/>
          </a:xfrm>
        </p:spPr>
        <p:txBody>
          <a:bodyPr/>
          <a:lstStyle/>
          <a:p>
            <a:r>
              <a:rPr lang="en-US" dirty="0"/>
              <a:t>In a node tree, the top node is called the </a:t>
            </a:r>
            <a:r>
              <a:rPr lang="en-US" b="1" dirty="0"/>
              <a:t>root</a:t>
            </a:r>
            <a:r>
              <a:rPr lang="en-US" dirty="0"/>
              <a:t> (or root node)</a:t>
            </a:r>
          </a:p>
          <a:p>
            <a:r>
              <a:rPr lang="en-US" dirty="0"/>
              <a:t>Every node has exactly one </a:t>
            </a:r>
            <a:r>
              <a:rPr lang="en-US" b="1" dirty="0"/>
              <a:t>parent</a:t>
            </a:r>
            <a:r>
              <a:rPr lang="en-US" dirty="0"/>
              <a:t>, except the root (which has no parent)</a:t>
            </a:r>
          </a:p>
          <a:p>
            <a:r>
              <a:rPr lang="en-US" dirty="0"/>
              <a:t>A node can have a number of </a:t>
            </a:r>
            <a:r>
              <a:rPr lang="en-US" b="1" dirty="0"/>
              <a:t>children</a:t>
            </a:r>
          </a:p>
          <a:p>
            <a:r>
              <a:rPr lang="en-US" b="1" dirty="0"/>
              <a:t>Siblings</a:t>
            </a:r>
            <a:r>
              <a:rPr lang="en-US" dirty="0"/>
              <a:t> (brothers or sisters) are nodes with the same </a:t>
            </a:r>
            <a:r>
              <a:rPr lang="en-US" dirty="0" smtClean="0"/>
              <a:t>parent</a:t>
            </a:r>
          </a:p>
          <a:p>
            <a:endParaRPr lang="en-US" dirty="0"/>
          </a:p>
          <a:p>
            <a:r>
              <a:rPr lang="en-US" dirty="0" err="1"/>
              <a:t>parentNode</a:t>
            </a:r>
            <a:endParaRPr lang="en-US" dirty="0"/>
          </a:p>
          <a:p>
            <a:r>
              <a:rPr lang="en-US" dirty="0" err="1"/>
              <a:t>childNodes</a:t>
            </a:r>
            <a:r>
              <a:rPr lang="en-US" dirty="0"/>
              <a:t>[</a:t>
            </a:r>
            <a:r>
              <a:rPr lang="en-US" i="1" dirty="0" err="1"/>
              <a:t>nodenumber</a:t>
            </a:r>
            <a:r>
              <a:rPr lang="en-US" dirty="0"/>
              <a:t>]</a:t>
            </a:r>
          </a:p>
          <a:p>
            <a:r>
              <a:rPr lang="en-US" dirty="0" err="1"/>
              <a:t>firstChild</a:t>
            </a:r>
            <a:endParaRPr lang="en-US" dirty="0"/>
          </a:p>
          <a:p>
            <a:r>
              <a:rPr lang="en-US" dirty="0" err="1"/>
              <a:t>lastChild</a:t>
            </a:r>
            <a:endParaRPr lang="en-US" dirty="0"/>
          </a:p>
          <a:p>
            <a:r>
              <a:rPr lang="en-US" dirty="0" err="1"/>
              <a:t>nextSibling</a:t>
            </a:r>
            <a:endParaRPr lang="en-US" dirty="0"/>
          </a:p>
          <a:p>
            <a:r>
              <a:rPr lang="en-US" dirty="0" err="1"/>
              <a:t>previousSibling</a:t>
            </a:r>
            <a:endParaRPr lang="en-US" dirty="0"/>
          </a:p>
          <a:p>
            <a:endParaRPr lang="en-US" dirty="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7863" y="3094223"/>
            <a:ext cx="5657850" cy="3243543"/>
          </a:xfrm>
          <a:prstGeom prst="rect">
            <a:avLst/>
          </a:prstGeom>
        </p:spPr>
      </p:pic>
    </p:spTree>
    <p:extLst>
      <p:ext uri="{BB962C8B-B14F-4D97-AF65-F5344CB8AC3E}">
        <p14:creationId xmlns:p14="http://schemas.microsoft.com/office/powerpoint/2010/main" val="7617910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Content Placeholder 2"/>
          <p:cNvSpPr>
            <a:spLocks noGrp="1"/>
          </p:cNvSpPr>
          <p:nvPr>
            <p:ph sz="quarter" idx="11"/>
          </p:nvPr>
        </p:nvSpPr>
        <p:spPr/>
        <p:txBody>
          <a:bodyPr/>
          <a:lstStyle/>
          <a:p>
            <a:r>
              <a:rPr lang="en-US" dirty="0" err="1">
                <a:latin typeface="Courier New" panose="02070309020205020404" pitchFamily="49" charset="0"/>
                <a:cs typeface="Courier New" panose="02070309020205020404" pitchFamily="49" charset="0"/>
              </a:rPr>
              <a:t>var</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myTitle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("demo").</a:t>
            </a:r>
            <a:r>
              <a:rPr lang="en-US" dirty="0" err="1">
                <a:latin typeface="Courier New" panose="02070309020205020404" pitchFamily="49" charset="0"/>
                <a:cs typeface="Courier New" panose="02070309020205020404" pitchFamily="49" charset="0"/>
              </a:rPr>
              <a:t>innerHTML</a:t>
            </a:r>
            <a:r>
              <a:rPr lang="en-US" dirty="0">
                <a:latin typeface="Courier New" panose="02070309020205020404" pitchFamily="49" charset="0"/>
                <a:cs typeface="Courier New" panose="02070309020205020404" pitchFamily="49" charset="0"/>
              </a:rPr>
              <a:t>; </a:t>
            </a:r>
            <a:endParaRPr lang="en-US" dirty="0" smtClean="0">
              <a:latin typeface="Courier New" panose="02070309020205020404" pitchFamily="49" charset="0"/>
              <a:cs typeface="Courier New" panose="02070309020205020404" pitchFamily="49" charset="0"/>
            </a:endParaRPr>
          </a:p>
          <a:p>
            <a:endParaRPr lang="en-US" dirty="0">
              <a:latin typeface="Courier New" panose="02070309020205020404" pitchFamily="49" charset="0"/>
              <a:cs typeface="Courier New" panose="02070309020205020404" pitchFamily="49" charset="0"/>
            </a:endParaRPr>
          </a:p>
          <a:p>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myTitle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("demo").</a:t>
            </a:r>
            <a:r>
              <a:rPr lang="en-US" dirty="0" err="1">
                <a:latin typeface="Courier New" panose="02070309020205020404" pitchFamily="49" charset="0"/>
                <a:cs typeface="Courier New" panose="02070309020205020404" pitchFamily="49" charset="0"/>
              </a:rPr>
              <a:t>firstChild.nodeValue</a:t>
            </a:r>
            <a:r>
              <a:rPr lang="en-US" dirty="0" smtClean="0">
                <a:latin typeface="Courier New" panose="02070309020205020404" pitchFamily="49" charset="0"/>
                <a:cs typeface="Courier New" panose="02070309020205020404" pitchFamily="49" charset="0"/>
              </a:rPr>
              <a:t>;</a:t>
            </a:r>
          </a:p>
          <a:p>
            <a:endParaRPr lang="en-US" dirty="0">
              <a:latin typeface="Courier New" panose="02070309020205020404" pitchFamily="49" charset="0"/>
              <a:cs typeface="Courier New" panose="02070309020205020404" pitchFamily="49" charset="0"/>
            </a:endParaRPr>
          </a:p>
          <a:p>
            <a:r>
              <a:rPr lang="en-US" dirty="0" err="1">
                <a:latin typeface="Courier New" panose="02070309020205020404" pitchFamily="49" charset="0"/>
                <a:cs typeface="Courier New" panose="02070309020205020404" pitchFamily="49" charset="0"/>
              </a:rPr>
              <a:t>var</a:t>
            </a:r>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myTitle</a:t>
            </a:r>
            <a:r>
              <a:rPr lang="en-US" dirty="0">
                <a:latin typeface="Courier New" panose="02070309020205020404" pitchFamily="49" charset="0"/>
                <a:cs typeface="Courier New" panose="02070309020205020404" pitchFamily="49" charset="0"/>
              </a:rPr>
              <a: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("demo").</a:t>
            </a:r>
            <a:r>
              <a:rPr lang="en-US" dirty="0" err="1">
                <a:latin typeface="Courier New" panose="02070309020205020404" pitchFamily="49" charset="0"/>
                <a:cs typeface="Courier New" panose="02070309020205020404" pitchFamily="49" charset="0"/>
              </a:rPr>
              <a:t>childNodes</a:t>
            </a:r>
            <a:r>
              <a:rPr lang="en-US" dirty="0">
                <a:latin typeface="Courier New" panose="02070309020205020404" pitchFamily="49" charset="0"/>
                <a:cs typeface="Courier New" panose="02070309020205020404" pitchFamily="49" charset="0"/>
              </a:rPr>
              <a:t>[0].</a:t>
            </a:r>
            <a:r>
              <a:rPr lang="en-US" dirty="0" err="1">
                <a:latin typeface="Courier New" panose="02070309020205020404" pitchFamily="49" charset="0"/>
                <a:cs typeface="Courier New" panose="02070309020205020404" pitchFamily="49" charset="0"/>
              </a:rPr>
              <a:t>nodeValue</a:t>
            </a:r>
            <a:r>
              <a:rPr lang="en-US" dirty="0">
                <a:latin typeface="Courier New" panose="02070309020205020404" pitchFamily="49" charset="0"/>
                <a:cs typeface="Courier New" panose="02070309020205020404" pitchFamily="49" charset="0"/>
              </a:rPr>
              <a:t>; </a:t>
            </a:r>
          </a:p>
        </p:txBody>
      </p:sp>
    </p:spTree>
    <p:extLst>
      <p:ext uri="{BB962C8B-B14F-4D97-AF65-F5344CB8AC3E}">
        <p14:creationId xmlns:p14="http://schemas.microsoft.com/office/powerpoint/2010/main" val="2729512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10967" cy="522288"/>
          </a:xfrm>
        </p:spPr>
        <p:txBody>
          <a:bodyPr/>
          <a:lstStyle/>
          <a:p>
            <a:r>
              <a:rPr lang="en-US" dirty="0"/>
              <a:t>Adding </a:t>
            </a:r>
            <a:r>
              <a:rPr lang="en-US" dirty="0" smtClean="0"/>
              <a:t>Nodes </a:t>
            </a:r>
            <a:endParaRPr lang="en-US" dirty="0"/>
          </a:p>
        </p:txBody>
      </p:sp>
      <p:sp>
        <p:nvSpPr>
          <p:cNvPr id="3" name="Content Placeholder 2"/>
          <p:cNvSpPr>
            <a:spLocks noGrp="1"/>
          </p:cNvSpPr>
          <p:nvPr>
            <p:ph sz="quarter" idx="11"/>
          </p:nvPr>
        </p:nvSpPr>
        <p:spPr>
          <a:xfrm>
            <a:off x="381000" y="900112"/>
            <a:ext cx="11193462" cy="5643563"/>
          </a:xfrm>
        </p:spPr>
        <p:txBody>
          <a:bodyPr/>
          <a:lstStyle/>
          <a:p>
            <a:r>
              <a:rPr lang="en-US" b="1" dirty="0"/>
              <a:t>Creating New HTML Elements</a:t>
            </a:r>
          </a:p>
          <a:p>
            <a:pPr marL="457200" lvl="1" indent="0">
              <a:buNone/>
            </a:pPr>
            <a:r>
              <a:rPr lang="en-US" dirty="0" err="1">
                <a:latin typeface="Courier New" panose="02070309020205020404" pitchFamily="49" charset="0"/>
                <a:cs typeface="Courier New" panose="02070309020205020404" pitchFamily="49" charset="0"/>
              </a:rPr>
              <a:t>var</a:t>
            </a:r>
            <a:r>
              <a:rPr lang="en-US" dirty="0">
                <a:latin typeface="Courier New" panose="02070309020205020404" pitchFamily="49" charset="0"/>
                <a:cs typeface="Courier New" panose="02070309020205020404" pitchFamily="49" charset="0"/>
              </a:rPr>
              <a:t> para = </a:t>
            </a:r>
            <a:r>
              <a:rPr lang="en-US" dirty="0" err="1">
                <a:latin typeface="Courier New" panose="02070309020205020404" pitchFamily="49" charset="0"/>
                <a:cs typeface="Courier New" panose="02070309020205020404" pitchFamily="49" charset="0"/>
              </a:rPr>
              <a:t>document.createElement</a:t>
            </a:r>
            <a:r>
              <a:rPr lang="en-US" dirty="0">
                <a:latin typeface="Courier New" panose="02070309020205020404" pitchFamily="49" charset="0"/>
                <a:cs typeface="Courier New" panose="02070309020205020404" pitchFamily="49" charset="0"/>
              </a:rPr>
              <a:t>("p</a:t>
            </a:r>
            <a:r>
              <a:rPr lang="en-US" dirty="0" smtClean="0">
                <a:latin typeface="Courier New" panose="02070309020205020404" pitchFamily="49" charset="0"/>
                <a:cs typeface="Courier New" panose="02070309020205020404" pitchFamily="49" charset="0"/>
              </a:rPr>
              <a:t>");</a:t>
            </a:r>
          </a:p>
          <a:p>
            <a:pPr marL="457200" lvl="1" indent="0">
              <a:buNone/>
            </a:pPr>
            <a:r>
              <a:rPr lang="en-US" dirty="0" err="1">
                <a:latin typeface="Courier New" panose="02070309020205020404" pitchFamily="49" charset="0"/>
                <a:cs typeface="Courier New" panose="02070309020205020404" pitchFamily="49" charset="0"/>
              </a:rPr>
              <a:t>var</a:t>
            </a:r>
            <a:r>
              <a:rPr lang="en-US" dirty="0">
                <a:latin typeface="Courier New" panose="02070309020205020404" pitchFamily="49" charset="0"/>
                <a:cs typeface="Courier New" panose="02070309020205020404" pitchFamily="49" charset="0"/>
              </a:rPr>
              <a:t> node = </a:t>
            </a:r>
            <a:r>
              <a:rPr lang="en-US" dirty="0" err="1">
                <a:latin typeface="Courier New" panose="02070309020205020404" pitchFamily="49" charset="0"/>
                <a:cs typeface="Courier New" panose="02070309020205020404" pitchFamily="49" charset="0"/>
              </a:rPr>
              <a:t>document.createTextNode</a:t>
            </a:r>
            <a:r>
              <a:rPr lang="en-US" dirty="0">
                <a:latin typeface="Courier New" panose="02070309020205020404" pitchFamily="49" charset="0"/>
                <a:cs typeface="Courier New" panose="02070309020205020404" pitchFamily="49" charset="0"/>
              </a:rPr>
              <a:t>("This is a new paragraph</a:t>
            </a:r>
            <a:r>
              <a:rPr lang="en-US" dirty="0" smtClean="0">
                <a:latin typeface="Courier New" panose="02070309020205020404" pitchFamily="49" charset="0"/>
                <a:cs typeface="Courier New" panose="02070309020205020404" pitchFamily="49" charset="0"/>
              </a:rPr>
              <a:t>.");</a:t>
            </a:r>
          </a:p>
          <a:p>
            <a:pPr marL="457200" lvl="1" indent="0">
              <a:buNone/>
            </a:pPr>
            <a:r>
              <a:rPr lang="en-US" dirty="0" err="1">
                <a:latin typeface="Courier New" panose="02070309020205020404" pitchFamily="49" charset="0"/>
                <a:cs typeface="Courier New" panose="02070309020205020404" pitchFamily="49" charset="0"/>
              </a:rPr>
              <a:t>para.appendChild</a:t>
            </a:r>
            <a:r>
              <a:rPr lang="en-US" dirty="0">
                <a:latin typeface="Courier New" panose="02070309020205020404" pitchFamily="49" charset="0"/>
                <a:cs typeface="Courier New" panose="02070309020205020404" pitchFamily="49" charset="0"/>
              </a:rPr>
              <a:t>(node</a:t>
            </a:r>
            <a:r>
              <a:rPr lang="en-US" dirty="0" smtClean="0">
                <a:latin typeface="Courier New" panose="02070309020205020404" pitchFamily="49" charset="0"/>
                <a:cs typeface="Courier New" panose="02070309020205020404" pitchFamily="49" charset="0"/>
              </a:rPr>
              <a:t>);</a:t>
            </a:r>
          </a:p>
          <a:p>
            <a:pPr marL="457200" lvl="1" indent="0">
              <a:buNone/>
            </a:pPr>
            <a:endParaRPr lang="en-US" dirty="0">
              <a:latin typeface="Courier New" panose="02070309020205020404" pitchFamily="49" charset="0"/>
              <a:cs typeface="Courier New" panose="02070309020205020404" pitchFamily="49" charset="0"/>
            </a:endParaRPr>
          </a:p>
          <a:p>
            <a:r>
              <a:rPr lang="en-US" dirty="0"/>
              <a:t>Finally you must append the new element to an existing element.</a:t>
            </a:r>
          </a:p>
          <a:p>
            <a:r>
              <a:rPr lang="en-US" dirty="0"/>
              <a:t>This code finds an existing element:</a:t>
            </a:r>
          </a:p>
          <a:p>
            <a:pPr marL="457200" lvl="1" indent="0">
              <a:buNone/>
            </a:pP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element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("div1</a:t>
            </a:r>
            <a:r>
              <a:rPr lang="en-US" dirty="0" smtClean="0">
                <a:latin typeface="Courier New" panose="02070309020205020404" pitchFamily="49" charset="0"/>
                <a:cs typeface="Courier New" panose="02070309020205020404" pitchFamily="49" charset="0"/>
              </a:rPr>
              <a:t>");</a:t>
            </a:r>
          </a:p>
          <a:p>
            <a:pPr marL="457200" lvl="1" indent="0">
              <a:buNone/>
            </a:pPr>
            <a:r>
              <a:rPr lang="en-US" dirty="0" err="1" smtClean="0">
                <a:latin typeface="Courier New" panose="02070309020205020404" pitchFamily="49" charset="0"/>
                <a:cs typeface="Courier New" panose="02070309020205020404" pitchFamily="49" charset="0"/>
              </a:rPr>
              <a:t>element.appendChild</a:t>
            </a:r>
            <a:r>
              <a:rPr lang="en-US" dirty="0" smtClean="0">
                <a:latin typeface="Courier New" panose="02070309020205020404" pitchFamily="49" charset="0"/>
                <a:cs typeface="Courier New" panose="02070309020205020404" pitchFamily="49" charset="0"/>
              </a:rPr>
              <a:t>(para);</a:t>
            </a:r>
          </a:p>
          <a:p>
            <a:pPr lvl="1"/>
            <a:endParaRPr lang="en-US" dirty="0"/>
          </a:p>
          <a:p>
            <a:r>
              <a:rPr lang="en-US" b="1" dirty="0" err="1"/>
              <a:t>insertBefore</a:t>
            </a:r>
            <a:r>
              <a:rPr lang="en-US" b="1" dirty="0"/>
              <a:t>()</a:t>
            </a:r>
          </a:p>
          <a:p>
            <a:pPr marL="457200" lvl="1" indent="0">
              <a:buNone/>
            </a:pPr>
            <a:r>
              <a:rPr lang="en-US" dirty="0" err="1">
                <a:latin typeface="Courier New" panose="02070309020205020404" pitchFamily="49" charset="0"/>
                <a:cs typeface="Courier New" panose="02070309020205020404" pitchFamily="49" charset="0"/>
              </a:rPr>
              <a:t>element.insertBefore</a:t>
            </a:r>
            <a:r>
              <a:rPr lang="en-US" dirty="0">
                <a:latin typeface="Courier New" panose="02070309020205020404" pitchFamily="49" charset="0"/>
                <a:cs typeface="Courier New" panose="02070309020205020404" pitchFamily="49" charset="0"/>
              </a:rPr>
              <a:t>(para, child</a:t>
            </a:r>
            <a:r>
              <a:rPr lang="en-US" dirty="0" smtClean="0">
                <a:latin typeface="Courier New" panose="02070309020205020404" pitchFamily="49" charset="0"/>
                <a:cs typeface="Courier New" panose="02070309020205020404" pitchFamily="49" charset="0"/>
              </a:rPr>
              <a:t>);  /child is another paragraph</a:t>
            </a:r>
            <a:endParaRPr lang="en-US"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6284939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Removing Nodes</a:t>
            </a:r>
            <a:endParaRPr lang="en-US" dirty="0"/>
          </a:p>
        </p:txBody>
      </p:sp>
      <p:sp>
        <p:nvSpPr>
          <p:cNvPr id="3" name="Content Placeholder 2"/>
          <p:cNvSpPr>
            <a:spLocks noGrp="1"/>
          </p:cNvSpPr>
          <p:nvPr>
            <p:ph sz="quarter" idx="11"/>
          </p:nvPr>
        </p:nvSpPr>
        <p:spPr/>
        <p:txBody>
          <a:bodyPr/>
          <a:lstStyle/>
          <a:p>
            <a:r>
              <a:rPr lang="en-US" dirty="0"/>
              <a:t>To remove an HTML element, you must know the parent of the element</a:t>
            </a:r>
            <a:r>
              <a:rPr lang="en-US" dirty="0" smtClean="0"/>
              <a:t>:</a:t>
            </a:r>
          </a:p>
          <a:p>
            <a:pPr marL="457200" lvl="1" indent="0">
              <a:buNone/>
            </a:pPr>
            <a:r>
              <a:rPr lang="en-US" dirty="0">
                <a:latin typeface="Courier New" panose="02070309020205020404" pitchFamily="49" charset="0"/>
                <a:cs typeface="Courier New" panose="02070309020205020404" pitchFamily="49" charset="0"/>
              </a:rPr>
              <a:t>&lt;script&gt;</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parent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("div1");</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child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("p1");</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parent.removeChild</a:t>
            </a:r>
            <a:r>
              <a:rPr lang="en-US" dirty="0" smtClean="0">
                <a:latin typeface="Courier New" panose="02070309020205020404" pitchFamily="49" charset="0"/>
                <a:cs typeface="Courier New" panose="02070309020205020404" pitchFamily="49" charset="0"/>
              </a:rPr>
              <a:t>(child</a:t>
            </a:r>
            <a:r>
              <a:rPr lang="en-US" dirty="0">
                <a:latin typeface="Courier New" panose="02070309020205020404" pitchFamily="49" charset="0"/>
                <a:cs typeface="Courier New" panose="02070309020205020404" pitchFamily="49" charset="0"/>
              </a:rPr>
              <a:t>);</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&lt;/script&gt;</a:t>
            </a:r>
          </a:p>
        </p:txBody>
      </p:sp>
    </p:spTree>
    <p:extLst>
      <p:ext uri="{BB962C8B-B14F-4D97-AF65-F5344CB8AC3E}">
        <p14:creationId xmlns:p14="http://schemas.microsoft.com/office/powerpoint/2010/main" val="41003268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Replacing HTML Elements </a:t>
            </a:r>
          </a:p>
        </p:txBody>
      </p:sp>
      <p:sp>
        <p:nvSpPr>
          <p:cNvPr id="3" name="Content Placeholder 2"/>
          <p:cNvSpPr>
            <a:spLocks noGrp="1"/>
          </p:cNvSpPr>
          <p:nvPr>
            <p:ph sz="quarter" idx="11"/>
          </p:nvPr>
        </p:nvSpPr>
        <p:spPr/>
        <p:txBody>
          <a:bodyPr/>
          <a:lstStyle/>
          <a:p>
            <a:pPr marL="0" indent="0">
              <a:buNone/>
            </a:pPr>
            <a:r>
              <a:rPr lang="en-US" dirty="0">
                <a:latin typeface="Courier New" panose="02070309020205020404" pitchFamily="49" charset="0"/>
                <a:cs typeface="Courier New" panose="02070309020205020404" pitchFamily="49" charset="0"/>
              </a:rPr>
              <a:t>&lt;script&gt;</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para = </a:t>
            </a:r>
            <a:r>
              <a:rPr lang="en-US" dirty="0" err="1">
                <a:latin typeface="Courier New" panose="02070309020205020404" pitchFamily="49" charset="0"/>
                <a:cs typeface="Courier New" panose="02070309020205020404" pitchFamily="49" charset="0"/>
              </a:rPr>
              <a:t>document.createElement</a:t>
            </a:r>
            <a:r>
              <a:rPr lang="en-US" dirty="0">
                <a:latin typeface="Courier New" panose="02070309020205020404" pitchFamily="49" charset="0"/>
                <a:cs typeface="Courier New" panose="02070309020205020404" pitchFamily="49" charset="0"/>
              </a:rPr>
              <a:t>("p");</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node = </a:t>
            </a:r>
            <a:r>
              <a:rPr lang="en-US" dirty="0" err="1">
                <a:latin typeface="Courier New" panose="02070309020205020404" pitchFamily="49" charset="0"/>
                <a:cs typeface="Courier New" panose="02070309020205020404" pitchFamily="49" charset="0"/>
              </a:rPr>
              <a:t>document.createTextNode</a:t>
            </a:r>
            <a:r>
              <a:rPr lang="en-US" dirty="0">
                <a:latin typeface="Courier New" panose="02070309020205020404" pitchFamily="49" charset="0"/>
                <a:cs typeface="Courier New" panose="02070309020205020404" pitchFamily="49" charset="0"/>
              </a:rPr>
              <a:t>("This is new.");</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para.appendChild</a:t>
            </a:r>
            <a:r>
              <a:rPr lang="en-US" dirty="0" smtClean="0">
                <a:latin typeface="Courier New" panose="02070309020205020404" pitchFamily="49" charset="0"/>
                <a:cs typeface="Courier New" panose="02070309020205020404" pitchFamily="49" charset="0"/>
              </a:rPr>
              <a:t>(node</a:t>
            </a:r>
            <a:r>
              <a:rPr lang="en-US" dirty="0">
                <a:latin typeface="Courier New" panose="02070309020205020404" pitchFamily="49" charset="0"/>
                <a:cs typeface="Courier New" panose="02070309020205020404" pitchFamily="49" charset="0"/>
              </a:rPr>
              <a:t>);</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parent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("div1");</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var</a:t>
            </a:r>
            <a:r>
              <a:rPr lang="en-US" dirty="0" smtClean="0">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child = </a:t>
            </a:r>
            <a:r>
              <a:rPr lang="en-US" dirty="0" err="1">
                <a:latin typeface="Courier New" panose="02070309020205020404" pitchFamily="49" charset="0"/>
                <a:cs typeface="Courier New" panose="02070309020205020404" pitchFamily="49" charset="0"/>
              </a:rPr>
              <a:t>document.getElementById</a:t>
            </a:r>
            <a:r>
              <a:rPr lang="en-US" dirty="0">
                <a:latin typeface="Courier New" panose="02070309020205020404" pitchFamily="49" charset="0"/>
                <a:cs typeface="Courier New" panose="02070309020205020404" pitchFamily="49" charset="0"/>
              </a:rPr>
              <a:t>("p1");</a:t>
            </a:r>
            <a:br>
              <a:rPr lang="en-US" dirty="0">
                <a:latin typeface="Courier New" panose="02070309020205020404" pitchFamily="49" charset="0"/>
                <a:cs typeface="Courier New" panose="02070309020205020404" pitchFamily="49" charset="0"/>
              </a:rPr>
            </a:b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parent.replaceChild</a:t>
            </a:r>
            <a:r>
              <a:rPr lang="en-US" dirty="0" smtClean="0">
                <a:latin typeface="Courier New" panose="02070309020205020404" pitchFamily="49" charset="0"/>
                <a:cs typeface="Courier New" panose="02070309020205020404" pitchFamily="49" charset="0"/>
              </a:rPr>
              <a:t>(para</a:t>
            </a:r>
            <a:r>
              <a:rPr lang="en-US" dirty="0">
                <a:latin typeface="Courier New" panose="02070309020205020404" pitchFamily="49" charset="0"/>
                <a:cs typeface="Courier New" panose="02070309020205020404" pitchFamily="49" charset="0"/>
              </a:rPr>
              <a:t>, child);</a:t>
            </a:r>
            <a:br>
              <a:rPr lang="en-US" dirty="0">
                <a:latin typeface="Courier New" panose="02070309020205020404" pitchFamily="49" charset="0"/>
                <a:cs typeface="Courier New" panose="02070309020205020404" pitchFamily="49" charset="0"/>
              </a:rPr>
            </a:br>
            <a:r>
              <a:rPr lang="en-US" dirty="0">
                <a:latin typeface="Courier New" panose="02070309020205020404" pitchFamily="49" charset="0"/>
                <a:cs typeface="Courier New" panose="02070309020205020404" pitchFamily="49" charset="0"/>
              </a:rPr>
              <a:t>&lt;/script&gt;</a:t>
            </a:r>
          </a:p>
        </p:txBody>
      </p:sp>
    </p:spTree>
    <p:extLst>
      <p:ext uri="{BB962C8B-B14F-4D97-AF65-F5344CB8AC3E}">
        <p14:creationId xmlns:p14="http://schemas.microsoft.com/office/powerpoint/2010/main" val="38965927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HTML DOM Node </a:t>
            </a:r>
            <a:r>
              <a:rPr lang="en-US" dirty="0" smtClean="0"/>
              <a:t>List</a:t>
            </a:r>
            <a:endParaRPr lang="en-US" dirty="0"/>
          </a:p>
        </p:txBody>
      </p:sp>
      <p:sp>
        <p:nvSpPr>
          <p:cNvPr id="3" name="Content Placeholder 2"/>
          <p:cNvSpPr>
            <a:spLocks noGrp="1"/>
          </p:cNvSpPr>
          <p:nvPr>
            <p:ph sz="quarter" idx="11"/>
          </p:nvPr>
        </p:nvSpPr>
        <p:spPr/>
        <p:txBody>
          <a:bodyPr/>
          <a:lstStyle/>
          <a:p>
            <a:r>
              <a:rPr lang="en-US" dirty="0"/>
              <a:t>The </a:t>
            </a:r>
            <a:r>
              <a:rPr lang="en-US" dirty="0" err="1"/>
              <a:t>getElementsByTagName</a:t>
            </a:r>
            <a:r>
              <a:rPr lang="en-US" dirty="0"/>
              <a:t>() method returns a </a:t>
            </a:r>
            <a:r>
              <a:rPr lang="en-US" b="1" dirty="0"/>
              <a:t>node list</a:t>
            </a:r>
            <a:r>
              <a:rPr lang="en-US" dirty="0"/>
              <a:t>. A node list is an array-like collection of nodes</a:t>
            </a:r>
            <a:r>
              <a:rPr lang="en-US" dirty="0" smtClean="0"/>
              <a:t>.</a:t>
            </a:r>
          </a:p>
          <a:p>
            <a:endParaRPr lang="en-US" dirty="0"/>
          </a:p>
          <a:p>
            <a:r>
              <a:rPr lang="en-US" dirty="0"/>
              <a:t>The nodes can be accessed by an index number. To access the second &lt;p&gt; node you can write</a:t>
            </a:r>
            <a:r>
              <a:rPr lang="en-US" dirty="0" smtClean="0"/>
              <a:t>:</a:t>
            </a:r>
          </a:p>
          <a:p>
            <a:pPr lvl="1"/>
            <a:r>
              <a:rPr lang="en-US" dirty="0"/>
              <a:t>y = x[1</a:t>
            </a:r>
            <a:r>
              <a:rPr lang="en-US" dirty="0" smtClean="0"/>
              <a:t>];</a:t>
            </a:r>
          </a:p>
          <a:p>
            <a:pPr lvl="1"/>
            <a:endParaRPr lang="en-US" dirty="0" smtClean="0"/>
          </a:p>
          <a:p>
            <a:r>
              <a:rPr lang="en-US" b="1" dirty="0"/>
              <a:t>A node list is not an array</a:t>
            </a:r>
            <a:r>
              <a:rPr lang="en-US" b="1" dirty="0" smtClean="0"/>
              <a:t>!</a:t>
            </a:r>
          </a:p>
          <a:p>
            <a:r>
              <a:rPr lang="en-US" dirty="0"/>
              <a:t/>
            </a:r>
            <a:br>
              <a:rPr lang="en-US" dirty="0"/>
            </a:br>
            <a:r>
              <a:rPr lang="en-US" dirty="0"/>
              <a:t>A node list may look like an array, but it is not. You can loop through the node list and refer to its nodes like an array. However, you cannot use Array Methods, like </a:t>
            </a:r>
            <a:r>
              <a:rPr lang="en-US" dirty="0" err="1"/>
              <a:t>valueOf</a:t>
            </a:r>
            <a:r>
              <a:rPr lang="en-US" dirty="0"/>
              <a:t>() or join() on the node list.</a:t>
            </a:r>
          </a:p>
        </p:txBody>
      </p:sp>
    </p:spTree>
    <p:extLst>
      <p:ext uri="{BB962C8B-B14F-4D97-AF65-F5344CB8AC3E}">
        <p14:creationId xmlns:p14="http://schemas.microsoft.com/office/powerpoint/2010/main" val="12737863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Content Placeholder 2"/>
          <p:cNvSpPr>
            <a:spLocks noGrp="1"/>
          </p:cNvSpPr>
          <p:nvPr>
            <p:ph sz="quarter" idx="11"/>
          </p:nvPr>
        </p:nvSpPr>
        <p:spPr/>
        <p:txBody>
          <a:bodyPr/>
          <a:lstStyle/>
          <a:p>
            <a:r>
              <a:rPr lang="en-US"/>
              <a:t>Source</a:t>
            </a:r>
            <a:r>
              <a:rPr lang="en-US"/>
              <a:t>: </a:t>
            </a:r>
            <a:r>
              <a:rPr lang="en-US" smtClean="0">
                <a:hlinkClick r:id="rId2"/>
              </a:rPr>
              <a:t>www.w3schools.com</a:t>
            </a:r>
            <a:r>
              <a:rPr lang="en-US" smtClean="0"/>
              <a:t> </a:t>
            </a:r>
            <a:endParaRPr lang="en-US" dirty="0"/>
          </a:p>
        </p:txBody>
      </p:sp>
    </p:spTree>
    <p:extLst>
      <p:ext uri="{BB962C8B-B14F-4D97-AF65-F5344CB8AC3E}">
        <p14:creationId xmlns:p14="http://schemas.microsoft.com/office/powerpoint/2010/main" val="2762645644"/>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815</Words>
  <Application>Microsoft Office PowerPoint</Application>
  <PresentationFormat>Widescreen</PresentationFormat>
  <Paragraphs>152</Paragraphs>
  <Slides>18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Shirin Primkulova</cp:lastModifiedBy>
  <cp:revision>20</cp:revision>
  <dcterms:created xsi:type="dcterms:W3CDTF">2015-06-15T09:27:21Z</dcterms:created>
  <dcterms:modified xsi:type="dcterms:W3CDTF">2017-02-24T05:51:20Z</dcterms:modified>
</cp:coreProperties>
</file>