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8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82" r:id="rId9"/>
    <p:sldId id="283" r:id="rId10"/>
    <p:sldId id="284" r:id="rId11"/>
    <p:sldId id="285" r:id="rId12"/>
    <p:sldId id="287" r:id="rId13"/>
    <p:sldId id="288" r:id="rId14"/>
    <p:sldId id="289" r:id="rId15"/>
    <p:sldId id="290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  <p:sldId id="301" r:id="rId26"/>
    <p:sldId id="30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969" autoAdjust="0"/>
    <p:restoredTop sz="94660"/>
  </p:normalViewPr>
  <p:slideViewPr>
    <p:cSldViewPr snapToGrid="0">
      <p:cViewPr varScale="1">
        <p:scale>
          <a:sx n="71" d="100"/>
          <a:sy n="71" d="100"/>
        </p:scale>
        <p:origin x="5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5/16/2017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5/16/2017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			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			</a:t>
            </a:r>
            <a:r>
              <a:rPr lang="en-US" sz="4800" b="1" dirty="0" smtClean="0"/>
              <a:t>JavaScript </a:t>
            </a:r>
            <a:r>
              <a:rPr lang="en-US" sz="4800" b="1" dirty="0"/>
              <a:t>Functions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00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JavaScript </a:t>
            </a:r>
            <a:r>
              <a:rPr lang="en-US" dirty="0" smtClean="0"/>
              <a:t>Functions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11269" y="981634"/>
            <a:ext cx="11193462" cy="5244353"/>
          </a:xfrm>
        </p:spPr>
        <p:txBody>
          <a:bodyPr/>
          <a:lstStyle/>
          <a:p>
            <a:r>
              <a:rPr lang="en-US" dirty="0"/>
              <a:t>A JavaScript function is a block of code designed to perform a particular task.</a:t>
            </a:r>
          </a:p>
          <a:p>
            <a:r>
              <a:rPr lang="en-US" dirty="0"/>
              <a:t>A JavaScript function is executed when "something" invokes it (calls it).</a:t>
            </a:r>
          </a:p>
          <a:p>
            <a:r>
              <a:rPr lang="en-US" b="1" dirty="0"/>
              <a:t>JavaScript Function Syntax</a:t>
            </a:r>
          </a:p>
          <a:p>
            <a:r>
              <a:rPr lang="en-US" dirty="0" smtClean="0"/>
              <a:t>Function </a:t>
            </a:r>
            <a:r>
              <a:rPr lang="en-US" dirty="0"/>
              <a:t>names can contain letters, digits, underscores, and dollar signs (same rules as variables).</a:t>
            </a:r>
          </a:p>
          <a:p>
            <a:r>
              <a:rPr lang="en-US" dirty="0"/>
              <a:t>The parentheses may include parameter names separated by commas:</a:t>
            </a:r>
            <a:br>
              <a:rPr lang="en-US" dirty="0"/>
            </a:br>
            <a:r>
              <a:rPr lang="en-US" b="1" dirty="0"/>
              <a:t>(</a:t>
            </a:r>
            <a:r>
              <a:rPr lang="en-US" b="1" i="1" dirty="0"/>
              <a:t>parameter1, parameter2, ...</a:t>
            </a:r>
            <a:r>
              <a:rPr lang="en-US" b="1" dirty="0"/>
              <a:t>)</a:t>
            </a:r>
            <a:endParaRPr lang="en-US" dirty="0"/>
          </a:p>
          <a:p>
            <a:r>
              <a:rPr lang="en-US" dirty="0"/>
              <a:t>The code to be executed, by the function, is placed inside curly brackets: </a:t>
            </a:r>
            <a:r>
              <a:rPr lang="en-US" b="1" dirty="0"/>
              <a:t>{}</a:t>
            </a:r>
            <a:endParaRPr lang="en-US" dirty="0"/>
          </a:p>
          <a:p>
            <a:pPr marL="457200" lvl="1" indent="0">
              <a:buNone/>
            </a:pPr>
            <a:r>
              <a:rPr lang="en-US" dirty="0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function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i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name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i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parameter1, parameter2, parameter3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  <a:b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i="1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code to be executed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37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Parameters, arguments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Function </a:t>
            </a:r>
            <a:r>
              <a:rPr lang="en-US" b="1" dirty="0"/>
              <a:t>parameters</a:t>
            </a:r>
            <a:r>
              <a:rPr lang="en-US" dirty="0"/>
              <a:t> are the </a:t>
            </a:r>
            <a:r>
              <a:rPr lang="en-US" b="1" dirty="0"/>
              <a:t>names</a:t>
            </a:r>
            <a:r>
              <a:rPr lang="en-US" dirty="0"/>
              <a:t> listed in the function definition.</a:t>
            </a:r>
          </a:p>
          <a:p>
            <a:r>
              <a:rPr lang="en-US" dirty="0"/>
              <a:t>Function </a:t>
            </a:r>
            <a:r>
              <a:rPr lang="en-US" b="1" dirty="0"/>
              <a:t>arguments</a:t>
            </a:r>
            <a:r>
              <a:rPr lang="en-US" dirty="0"/>
              <a:t> are the real </a:t>
            </a:r>
            <a:r>
              <a:rPr lang="en-US" b="1" dirty="0"/>
              <a:t>values</a:t>
            </a:r>
            <a:r>
              <a:rPr lang="en-US" dirty="0"/>
              <a:t> received by the function when it is invoked.</a:t>
            </a:r>
          </a:p>
          <a:p>
            <a:r>
              <a:rPr lang="en-US" dirty="0"/>
              <a:t>Inside the function, the arguments (the parameters) behave as local variables.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84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Function </a:t>
            </a:r>
            <a:r>
              <a:rPr lang="en-US" dirty="0" smtClean="0"/>
              <a:t>Invocation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code inside the function will execute when "something" </a:t>
            </a:r>
            <a:r>
              <a:rPr lang="en-US" b="1" dirty="0"/>
              <a:t>invokes</a:t>
            </a:r>
            <a:r>
              <a:rPr lang="en-US" dirty="0"/>
              <a:t> (calls) the function:</a:t>
            </a:r>
          </a:p>
          <a:p>
            <a:pPr lvl="1"/>
            <a:r>
              <a:rPr lang="en-US" dirty="0"/>
              <a:t>When an event occurs (when a user clicks a button)</a:t>
            </a:r>
          </a:p>
          <a:p>
            <a:pPr lvl="1"/>
            <a:r>
              <a:rPr lang="en-US" dirty="0"/>
              <a:t>When it is invoked (called) from JavaScript code</a:t>
            </a:r>
          </a:p>
          <a:p>
            <a:pPr lvl="1"/>
            <a:r>
              <a:rPr lang="en-US" dirty="0" smtClean="0"/>
              <a:t>Automatically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603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Function </a:t>
            </a:r>
            <a:r>
              <a:rPr lang="en-US" dirty="0" smtClean="0"/>
              <a:t>Return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When JavaScript reaches a </a:t>
            </a:r>
            <a:r>
              <a:rPr lang="en-US" b="1" dirty="0"/>
              <a:t>return statement</a:t>
            </a:r>
            <a:r>
              <a:rPr lang="en-US" dirty="0"/>
              <a:t>, the function will stop executing.</a:t>
            </a:r>
          </a:p>
          <a:p>
            <a:r>
              <a:rPr lang="en-US" dirty="0"/>
              <a:t>If the function was invoked from a statement, JavaScript will "return" to execute the code after the invoking statement.</a:t>
            </a:r>
          </a:p>
          <a:p>
            <a:r>
              <a:rPr lang="en-US" dirty="0"/>
              <a:t>Functions often compute a </a:t>
            </a:r>
            <a:r>
              <a:rPr lang="en-US" b="1" dirty="0"/>
              <a:t>return value</a:t>
            </a:r>
            <a:r>
              <a:rPr lang="en-US" dirty="0"/>
              <a:t>. The return value is "returned" back to the "caller"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60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Why Functions?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You can reuse code: Define the code once, and use it many times.</a:t>
            </a:r>
          </a:p>
          <a:p>
            <a:r>
              <a:rPr lang="en-US" dirty="0"/>
              <a:t>You can use the same code many times with different arguments, to produce different results.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27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940146" cy="522288"/>
          </a:xfrm>
        </p:spPr>
        <p:txBody>
          <a:bodyPr/>
          <a:lstStyle/>
          <a:p>
            <a:r>
              <a:rPr lang="en-US" dirty="0" smtClean="0"/>
              <a:t>Anonymous </a:t>
            </a:r>
            <a:r>
              <a:rPr lang="en-US" dirty="0"/>
              <a:t>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96116" y="793376"/>
            <a:ext cx="11193462" cy="5311590"/>
          </a:xfrm>
        </p:spPr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function expression can be stored in a variable:</a:t>
            </a:r>
          </a:p>
          <a:p>
            <a:r>
              <a:rPr lang="en-US" dirty="0" smtClean="0"/>
              <a:t>After </a:t>
            </a:r>
            <a:r>
              <a:rPr lang="en-US" dirty="0"/>
              <a:t>a function expression has been stored in a variable, the variable can be used as a function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 = function (a, b) {return a * b};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z = x(4, 3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marL="457200" lvl="1" indent="0">
              <a:buNone/>
            </a:pP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/>
              <a:t>The function above is actually an </a:t>
            </a:r>
            <a:r>
              <a:rPr lang="en-US" b="1" dirty="0"/>
              <a:t>anonymous function</a:t>
            </a:r>
            <a:r>
              <a:rPr lang="en-US" dirty="0"/>
              <a:t> (a function without a name</a:t>
            </a:r>
            <a:r>
              <a:rPr lang="en-US" dirty="0" smtClean="0"/>
              <a:t>).</a:t>
            </a:r>
          </a:p>
          <a:p>
            <a:r>
              <a:rPr lang="en-US" dirty="0"/>
              <a:t>Functions stored in variables do not need function names. They are always invoked (called) using the variable name.</a:t>
            </a:r>
          </a:p>
        </p:txBody>
      </p:sp>
    </p:spTree>
    <p:extLst>
      <p:ext uri="{BB962C8B-B14F-4D97-AF65-F5344CB8AC3E}">
        <p14:creationId xmlns:p14="http://schemas.microsoft.com/office/powerpoint/2010/main" val="210650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Function() </a:t>
            </a:r>
            <a:r>
              <a:rPr lang="en-US" dirty="0" smtClean="0"/>
              <a:t>Constructor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Functions </a:t>
            </a:r>
            <a:r>
              <a:rPr lang="en-US" dirty="0"/>
              <a:t>can also be defined with a built-in JavaScript function constructor called Function(). </a:t>
            </a:r>
            <a:endParaRPr lang="en-US" dirty="0" smtClean="0"/>
          </a:p>
          <a:p>
            <a:pPr marL="457200" lvl="1" indent="0">
              <a:buNone/>
            </a:pP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new Function("a", "b", "return a * b");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 =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(4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, 3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marL="457200" lvl="1" indent="0">
              <a:buNone/>
            </a:pP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/>
              <a:t>You </a:t>
            </a:r>
            <a:r>
              <a:rPr lang="en-US" dirty="0"/>
              <a:t>actually don't have to use the function constructor. The example above is the same as writing</a:t>
            </a:r>
            <a:r>
              <a:rPr lang="en-US" dirty="0" smtClean="0"/>
              <a:t>:</a:t>
            </a:r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function (a, b) {return a * b};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 =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(4, 3);</a:t>
            </a:r>
          </a:p>
        </p:txBody>
      </p:sp>
    </p:spTree>
    <p:extLst>
      <p:ext uri="{BB962C8B-B14F-4D97-AF65-F5344CB8AC3E}">
        <p14:creationId xmlns:p14="http://schemas.microsoft.com/office/powerpoint/2010/main" val="125861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Self-Invoking </a:t>
            </a:r>
            <a:r>
              <a:rPr lang="en-US" dirty="0" smtClean="0"/>
              <a:t>Functions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self-invoking expression is invoked (started) automatically, without being called.</a:t>
            </a:r>
          </a:p>
          <a:p>
            <a:r>
              <a:rPr lang="en-US" dirty="0"/>
              <a:t>Function expressions will execute automatically if the expression is followed by ().</a:t>
            </a:r>
          </a:p>
          <a:p>
            <a:r>
              <a:rPr lang="en-US" dirty="0"/>
              <a:t>You cannot self-invoke a function declaration.</a:t>
            </a:r>
          </a:p>
          <a:p>
            <a:r>
              <a:rPr lang="en-US" dirty="0"/>
              <a:t>You have to add parentheses around the function to indicate that it is a function expression:</a:t>
            </a:r>
          </a:p>
          <a:p>
            <a:pPr marL="457200" lvl="1" indent="0">
              <a:buNone/>
            </a:pP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dirty="0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function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() {</a:t>
            </a:r>
            <a:b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x = </a:t>
            </a:r>
            <a:r>
              <a:rPr lang="en-US" dirty="0">
                <a:solidFill>
                  <a:srgbClr val="A52A2A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"Hello!!"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      </a:t>
            </a:r>
            <a: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// I will invoke myself</a:t>
            </a:r>
            <a:br>
              <a:rPr lang="en-US" dirty="0">
                <a:solidFill>
                  <a:srgbClr val="008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})();</a:t>
            </a:r>
          </a:p>
          <a:p>
            <a:r>
              <a:rPr lang="en-US" dirty="0"/>
              <a:t>The function above is actually an </a:t>
            </a:r>
            <a:r>
              <a:rPr lang="en-US" b="1" dirty="0"/>
              <a:t>anonymous self-invoking function</a:t>
            </a:r>
            <a:r>
              <a:rPr lang="en-US" dirty="0"/>
              <a:t> (function without name).</a:t>
            </a:r>
          </a:p>
        </p:txBody>
      </p:sp>
    </p:spTree>
    <p:extLst>
      <p:ext uri="{BB962C8B-B14F-4D97-AF65-F5344CB8AC3E}">
        <p14:creationId xmlns:p14="http://schemas.microsoft.com/office/powerpoint/2010/main" val="429231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Functions are </a:t>
            </a:r>
            <a:r>
              <a:rPr lang="en-US" dirty="0" smtClean="0"/>
              <a:t>Objects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76798" y="833718"/>
            <a:ext cx="11193462" cy="5768788"/>
          </a:xfrm>
        </p:spPr>
        <p:txBody>
          <a:bodyPr/>
          <a:lstStyle/>
          <a:p>
            <a:r>
              <a:rPr lang="en-US" dirty="0"/>
              <a:t>The </a:t>
            </a:r>
            <a:r>
              <a:rPr lang="en-US" b="1" dirty="0" err="1"/>
              <a:t>typeof</a:t>
            </a:r>
            <a:r>
              <a:rPr lang="en-US" dirty="0"/>
              <a:t> operator in JavaScript returns "function" for functions.</a:t>
            </a:r>
          </a:p>
          <a:p>
            <a:r>
              <a:rPr lang="en-US" dirty="0"/>
              <a:t>But, JavaScript functions can best be described as objects.</a:t>
            </a:r>
          </a:p>
          <a:p>
            <a:r>
              <a:rPr lang="en-US" dirty="0"/>
              <a:t>JavaScript functions have both </a:t>
            </a:r>
            <a:r>
              <a:rPr lang="en-US" b="1" dirty="0"/>
              <a:t>properties</a:t>
            </a:r>
            <a:r>
              <a:rPr lang="en-US" dirty="0"/>
              <a:t> and </a:t>
            </a:r>
            <a:r>
              <a:rPr lang="en-US" b="1" dirty="0"/>
              <a:t>methods</a:t>
            </a:r>
            <a:r>
              <a:rPr lang="en-US" dirty="0"/>
              <a:t>.</a:t>
            </a:r>
          </a:p>
          <a:p>
            <a:r>
              <a:rPr lang="en-US" dirty="0"/>
              <a:t>The </a:t>
            </a:r>
            <a:r>
              <a:rPr lang="en-US" dirty="0" err="1"/>
              <a:t>arguments.length</a:t>
            </a:r>
            <a:r>
              <a:rPr lang="en-US" dirty="0"/>
              <a:t> property returns the number of arguments received when the function was invoked:</a:t>
            </a:r>
          </a:p>
          <a:p>
            <a:pPr marL="457200" lvl="1" indent="0">
              <a:buNone/>
            </a:pPr>
            <a:r>
              <a:rPr lang="en-US" dirty="0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function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(a, b) {</a:t>
            </a:r>
            <a:b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return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>
                <a:solidFill>
                  <a:srgbClr val="0000CD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arguments</a:t>
            </a:r>
            <a:r>
              <a:rPr lang="en-US" dirty="0" err="1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.length</a:t>
            </a:r>
            <a: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br>
              <a:rPr lang="en-US" dirty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smtClean="0">
                <a:solidFill>
                  <a:srgbClr val="00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457200" lvl="1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(a, b)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return a * b;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txt =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myFunction.toString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r>
              <a:rPr lang="en-US" dirty="0"/>
              <a:t>A function defined as the property of an object, is called a method to the object.</a:t>
            </a:r>
            <a:br>
              <a:rPr lang="en-US" dirty="0"/>
            </a:br>
            <a:r>
              <a:rPr lang="en-US" dirty="0"/>
              <a:t>A function designed to create new objects, is called an object constructor.</a:t>
            </a:r>
          </a:p>
        </p:txBody>
      </p:sp>
    </p:spTree>
    <p:extLst>
      <p:ext uri="{BB962C8B-B14F-4D97-AF65-F5344CB8AC3E}">
        <p14:creationId xmlns:p14="http://schemas.microsoft.com/office/powerpoint/2010/main" val="259114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Arguments </a:t>
            </a:r>
            <a:r>
              <a:rPr lang="en-US" dirty="0" smtClean="0"/>
              <a:t>Object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84375" y="860612"/>
            <a:ext cx="11193462" cy="5741894"/>
          </a:xfrm>
        </p:spPr>
        <p:txBody>
          <a:bodyPr/>
          <a:lstStyle/>
          <a:p>
            <a:r>
              <a:rPr lang="en-US" dirty="0"/>
              <a:t>If a function is called with </a:t>
            </a:r>
            <a:r>
              <a:rPr lang="en-US" b="1" dirty="0"/>
              <a:t>too many arguments</a:t>
            </a:r>
            <a:r>
              <a:rPr lang="en-US" dirty="0"/>
              <a:t> (more than declared), these </a:t>
            </a:r>
            <a:r>
              <a:rPr lang="en-US" dirty="0" smtClean="0"/>
              <a:t>arguments can be reached using </a:t>
            </a:r>
            <a:r>
              <a:rPr lang="en-US" b="1" dirty="0" smtClean="0"/>
              <a:t>the arguments object</a:t>
            </a:r>
            <a:r>
              <a:rPr lang="en-US" dirty="0" smtClean="0"/>
              <a:t>.</a:t>
            </a:r>
          </a:p>
          <a:p>
            <a:r>
              <a:rPr lang="en-US" dirty="0"/>
              <a:t>JavaScript functions have a built-in object called the arguments object.</a:t>
            </a:r>
          </a:p>
          <a:p>
            <a:r>
              <a:rPr lang="en-US" dirty="0"/>
              <a:t>The argument object contains an array of the arguments used when the function was called (invoked).</a:t>
            </a:r>
          </a:p>
          <a:p>
            <a:r>
              <a:rPr lang="en-US" dirty="0"/>
              <a:t>This way you can simply use a function to find (for instance) the highest value in a list of numbers:</a:t>
            </a:r>
          </a:p>
          <a:p>
            <a:pPr marL="457200" lvl="1" indent="0">
              <a:buNone/>
            </a:pP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x = 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findMax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(1, 123, 500, 115, 44, 88);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findMax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() {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 max = -Infinity;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    for (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 = 0; 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 &lt; 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arguments.length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++) {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 if (arguments[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] &gt; max) {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     max = arguments[</a:t>
            </a:r>
            <a:r>
              <a:rPr lang="en-US" sz="18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</a:t>
            </a: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];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        }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    }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    return max;</a:t>
            </a:r>
            <a:b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1800" dirty="0">
                <a:latin typeface="Courier New" panose="02070309020205020404" pitchFamily="49" charset="0"/>
                <a:cs typeface="Courier New" panose="02070309020205020404" pitchFamily="49" charset="0"/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99891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442605" cy="522288"/>
          </a:xfrm>
        </p:spPr>
        <p:txBody>
          <a:bodyPr/>
          <a:lstStyle/>
          <a:p>
            <a:r>
              <a:rPr lang="en-US" dirty="0"/>
              <a:t>Arguments are Passed by </a:t>
            </a:r>
            <a:r>
              <a:rPr lang="en-US" dirty="0" smtClean="0"/>
              <a:t>Value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parameters, in a function call, are the function's arguments.</a:t>
            </a:r>
          </a:p>
          <a:p>
            <a:r>
              <a:rPr lang="en-US" dirty="0"/>
              <a:t>JavaScript arguments are passed by </a:t>
            </a:r>
            <a:r>
              <a:rPr lang="en-US" b="1" dirty="0"/>
              <a:t>value</a:t>
            </a:r>
            <a:r>
              <a:rPr lang="en-US" dirty="0"/>
              <a:t>: The function only gets to know the values, not the argument's locations.</a:t>
            </a:r>
          </a:p>
          <a:p>
            <a:r>
              <a:rPr lang="en-US" dirty="0"/>
              <a:t>If a function changes an argument's value, it does not change the parameter's original value.</a:t>
            </a:r>
          </a:p>
          <a:p>
            <a:r>
              <a:rPr lang="en-US" b="1" dirty="0"/>
              <a:t>Changes to arguments are not visible (reflected) outside the function.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41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86358" cy="522288"/>
          </a:xfrm>
        </p:spPr>
        <p:txBody>
          <a:bodyPr/>
          <a:lstStyle/>
          <a:p>
            <a:r>
              <a:rPr lang="en-US" dirty="0"/>
              <a:t>Objects are Passed by </a:t>
            </a:r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In JavaScript, object references are values.</a:t>
            </a:r>
          </a:p>
          <a:p>
            <a:r>
              <a:rPr lang="en-US" dirty="0"/>
              <a:t>Because of this, objects will behave like they are passed by </a:t>
            </a:r>
            <a:r>
              <a:rPr lang="en-US" b="1" dirty="0"/>
              <a:t>reference:</a:t>
            </a:r>
            <a:endParaRPr lang="en-US" dirty="0"/>
          </a:p>
          <a:p>
            <a:r>
              <a:rPr lang="en-US" dirty="0"/>
              <a:t>If a function changes an object property, it changes the original value.</a:t>
            </a:r>
          </a:p>
          <a:p>
            <a:r>
              <a:rPr lang="en-US" b="1" dirty="0"/>
              <a:t>Changes to object properties are visible (reflected) outside the function.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859463" cy="522288"/>
          </a:xfrm>
        </p:spPr>
        <p:txBody>
          <a:bodyPr/>
          <a:lstStyle/>
          <a:p>
            <a:r>
              <a:rPr lang="en-US" dirty="0"/>
              <a:t>JavaScript Function </a:t>
            </a:r>
            <a:r>
              <a:rPr lang="en-US" dirty="0" smtClean="0"/>
              <a:t>Invocation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JavaScript functions can be invoked in 4 different ways.</a:t>
            </a:r>
          </a:p>
          <a:p>
            <a:r>
              <a:rPr lang="en-US" dirty="0"/>
              <a:t>Each method differs in how </a:t>
            </a:r>
            <a:r>
              <a:rPr lang="en-US" b="1" dirty="0"/>
              <a:t>this</a:t>
            </a:r>
            <a:r>
              <a:rPr lang="en-US" dirty="0"/>
              <a:t> is initialized. </a:t>
            </a:r>
          </a:p>
          <a:p>
            <a:endParaRPr lang="en-US" dirty="0" smtClean="0"/>
          </a:p>
          <a:p>
            <a:r>
              <a:rPr lang="en-US" dirty="0"/>
              <a:t>the thing called </a:t>
            </a:r>
            <a:r>
              <a:rPr lang="en-US" b="1" dirty="0"/>
              <a:t>this</a:t>
            </a:r>
            <a:r>
              <a:rPr lang="en-US" dirty="0"/>
              <a:t>, is the object that "owns" the current code</a:t>
            </a:r>
            <a:r>
              <a:rPr lang="en-US" dirty="0" smtClean="0"/>
              <a:t>.</a:t>
            </a:r>
          </a:p>
          <a:p>
            <a:r>
              <a:rPr lang="en-US" dirty="0"/>
              <a:t>The value of this, when used in a function, is the object that "owns" the function.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Note that </a:t>
            </a:r>
            <a:r>
              <a:rPr lang="en-US" b="1" dirty="0"/>
              <a:t>this</a:t>
            </a:r>
            <a:r>
              <a:rPr lang="en-US" dirty="0"/>
              <a:t> is not a variable. It is a keyword. You cannot change the value of </a:t>
            </a:r>
            <a:r>
              <a:rPr lang="en-US" b="1" dirty="0"/>
              <a:t>this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505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Global </a:t>
            </a:r>
            <a:r>
              <a:rPr lang="en-US" dirty="0" smtClean="0"/>
              <a:t>Object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When a function is called without an owner object, the value of </a:t>
            </a:r>
            <a:r>
              <a:rPr lang="en-US" b="1" dirty="0"/>
              <a:t>this</a:t>
            </a:r>
            <a:r>
              <a:rPr lang="en-US" dirty="0"/>
              <a:t> becomes the global object.</a:t>
            </a:r>
          </a:p>
          <a:p>
            <a:r>
              <a:rPr lang="en-US" dirty="0"/>
              <a:t>In a web browser the global object is the browser window.</a:t>
            </a:r>
          </a:p>
          <a:p>
            <a:r>
              <a:rPr lang="en-US" dirty="0"/>
              <a:t>This example returns the window object as the value of </a:t>
            </a:r>
            <a:r>
              <a:rPr lang="en-US" b="1" dirty="0"/>
              <a:t>this</a:t>
            </a:r>
            <a:r>
              <a:rPr lang="en-US" dirty="0"/>
              <a:t>:</a:t>
            </a:r>
          </a:p>
          <a:p>
            <a:r>
              <a:rPr lang="en-US" dirty="0"/>
              <a:t>function </a:t>
            </a:r>
            <a:r>
              <a:rPr lang="en-US" dirty="0" err="1"/>
              <a:t>myFunction</a:t>
            </a:r>
            <a:r>
              <a:rPr lang="en-US" dirty="0"/>
              <a:t>() {</a:t>
            </a:r>
            <a:br>
              <a:rPr lang="en-US" dirty="0"/>
            </a:br>
            <a:r>
              <a:rPr lang="en-US" dirty="0"/>
              <a:t>    return this;</a:t>
            </a:r>
            <a:br>
              <a:rPr lang="en-US" dirty="0"/>
            </a:br>
            <a:r>
              <a:rPr lang="en-US" dirty="0"/>
              <a:t>}</a:t>
            </a:r>
            <a:br>
              <a:rPr lang="en-US" dirty="0"/>
            </a:br>
            <a:r>
              <a:rPr lang="en-US" dirty="0" err="1"/>
              <a:t>myFunction</a:t>
            </a:r>
            <a:r>
              <a:rPr lang="en-US" dirty="0" smtClean="0"/>
              <a:t>();</a:t>
            </a:r>
          </a:p>
          <a:p>
            <a:r>
              <a:rPr lang="en-US" dirty="0"/>
              <a:t>Invoking a function as a global function, causes the value of </a:t>
            </a:r>
            <a:r>
              <a:rPr lang="en-US" b="1" dirty="0"/>
              <a:t>this</a:t>
            </a:r>
            <a:r>
              <a:rPr lang="en-US" dirty="0"/>
              <a:t> to be the global object.</a:t>
            </a:r>
            <a:br>
              <a:rPr lang="en-US" dirty="0"/>
            </a:br>
            <a:r>
              <a:rPr lang="en-US" dirty="0"/>
              <a:t>Using the window object as a variable can easily crash your program.</a:t>
            </a:r>
          </a:p>
        </p:txBody>
      </p:sp>
    </p:spTree>
    <p:extLst>
      <p:ext uri="{BB962C8B-B14F-4D97-AF65-F5344CB8AC3E}">
        <p14:creationId xmlns:p14="http://schemas.microsoft.com/office/powerpoint/2010/main" val="154999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51887" cy="522288"/>
          </a:xfrm>
        </p:spPr>
        <p:txBody>
          <a:bodyPr/>
          <a:lstStyle/>
          <a:p>
            <a:r>
              <a:rPr lang="en-US" dirty="0"/>
              <a:t>Invoking a Function as a </a:t>
            </a:r>
            <a:r>
              <a:rPr lang="en-US" dirty="0" smtClean="0"/>
              <a:t>Method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In JavaScript you can define function as object methods.</a:t>
            </a:r>
          </a:p>
          <a:p>
            <a:r>
              <a:rPr lang="en-US" dirty="0"/>
              <a:t>The following example creates an object (</a:t>
            </a:r>
            <a:r>
              <a:rPr lang="en-US" b="1" dirty="0" err="1"/>
              <a:t>myObject</a:t>
            </a:r>
            <a:r>
              <a:rPr lang="en-US" dirty="0"/>
              <a:t>), with two properties (</a:t>
            </a:r>
            <a:r>
              <a:rPr lang="en-US" b="1" dirty="0" err="1" smtClean="0"/>
              <a:t>firstName</a:t>
            </a:r>
            <a:r>
              <a:rPr lang="en-US" dirty="0" smtClean="0"/>
              <a:t> and </a:t>
            </a:r>
            <a:r>
              <a:rPr lang="en-US" b="1" dirty="0" err="1" smtClean="0"/>
              <a:t>lastName</a:t>
            </a:r>
            <a:r>
              <a:rPr lang="en-US" dirty="0" smtClean="0"/>
              <a:t>), and a method (</a:t>
            </a:r>
            <a:r>
              <a:rPr lang="en-US" b="1" dirty="0" err="1" smtClean="0"/>
              <a:t>fullName</a:t>
            </a:r>
            <a:r>
              <a:rPr lang="en-US" dirty="0" smtClean="0"/>
              <a:t>):</a:t>
            </a:r>
          </a:p>
          <a:p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myObject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firstName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:"John",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lastName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"Doe",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fullName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function ()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return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this.firstName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+ " " +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this.lastName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myObject.fullName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();         // Will return "John Doe"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33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76798" y="927846"/>
            <a:ext cx="11193462" cy="5701553"/>
          </a:xfrm>
        </p:spPr>
        <p:txBody>
          <a:bodyPr/>
          <a:lstStyle/>
          <a:p>
            <a:r>
              <a:rPr lang="en-US" dirty="0"/>
              <a:t>The </a:t>
            </a:r>
            <a:r>
              <a:rPr lang="en-US" b="1" dirty="0" err="1"/>
              <a:t>fullName</a:t>
            </a:r>
            <a:r>
              <a:rPr lang="en-US" dirty="0"/>
              <a:t> method is a function. The function belongs to the object. </a:t>
            </a:r>
            <a:r>
              <a:rPr lang="en-US" b="1" dirty="0" err="1"/>
              <a:t>myObject</a:t>
            </a:r>
            <a:r>
              <a:rPr lang="en-US" dirty="0"/>
              <a:t> is the owner of the function.</a:t>
            </a:r>
          </a:p>
          <a:p>
            <a:r>
              <a:rPr lang="en-US" dirty="0"/>
              <a:t>The thing called </a:t>
            </a:r>
            <a:r>
              <a:rPr lang="en-US" b="1" dirty="0"/>
              <a:t>this</a:t>
            </a:r>
            <a:r>
              <a:rPr lang="en-US" dirty="0"/>
              <a:t>, is the object that "owns" the JavaScript code. In this case the value of </a:t>
            </a:r>
            <a:r>
              <a:rPr lang="en-US" b="1" dirty="0"/>
              <a:t>this</a:t>
            </a:r>
            <a:r>
              <a:rPr lang="en-US" dirty="0"/>
              <a:t> is </a:t>
            </a:r>
            <a:r>
              <a:rPr lang="en-US" b="1" dirty="0" err="1"/>
              <a:t>myObject</a:t>
            </a:r>
            <a:r>
              <a:rPr lang="en-US" dirty="0"/>
              <a:t>. </a:t>
            </a:r>
          </a:p>
          <a:p>
            <a:r>
              <a:rPr lang="en-US" dirty="0"/>
              <a:t>Test it! Change the </a:t>
            </a:r>
            <a:r>
              <a:rPr lang="en-US" b="1" dirty="0" err="1"/>
              <a:t>fullName</a:t>
            </a:r>
            <a:r>
              <a:rPr lang="en-US" dirty="0"/>
              <a:t> method to return the value of </a:t>
            </a:r>
            <a:r>
              <a:rPr lang="en-US" b="1" dirty="0"/>
              <a:t>this</a:t>
            </a:r>
            <a:r>
              <a:rPr lang="en-US" dirty="0"/>
              <a:t>:</a:t>
            </a:r>
          </a:p>
          <a:p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myObject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firstName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:"John",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lastName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"Doe",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fullName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function ()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     return this;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}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}</a:t>
            </a:r>
            <a:br>
              <a:rPr lang="en-US" dirty="0"/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myObject.fullName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();          // Will return [object Object] (the owner object) </a:t>
            </a:r>
          </a:p>
          <a:p>
            <a:r>
              <a:rPr lang="en-US" dirty="0"/>
              <a:t>Invoking a function as an object method, causes the value of </a:t>
            </a:r>
            <a:r>
              <a:rPr lang="en-US" b="1" dirty="0"/>
              <a:t>this</a:t>
            </a:r>
            <a:r>
              <a:rPr lang="en-US" dirty="0"/>
              <a:t> to be the object itself.</a:t>
            </a:r>
          </a:p>
        </p:txBody>
      </p:sp>
    </p:spTree>
    <p:extLst>
      <p:ext uri="{BB962C8B-B14F-4D97-AF65-F5344CB8AC3E}">
        <p14:creationId xmlns:p14="http://schemas.microsoft.com/office/powerpoint/2010/main" val="315924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343558" cy="522288"/>
          </a:xfrm>
        </p:spPr>
        <p:txBody>
          <a:bodyPr/>
          <a:lstStyle/>
          <a:p>
            <a:r>
              <a:rPr lang="en-US" sz="2800" dirty="0"/>
              <a:t>Invoking a Function with a Function </a:t>
            </a:r>
            <a:r>
              <a:rPr lang="en-US" sz="2800" dirty="0" smtClean="0"/>
              <a:t>Constructor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If a function invocation is preceded with the </a:t>
            </a:r>
            <a:r>
              <a:rPr lang="en-US" b="1" dirty="0"/>
              <a:t>new</a:t>
            </a:r>
            <a:r>
              <a:rPr lang="en-US" dirty="0"/>
              <a:t> keyword, it is a constructor invocation.</a:t>
            </a:r>
          </a:p>
          <a:p>
            <a:r>
              <a:rPr lang="en-US" dirty="0"/>
              <a:t>It looks like you create a new function, but since JavaScript functions are objects you actually create a new object:</a:t>
            </a:r>
          </a:p>
          <a:p>
            <a:r>
              <a:rPr lang="en-US" dirty="0"/>
              <a:t>// This is a function constructor:</a:t>
            </a:r>
            <a:br>
              <a:rPr lang="en-US" dirty="0"/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(arg1, arg2)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this.firstName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arg1;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this.lastName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= arg2;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// This creates a new object</a:t>
            </a:r>
            <a:br>
              <a:rPr lang="en-US" dirty="0"/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x = new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("John", "Doe");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x.firstName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;                             // Will return "John" </a:t>
            </a:r>
          </a:p>
        </p:txBody>
      </p:sp>
    </p:spTree>
    <p:extLst>
      <p:ext uri="{BB962C8B-B14F-4D97-AF65-F5344CB8AC3E}">
        <p14:creationId xmlns:p14="http://schemas.microsoft.com/office/powerpoint/2010/main" val="361334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 constructor invocation creates a new object. The new object inherits the properties and methods from its constructor. </a:t>
            </a:r>
          </a:p>
          <a:p>
            <a:r>
              <a:rPr lang="en-US" dirty="0"/>
              <a:t>The </a:t>
            </a:r>
            <a:r>
              <a:rPr lang="en-US" b="1" dirty="0"/>
              <a:t>this</a:t>
            </a:r>
            <a:r>
              <a:rPr lang="en-US" dirty="0"/>
              <a:t> keyword in the constructor does not have a value.</a:t>
            </a:r>
            <a:br>
              <a:rPr lang="en-US" dirty="0"/>
            </a:br>
            <a:r>
              <a:rPr lang="en-US" dirty="0"/>
              <a:t>The value of </a:t>
            </a:r>
            <a:r>
              <a:rPr lang="en-US" b="1" dirty="0"/>
              <a:t>this</a:t>
            </a:r>
            <a:r>
              <a:rPr lang="en-US" dirty="0"/>
              <a:t> will be the new object created when the function is invoked.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94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249428" cy="522288"/>
          </a:xfrm>
        </p:spPr>
        <p:txBody>
          <a:bodyPr/>
          <a:lstStyle/>
          <a:p>
            <a:r>
              <a:rPr lang="en-US" sz="3200" dirty="0"/>
              <a:t>Invoking a Function with a Function </a:t>
            </a:r>
            <a:r>
              <a:rPr lang="en-US" sz="3200" dirty="0" smtClean="0"/>
              <a:t>Method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90245" y="847164"/>
            <a:ext cx="11193462" cy="5634317"/>
          </a:xfrm>
        </p:spPr>
        <p:txBody>
          <a:bodyPr/>
          <a:lstStyle/>
          <a:p>
            <a:r>
              <a:rPr lang="en-US" dirty="0"/>
              <a:t>In JavaScript, functions are objects. JavaScript functions have properties and methods.</a:t>
            </a:r>
          </a:p>
          <a:p>
            <a:r>
              <a:rPr lang="en-US" b="1" dirty="0"/>
              <a:t>call()</a:t>
            </a:r>
            <a:r>
              <a:rPr lang="en-US" dirty="0"/>
              <a:t> and </a:t>
            </a:r>
            <a:r>
              <a:rPr lang="en-US" b="1" dirty="0"/>
              <a:t>apply()</a:t>
            </a:r>
            <a:r>
              <a:rPr lang="en-US" dirty="0"/>
              <a:t> are predefined JavaScript function methods. Both methods can be used to invoke a function, and both methods must have the owner object as first parameter. 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(a, b)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 return a * b;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myObject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myFunction.call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myObject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, 10, 2);     // Will return 20 </a:t>
            </a: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(a, b) {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    return a * b;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myArray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[10, 2];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myObject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myFunction.apply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myObject</a:t>
            </a:r>
            <a:r>
              <a:rPr lang="en-US" dirty="0"/>
              <a:t>, </a:t>
            </a:r>
            <a:r>
              <a:rPr lang="en-US" dirty="0" err="1"/>
              <a:t>myArray</a:t>
            </a:r>
            <a:r>
              <a:rPr lang="en-US" dirty="0"/>
              <a:t>);  // Will also return 20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787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Both methods take an owner object as the first argument. The only difference is that call() takes the function arguments separately, and apply() takes the function arguments in an array.</a:t>
            </a:r>
          </a:p>
          <a:p>
            <a:r>
              <a:rPr lang="en-US" dirty="0"/>
              <a:t>In JavaScript strict mode, the first argument becomes the value of </a:t>
            </a:r>
            <a:r>
              <a:rPr lang="en-US" b="1" dirty="0"/>
              <a:t>this</a:t>
            </a:r>
            <a:r>
              <a:rPr lang="en-US" dirty="0"/>
              <a:t> in the invoked function, even if the argument is not an object.</a:t>
            </a:r>
          </a:p>
          <a:p>
            <a:r>
              <a:rPr lang="en-US" dirty="0"/>
              <a:t>In "non-strict" mode, if the value of the first argument is null or undefined, it is replaced with the global object. </a:t>
            </a:r>
          </a:p>
          <a:p>
            <a:r>
              <a:rPr lang="en-US" dirty="0"/>
              <a:t>With call() or apply() you can set the value of </a:t>
            </a:r>
            <a:r>
              <a:rPr lang="en-US" b="1" dirty="0"/>
              <a:t>this</a:t>
            </a:r>
            <a:r>
              <a:rPr lang="en-US" dirty="0"/>
              <a:t>, and invoke a function as a new method of an existing object.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01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JavaScript </a:t>
            </a:r>
            <a:r>
              <a:rPr lang="en-US" dirty="0" smtClean="0"/>
              <a:t>Closures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JavaScript variables can belong to the </a:t>
            </a:r>
            <a:r>
              <a:rPr lang="en-US" b="1" dirty="0"/>
              <a:t>local</a:t>
            </a:r>
            <a:r>
              <a:rPr lang="en-US" dirty="0"/>
              <a:t> or </a:t>
            </a:r>
            <a:r>
              <a:rPr lang="en-US" b="1" dirty="0"/>
              <a:t>global</a:t>
            </a:r>
            <a:r>
              <a:rPr lang="en-US" dirty="0"/>
              <a:t> scope.</a:t>
            </a:r>
          </a:p>
          <a:p>
            <a:r>
              <a:rPr lang="en-US" dirty="0"/>
              <a:t>Global variables can be made local (private) with </a:t>
            </a:r>
            <a:r>
              <a:rPr lang="en-US" b="1" dirty="0"/>
              <a:t>closures</a:t>
            </a:r>
            <a:r>
              <a:rPr lang="en-US" dirty="0"/>
              <a:t>.</a:t>
            </a:r>
          </a:p>
          <a:p>
            <a:r>
              <a:rPr lang="en-US" b="1" dirty="0"/>
              <a:t>Global Variables</a:t>
            </a:r>
          </a:p>
          <a:p>
            <a:r>
              <a:rPr lang="en-US" dirty="0"/>
              <a:t>In a web page, global variables belong to the window object.</a:t>
            </a:r>
          </a:p>
          <a:p>
            <a:r>
              <a:rPr lang="en-US" dirty="0"/>
              <a:t>Global variables can be used (and changed) by all scripts in the page (and in the window). </a:t>
            </a:r>
          </a:p>
          <a:p>
            <a:r>
              <a:rPr lang="en-US" dirty="0"/>
              <a:t>A local variable can only be used inside the function where it is defined. It is hidden from other functions and other scripting code.</a:t>
            </a:r>
          </a:p>
          <a:p>
            <a:r>
              <a:rPr lang="en-US" dirty="0"/>
              <a:t>Global and local variables with the same name are different variables. Modifying one, does not modify the other. </a:t>
            </a:r>
          </a:p>
          <a:p>
            <a:pPr lvl="1"/>
            <a:r>
              <a:rPr lang="en-US" dirty="0"/>
              <a:t>Variables created </a:t>
            </a:r>
            <a:r>
              <a:rPr lang="en-US" b="1" dirty="0"/>
              <a:t>without</a:t>
            </a:r>
            <a:r>
              <a:rPr lang="en-US" dirty="0"/>
              <a:t> the keyword </a:t>
            </a:r>
            <a:r>
              <a:rPr lang="en-US" b="1" dirty="0" err="1"/>
              <a:t>var</a:t>
            </a:r>
            <a:r>
              <a:rPr lang="en-US" dirty="0"/>
              <a:t>, are always global, even if they are created inside a function.</a:t>
            </a:r>
          </a:p>
        </p:txBody>
      </p:sp>
    </p:spTree>
    <p:extLst>
      <p:ext uri="{BB962C8B-B14F-4D97-AF65-F5344CB8AC3E}">
        <p14:creationId xmlns:p14="http://schemas.microsoft.com/office/powerpoint/2010/main" val="344282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Variable </a:t>
            </a:r>
            <a:r>
              <a:rPr lang="en-US" dirty="0" smtClean="0"/>
              <a:t>Lifetime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Global variables live as long as your application (your window / your web page) lives.</a:t>
            </a:r>
          </a:p>
          <a:p>
            <a:r>
              <a:rPr lang="en-US" dirty="0"/>
              <a:t>Local variables have short lives. They are created when the function is invoked, and deleted when the function is finished.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4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303216" cy="522288"/>
          </a:xfrm>
        </p:spPr>
        <p:txBody>
          <a:bodyPr/>
          <a:lstStyle/>
          <a:p>
            <a:r>
              <a:rPr lang="en-US" dirty="0"/>
              <a:t>JavaScript Nested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In JavaScript, almost "everything" is an object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Booleans can be objects (if defined with the </a:t>
            </a:r>
            <a:r>
              <a:rPr lang="en-US" b="1" dirty="0"/>
              <a:t>new</a:t>
            </a:r>
            <a:r>
              <a:rPr lang="en-US" dirty="0"/>
              <a:t> keyword)</a:t>
            </a:r>
          </a:p>
          <a:p>
            <a:pPr lvl="1"/>
            <a:r>
              <a:rPr lang="en-US" dirty="0"/>
              <a:t>Numbers can be objects (if defined with the </a:t>
            </a:r>
            <a:r>
              <a:rPr lang="en-US" b="1" dirty="0"/>
              <a:t>new</a:t>
            </a:r>
            <a:r>
              <a:rPr lang="en-US" dirty="0"/>
              <a:t> keyword)</a:t>
            </a:r>
          </a:p>
          <a:p>
            <a:pPr lvl="1"/>
            <a:r>
              <a:rPr lang="en-US" dirty="0"/>
              <a:t>Strings can be objects (if defined with the </a:t>
            </a:r>
            <a:r>
              <a:rPr lang="en-US" b="1" dirty="0"/>
              <a:t>new</a:t>
            </a:r>
            <a:r>
              <a:rPr lang="en-US" dirty="0"/>
              <a:t> keyword)</a:t>
            </a:r>
          </a:p>
          <a:p>
            <a:pPr lvl="1"/>
            <a:r>
              <a:rPr lang="en-US" dirty="0"/>
              <a:t>Dates are always objects</a:t>
            </a:r>
          </a:p>
          <a:p>
            <a:pPr lvl="1"/>
            <a:r>
              <a:rPr lang="en-US" dirty="0" err="1"/>
              <a:t>Maths</a:t>
            </a:r>
            <a:r>
              <a:rPr lang="en-US" dirty="0"/>
              <a:t> are always objects</a:t>
            </a:r>
          </a:p>
          <a:p>
            <a:pPr lvl="1"/>
            <a:r>
              <a:rPr lang="en-US" dirty="0"/>
              <a:t>Regular expressions are always objects</a:t>
            </a:r>
          </a:p>
          <a:p>
            <a:pPr lvl="1"/>
            <a:r>
              <a:rPr lang="en-US" dirty="0"/>
              <a:t>Arrays are always objects</a:t>
            </a:r>
          </a:p>
          <a:p>
            <a:pPr lvl="1"/>
            <a:r>
              <a:rPr lang="en-US" dirty="0"/>
              <a:t>Functions are always objects</a:t>
            </a:r>
          </a:p>
          <a:p>
            <a:pPr lvl="1"/>
            <a:r>
              <a:rPr lang="en-US" dirty="0"/>
              <a:t>Objects are always objects</a:t>
            </a:r>
          </a:p>
          <a:p>
            <a:r>
              <a:rPr lang="en-US" dirty="0"/>
              <a:t>All JavaScript values, except primitives, are objects.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31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/>
              <a:t>Source: </a:t>
            </a:r>
            <a:r>
              <a:rPr lang="en-US" smtClean="0">
                <a:hlinkClick r:id="rId2"/>
              </a:rPr>
              <a:t>www.w3schools.com</a:t>
            </a:r>
            <a:endParaRPr lang="en-US" smtClean="0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7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1412</Words>
  <Application>Microsoft Office PowerPoint</Application>
  <PresentationFormat>Widescreen</PresentationFormat>
  <Paragraphs>135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Shirin Primkulova</cp:lastModifiedBy>
  <cp:revision>27</cp:revision>
  <dcterms:created xsi:type="dcterms:W3CDTF">2015-06-15T09:27:21Z</dcterms:created>
  <dcterms:modified xsi:type="dcterms:W3CDTF">2017-05-16T11:49:28Z</dcterms:modified>
</cp:coreProperties>
</file>