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3/9/2017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instrumentationtools.com/advantages-and-disadvantages-of-network-topologies/" TargetMode="External"/><Relationship Id="rId2" Type="http://schemas.openxmlformats.org/officeDocument/2006/relationships/hyperlink" Target="http://www.ianswer4u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hatsincomputer.blogspot.com/2010/08/star-topology.html" TargetMode="External"/><Relationship Id="rId5" Type="http://schemas.openxmlformats.org/officeDocument/2006/relationships/hyperlink" Target="http://www.techiwarehouse.com/engine/e96bb2f2/Understanding-Ring-Topology" TargetMode="External"/><Relationship Id="rId4" Type="http://schemas.openxmlformats.org/officeDocument/2006/relationships/hyperlink" Target="https://www.tutorialspoint.com/data_communication_computer_network/computer_network_topologie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 smtClean="0"/>
              <a:t>Network topologies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Topology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?</a:t>
            </a:r>
          </a:p>
          <a:p>
            <a:r>
              <a:rPr lang="en-US" dirty="0" smtClean="0"/>
              <a:t>Arrangement of elements (nodes)</a:t>
            </a:r>
          </a:p>
          <a:p>
            <a:pPr lvl="1"/>
            <a:r>
              <a:rPr lang="en-US" dirty="0" smtClean="0"/>
              <a:t>Physical</a:t>
            </a:r>
          </a:p>
          <a:p>
            <a:pPr lvl="1"/>
            <a:r>
              <a:rPr lang="en-US" dirty="0" smtClean="0"/>
              <a:t>Logical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541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Logical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Architecture</a:t>
            </a:r>
          </a:p>
          <a:p>
            <a:pPr marL="457200" lvl="1" indent="0">
              <a:buNone/>
            </a:pPr>
            <a:r>
              <a:rPr lang="en-US" dirty="0"/>
              <a:t>how data flows within a network, regardless of its physical </a:t>
            </a:r>
            <a:r>
              <a:rPr lang="en-US" dirty="0" smtClean="0"/>
              <a:t>design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Logical </a:t>
            </a:r>
            <a:r>
              <a:rPr lang="en-US" dirty="0"/>
              <a:t>topologies are often closely associated with media access control </a:t>
            </a:r>
            <a:r>
              <a:rPr lang="en-US" dirty="0" smtClean="0"/>
              <a:t>(MAC) methods </a:t>
            </a:r>
            <a:r>
              <a:rPr lang="en-US" dirty="0"/>
              <a:t>and protocols. 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Some </a:t>
            </a:r>
            <a:r>
              <a:rPr lang="en-US" dirty="0"/>
              <a:t>networks are able to dynamically change their logical topology through configuration changes to their routers and switches.</a:t>
            </a:r>
          </a:p>
        </p:txBody>
      </p:sp>
    </p:spTree>
    <p:extLst>
      <p:ext uri="{BB962C8B-B14F-4D97-AF65-F5344CB8AC3E}">
        <p14:creationId xmlns:p14="http://schemas.microsoft.com/office/powerpoint/2010/main" val="1107142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Physical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Topology </a:t>
            </a:r>
          </a:p>
          <a:p>
            <a:pPr marL="457200" lvl="1" indent="0">
              <a:buNone/>
            </a:pPr>
            <a:r>
              <a:rPr lang="en-US" dirty="0"/>
              <a:t>the placement of the various components of a network, including device location and cable installation</a:t>
            </a:r>
          </a:p>
        </p:txBody>
      </p:sp>
    </p:spTree>
    <p:extLst>
      <p:ext uri="{BB962C8B-B14F-4D97-AF65-F5344CB8AC3E}">
        <p14:creationId xmlns:p14="http://schemas.microsoft.com/office/powerpoint/2010/main" val="270185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Basic topology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point-to-point, </a:t>
            </a:r>
            <a:endParaRPr lang="en-US" dirty="0" smtClean="0"/>
          </a:p>
          <a:p>
            <a:r>
              <a:rPr lang="en-US" dirty="0" smtClean="0"/>
              <a:t>bus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star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ring, </a:t>
            </a:r>
          </a:p>
          <a:p>
            <a:r>
              <a:rPr lang="en-US" dirty="0" smtClean="0"/>
              <a:t>mesh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tree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hybrid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180" y="1143000"/>
            <a:ext cx="5803106" cy="502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1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Point-to-point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refers to a communications connection between two nodes</a:t>
            </a:r>
          </a:p>
        </p:txBody>
      </p:sp>
    </p:spTree>
    <p:extLst>
      <p:ext uri="{BB962C8B-B14F-4D97-AF65-F5344CB8AC3E}">
        <p14:creationId xmlns:p14="http://schemas.microsoft.com/office/powerpoint/2010/main" val="197955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Bus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778136"/>
            <a:ext cx="4350431" cy="2332377"/>
          </a:xfrm>
        </p:spPr>
      </p:pic>
      <p:sp>
        <p:nvSpPr>
          <p:cNvPr id="10" name="TextBox 9"/>
          <p:cNvSpPr txBox="1"/>
          <p:nvPr/>
        </p:nvSpPr>
        <p:spPr>
          <a:xfrm>
            <a:off x="386556" y="1192813"/>
            <a:ext cx="6705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1)  It is easy to set-up and extend bus network.</a:t>
            </a:r>
          </a:p>
          <a:p>
            <a:r>
              <a:rPr lang="en-US" sz="2400" dirty="0"/>
              <a:t>2)  Cable length required for this topology is the least compared to other networks.</a:t>
            </a:r>
          </a:p>
          <a:p>
            <a:r>
              <a:rPr lang="en-US" sz="2400" dirty="0"/>
              <a:t>3)  Bus topology costs very less.</a:t>
            </a:r>
          </a:p>
          <a:p>
            <a:r>
              <a:rPr lang="en-US" sz="2400" dirty="0"/>
              <a:t>4) Linear Bus network is mostly used in small networks. Good for LAN.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92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cable length is limited. This limits the number of network nodes that can be connected</a:t>
            </a:r>
            <a:r>
              <a:rPr lang="en-US" dirty="0" smtClean="0"/>
              <a:t>. </a:t>
            </a:r>
          </a:p>
          <a:p>
            <a:r>
              <a:rPr lang="en-US" dirty="0" smtClean="0"/>
              <a:t>This </a:t>
            </a:r>
            <a:r>
              <a:rPr lang="en-US" dirty="0"/>
              <a:t>network topology can perform well only for a limited number of nodes. When the number of devices connected to the bus increases, the efficiency </a:t>
            </a:r>
            <a:r>
              <a:rPr lang="en-US" dirty="0" smtClean="0"/>
              <a:t>decreases.</a:t>
            </a:r>
          </a:p>
          <a:p>
            <a:r>
              <a:rPr lang="en-US" dirty="0" smtClean="0"/>
              <a:t>It </a:t>
            </a:r>
            <a:r>
              <a:rPr lang="en-US" dirty="0"/>
              <a:t>is suitable for networks with low traffic. High traffic increases load on the bus, and the network efficiency </a:t>
            </a:r>
            <a:r>
              <a:rPr lang="en-US" dirty="0" smtClean="0"/>
              <a:t>drops.</a:t>
            </a:r>
          </a:p>
          <a:p>
            <a:r>
              <a:rPr lang="en-US" dirty="0" smtClean="0"/>
              <a:t>It </a:t>
            </a:r>
            <a:r>
              <a:rPr lang="en-US" dirty="0"/>
              <a:t>is heavily dependent on the central bus. A fault in the bus leads to network </a:t>
            </a:r>
            <a:r>
              <a:rPr lang="en-US" dirty="0" smtClean="0"/>
              <a:t>failure.</a:t>
            </a:r>
          </a:p>
          <a:p>
            <a:r>
              <a:rPr lang="en-US" dirty="0" smtClean="0"/>
              <a:t>It </a:t>
            </a:r>
            <a:r>
              <a:rPr lang="en-US" dirty="0"/>
              <a:t>is not easy to isolate faults in the network </a:t>
            </a:r>
            <a:r>
              <a:rPr lang="en-US" dirty="0" smtClean="0"/>
              <a:t>nodes.</a:t>
            </a:r>
          </a:p>
          <a:p>
            <a:r>
              <a:rPr lang="en-US" dirty="0" smtClean="0"/>
              <a:t>Each </a:t>
            </a:r>
            <a:r>
              <a:rPr lang="en-US" dirty="0"/>
              <a:t>device on the network "sees" all the data being transmitted, thus posing a security risk.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03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00" y="2147777"/>
            <a:ext cx="4468492" cy="4324917"/>
          </a:xfrm>
        </p:spPr>
      </p:pic>
      <p:sp>
        <p:nvSpPr>
          <p:cNvPr id="5" name="TextBox 4"/>
          <p:cNvSpPr txBox="1"/>
          <p:nvPr/>
        </p:nvSpPr>
        <p:spPr>
          <a:xfrm>
            <a:off x="294248" y="803547"/>
            <a:ext cx="737666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data being transmitted between two nodes passes through all the intermediate nodes. A central server is not required for the management of this topology</a:t>
            </a:r>
            <a:r>
              <a:rPr lang="en-US" sz="2400" dirty="0" smtClean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traffic is unidirectional and the data transmission is </a:t>
            </a:r>
            <a:r>
              <a:rPr lang="en-US" sz="2400" dirty="0" smtClean="0"/>
              <a:t>high-speed.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In </a:t>
            </a:r>
            <a:r>
              <a:rPr lang="en-US" sz="2400" dirty="0"/>
              <a:t>comparison to a bus, a ring is better at handling </a:t>
            </a:r>
            <a:r>
              <a:rPr lang="en-US" sz="2400" dirty="0" smtClean="0"/>
              <a:t>load.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adding or removing of network nodes is easy, as the process requires changing only two </a:t>
            </a:r>
            <a:r>
              <a:rPr lang="en-US" sz="2400" dirty="0" smtClean="0"/>
              <a:t>connections.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configuration makes it easy to identify faults in network </a:t>
            </a:r>
            <a:r>
              <a:rPr lang="en-US" sz="2400" dirty="0" smtClean="0"/>
              <a:t>nodes.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In </a:t>
            </a:r>
            <a:r>
              <a:rPr lang="en-US" sz="2400" dirty="0"/>
              <a:t>this topology, each node has the opportunity to transmit data. Thus, it is a very organized network topology.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70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failure of a single node in the network can cause the entire network to </a:t>
            </a:r>
            <a:r>
              <a:rPr lang="en-US" dirty="0" smtClean="0"/>
              <a:t>fail.</a:t>
            </a:r>
          </a:p>
          <a:p>
            <a:r>
              <a:rPr lang="en-US" dirty="0" smtClean="0"/>
              <a:t>The </a:t>
            </a:r>
            <a:r>
              <a:rPr lang="en-US" dirty="0"/>
              <a:t>movement or changes made to network nodes affect the entire network's </a:t>
            </a:r>
            <a:r>
              <a:rPr lang="en-US" dirty="0" smtClean="0"/>
              <a:t>performance.</a:t>
            </a:r>
          </a:p>
          <a:p>
            <a:r>
              <a:rPr lang="en-US" dirty="0" smtClean="0"/>
              <a:t>Data </a:t>
            </a:r>
            <a:r>
              <a:rPr lang="en-US" dirty="0"/>
              <a:t>sent from one node to another has to pass through all the intermediate nodes. This makes the transmission slower in comparison to that in a star topology. The transmission speed drops with an increase in the number of </a:t>
            </a:r>
            <a:r>
              <a:rPr lang="en-US" dirty="0" smtClean="0"/>
              <a:t>nodes.</a:t>
            </a:r>
          </a:p>
          <a:p>
            <a:r>
              <a:rPr lang="en-US" dirty="0" smtClean="0"/>
              <a:t>There </a:t>
            </a:r>
            <a:r>
              <a:rPr lang="en-US" dirty="0"/>
              <a:t>is heavy dependency on the wire connecting the network nodes in the ring.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73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43" y="3018972"/>
            <a:ext cx="3547467" cy="2740592"/>
          </a:xfrm>
        </p:spPr>
      </p:pic>
      <p:sp>
        <p:nvSpPr>
          <p:cNvPr id="6" name="Rectangle 5"/>
          <p:cNvSpPr/>
          <p:nvPr/>
        </p:nvSpPr>
        <p:spPr>
          <a:xfrm>
            <a:off x="163512" y="856357"/>
            <a:ext cx="765968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Due to its centralized nature, the topology offers simplicity of </a:t>
            </a:r>
            <a:r>
              <a:rPr lang="en-US" sz="2400" dirty="0" smtClean="0"/>
              <a:t>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It </a:t>
            </a:r>
            <a:r>
              <a:rPr lang="en-US" sz="2400" dirty="0"/>
              <a:t>also achieves isolation of each device in the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Adding or removing network nodes is easy, and can be done without affecting the entire </a:t>
            </a:r>
            <a:r>
              <a:rPr lang="en-US" sz="2400" dirty="0" smtClean="0"/>
              <a:t>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Due </a:t>
            </a:r>
            <a:r>
              <a:rPr lang="en-US" sz="2400" dirty="0"/>
              <a:t>to the centralized nature, it is easy to detect faults in the network </a:t>
            </a:r>
            <a:r>
              <a:rPr lang="en-US" sz="2400" dirty="0" smtClean="0"/>
              <a:t>devices.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As </a:t>
            </a:r>
            <a:r>
              <a:rPr lang="en-US" sz="2400" dirty="0"/>
              <a:t>the analysis of traffic is easy, the topology poses lesser security </a:t>
            </a:r>
            <a:r>
              <a:rPr lang="en-US" sz="2400" dirty="0" smtClean="0"/>
              <a:t>risk.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Data </a:t>
            </a:r>
            <a:r>
              <a:rPr lang="en-US" sz="2400" dirty="0"/>
              <a:t>packets do not have to pass through many nodes, like in the case of a ring network. Thus, with the use of a high-capacity central hub, traffic load can be handled at fairly decent speeds.</a:t>
            </a:r>
          </a:p>
        </p:txBody>
      </p:sp>
    </p:spTree>
    <p:extLst>
      <p:ext uri="{BB962C8B-B14F-4D97-AF65-F5344CB8AC3E}">
        <p14:creationId xmlns:p14="http://schemas.microsoft.com/office/powerpoint/2010/main" val="306271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Network operation depends on the functioning of the central hub. Hence, central hub failure leads to failure of the entire </a:t>
            </a:r>
            <a:r>
              <a:rPr lang="en-US" dirty="0" smtClean="0"/>
              <a:t>network.</a:t>
            </a:r>
          </a:p>
          <a:p>
            <a:r>
              <a:rPr lang="en-US" dirty="0" smtClean="0"/>
              <a:t>Also</a:t>
            </a:r>
            <a:r>
              <a:rPr lang="en-US" dirty="0"/>
              <a:t>, the number of nodes that can be added, depends on the capacity of the central </a:t>
            </a:r>
            <a:r>
              <a:rPr lang="en-US" dirty="0" smtClean="0"/>
              <a:t>hub.</a:t>
            </a:r>
          </a:p>
          <a:p>
            <a:r>
              <a:rPr lang="en-US" dirty="0" smtClean="0"/>
              <a:t>The </a:t>
            </a:r>
            <a:r>
              <a:rPr lang="en-US" dirty="0"/>
              <a:t>setup cost is quite high.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43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Mesh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03452" y="939800"/>
            <a:ext cx="11193462" cy="3138714"/>
          </a:xfrm>
        </p:spPr>
        <p:txBody>
          <a:bodyPr/>
          <a:lstStyle/>
          <a:p>
            <a:r>
              <a:rPr lang="en-US" dirty="0"/>
              <a:t>The arrangement of the network nodes is such that it is possible to transmit data from one node to many other nodes at the same </a:t>
            </a:r>
            <a:r>
              <a:rPr lang="en-US" dirty="0" smtClean="0"/>
              <a:t>time.</a:t>
            </a:r>
          </a:p>
          <a:p>
            <a:r>
              <a:rPr lang="en-US" dirty="0" smtClean="0"/>
              <a:t>The </a:t>
            </a:r>
            <a:r>
              <a:rPr lang="en-US" dirty="0"/>
              <a:t>failure of a single node does not cause the entire network to fail as there are alternate paths for data </a:t>
            </a:r>
            <a:r>
              <a:rPr lang="en-US" dirty="0" smtClean="0"/>
              <a:t>transmission.</a:t>
            </a:r>
          </a:p>
          <a:p>
            <a:r>
              <a:rPr lang="en-US" dirty="0" smtClean="0"/>
              <a:t>It </a:t>
            </a:r>
            <a:r>
              <a:rPr lang="en-US" dirty="0"/>
              <a:t>can handle heavy traffic, as there are dedicated paths between any two network </a:t>
            </a:r>
            <a:r>
              <a:rPr lang="en-US" dirty="0" smtClean="0"/>
              <a:t>nodes.</a:t>
            </a:r>
          </a:p>
          <a:p>
            <a:r>
              <a:rPr lang="en-US" dirty="0" smtClean="0"/>
              <a:t>Point-to-point </a:t>
            </a:r>
            <a:r>
              <a:rPr lang="en-US" dirty="0"/>
              <a:t>contact between every pair of nodes, makes it easy to identify faults.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858" y="3918856"/>
            <a:ext cx="2598056" cy="269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0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Mesh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arrangement wherein every network node is connected to every other node of the network, many connections serve no major purpose. This leads to redundancy of many network </a:t>
            </a:r>
            <a:r>
              <a:rPr lang="en-US" dirty="0" smtClean="0"/>
              <a:t>connections.</a:t>
            </a:r>
          </a:p>
          <a:p>
            <a:r>
              <a:rPr lang="en-US" dirty="0" smtClean="0"/>
              <a:t>A </a:t>
            </a:r>
            <a:r>
              <a:rPr lang="en-US" dirty="0"/>
              <a:t>lot of cabling is required. Thus, the costs incurred in setup and maintenance are </a:t>
            </a:r>
            <a:r>
              <a:rPr lang="en-US" dirty="0" smtClean="0"/>
              <a:t>high.</a:t>
            </a:r>
          </a:p>
          <a:p>
            <a:r>
              <a:rPr lang="en-US" dirty="0" smtClean="0"/>
              <a:t>Owing </a:t>
            </a:r>
            <a:r>
              <a:rPr lang="en-US" dirty="0"/>
              <a:t>to its complexity, the administration of a mesh network is difficult.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25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Tree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star-bus network</a:t>
            </a:r>
          </a:p>
          <a:p>
            <a:r>
              <a:rPr lang="en-US" dirty="0"/>
              <a:t>It is an extension of Star and bus Topologies, so in networks where these topologies can't be implemented individually for reasons related to scalability, tree topology is the best </a:t>
            </a:r>
            <a:r>
              <a:rPr lang="en-US" dirty="0" smtClean="0"/>
              <a:t>alternative.</a:t>
            </a:r>
          </a:p>
          <a:p>
            <a:r>
              <a:rPr lang="en-US" dirty="0" smtClean="0"/>
              <a:t>Expansion </a:t>
            </a:r>
            <a:r>
              <a:rPr lang="en-US" dirty="0"/>
              <a:t>of Network is possible and </a:t>
            </a:r>
            <a:r>
              <a:rPr lang="en-US" dirty="0" smtClean="0"/>
              <a:t>easy.</a:t>
            </a:r>
          </a:p>
          <a:p>
            <a:r>
              <a:rPr lang="en-US" dirty="0" smtClean="0"/>
              <a:t>Here</a:t>
            </a:r>
            <a:r>
              <a:rPr lang="en-US" dirty="0"/>
              <a:t>, we divide the whole network into segments (star networks), which can be easily managed and maintained. </a:t>
            </a:r>
            <a:endParaRPr lang="en-US" dirty="0" smtClean="0"/>
          </a:p>
          <a:p>
            <a:r>
              <a:rPr lang="en-US" dirty="0" smtClean="0"/>
              <a:t>Error </a:t>
            </a:r>
            <a:r>
              <a:rPr lang="en-US" dirty="0"/>
              <a:t>detection and correction is </a:t>
            </a:r>
            <a:r>
              <a:rPr lang="en-US" dirty="0" smtClean="0"/>
              <a:t>easy.</a:t>
            </a:r>
          </a:p>
          <a:p>
            <a:r>
              <a:rPr lang="en-US" dirty="0" smtClean="0"/>
              <a:t>Each </a:t>
            </a:r>
            <a:r>
              <a:rPr lang="en-US" dirty="0"/>
              <a:t>segment is provided with dedicated point-to-point wiring to the central </a:t>
            </a:r>
            <a:r>
              <a:rPr lang="en-US" dirty="0" smtClean="0"/>
              <a:t>hub.</a:t>
            </a:r>
          </a:p>
          <a:p>
            <a:r>
              <a:rPr lang="en-US" dirty="0" smtClean="0"/>
              <a:t>If </a:t>
            </a:r>
            <a:r>
              <a:rPr lang="en-US" dirty="0"/>
              <a:t>one segment is damaged, other segments are not affected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56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Tree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Because of its basic structure, tree topology, relies heavily on the main bus cable, if it breaks whole network is </a:t>
            </a:r>
            <a:r>
              <a:rPr lang="en-US" dirty="0" smtClean="0"/>
              <a:t>crippled.</a:t>
            </a:r>
          </a:p>
          <a:p>
            <a:r>
              <a:rPr lang="en-US" dirty="0" smtClean="0"/>
              <a:t>As </a:t>
            </a:r>
            <a:r>
              <a:rPr lang="en-US" dirty="0"/>
              <a:t>more and more nodes and segments are added, the maintenance becomes </a:t>
            </a:r>
            <a:r>
              <a:rPr lang="en-US" dirty="0" smtClean="0"/>
              <a:t>difficult.</a:t>
            </a:r>
          </a:p>
          <a:p>
            <a:r>
              <a:rPr lang="en-US" dirty="0" smtClean="0"/>
              <a:t>Scalability </a:t>
            </a:r>
            <a:r>
              <a:rPr lang="en-US" dirty="0"/>
              <a:t>of the network depends on the type of cable used.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850" y="2557463"/>
            <a:ext cx="300990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9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www.ianswer4u.com</a:t>
            </a:r>
            <a:endParaRPr lang="en-US" dirty="0" smtClean="0"/>
          </a:p>
          <a:p>
            <a:r>
              <a:rPr lang="en-US" dirty="0">
                <a:hlinkClick r:id="rId3"/>
              </a:rPr>
              <a:t>http://instrumentationtools.com/advantages-and-disadvantages-of-network-topologies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www.tutorialspoint.com/data_communication_computer_network/computer_network_topologies.htm</a:t>
            </a:r>
            <a:endParaRPr lang="en-US" dirty="0" smtClean="0"/>
          </a:p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www.techiwarehouse.com/engine/e96bb2f2/Understanding-Ring-Topology</a:t>
            </a:r>
            <a:endParaRPr lang="en-US" dirty="0" smtClean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whatsincomputer.blogspot.com/2010/08/star-topology.html</a:t>
            </a:r>
            <a:endParaRPr lang="en-US" dirty="0" smtClean="0"/>
          </a:p>
          <a:p>
            <a:r>
              <a:rPr lang="en-US" dirty="0"/>
              <a:t>http://www.desktopclass.com/computer-it/tree-topology-and-mesh-topology-with-explain-devices.html</a:t>
            </a:r>
          </a:p>
        </p:txBody>
      </p:sp>
    </p:spTree>
    <p:extLst>
      <p:ext uri="{BB962C8B-B14F-4D97-AF65-F5344CB8AC3E}">
        <p14:creationId xmlns:p14="http://schemas.microsoft.com/office/powerpoint/2010/main" val="320199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1629</TotalTime>
  <Words>963</Words>
  <Application>Microsoft Office PowerPoint</Application>
  <PresentationFormat>Widescreen</PresentationFormat>
  <Paragraphs>88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20</cp:revision>
  <dcterms:created xsi:type="dcterms:W3CDTF">2015-06-15T09:27:21Z</dcterms:created>
  <dcterms:modified xsi:type="dcterms:W3CDTF">2017-03-09T16:10:24Z</dcterms:modified>
</cp:coreProperties>
</file>